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08" r:id="rId3"/>
    <p:sldId id="260" r:id="rId4"/>
    <p:sldId id="281" r:id="rId5"/>
    <p:sldId id="273" r:id="rId6"/>
    <p:sldId id="278" r:id="rId7"/>
    <p:sldId id="277" r:id="rId8"/>
    <p:sldId id="283" r:id="rId9"/>
    <p:sldId id="298" r:id="rId10"/>
    <p:sldId id="299" r:id="rId11"/>
    <p:sldId id="300" r:id="rId12"/>
    <p:sldId id="285" r:id="rId13"/>
    <p:sldId id="287" r:id="rId14"/>
    <p:sldId id="289" r:id="rId15"/>
    <p:sldId id="290" r:id="rId16"/>
    <p:sldId id="302" r:id="rId17"/>
    <p:sldId id="303" r:id="rId18"/>
    <p:sldId id="291" r:id="rId19"/>
    <p:sldId id="292" r:id="rId20"/>
    <p:sldId id="301" r:id="rId21"/>
    <p:sldId id="294" r:id="rId22"/>
    <p:sldId id="296" r:id="rId23"/>
    <p:sldId id="304" r:id="rId24"/>
    <p:sldId id="306" r:id="rId25"/>
    <p:sldId id="307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3D49-D0B8-4438-AB78-46D67861BD37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46C9-81A6-4519-B6A5-207F3D6BA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D5E926-A7AD-4A8E-8C51-F13E3AD6C23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6C4E18-BEA8-4CA3-9E3B-CF1C92CB0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тьяна\Downloads\шк.д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256866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дисграфия</a:t>
            </a:r>
            <a: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endParaRPr lang="ru-RU" sz="6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5610046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Учитель-логопед: Климова Т.Б.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МБОУСОШ п. Пионерский</a:t>
            </a:r>
          </a:p>
          <a:p>
            <a:pPr algn="ctr"/>
            <a:endParaRPr lang="ru-RU" sz="2400" dirty="0" smtClean="0">
              <a:solidFill>
                <a:schemeClr val="bg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2016 г.</a:t>
            </a: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13" y="-3265141"/>
            <a:ext cx="7992888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звукового анализа и синтеза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 и выделять гласные - согласные;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-определять твердость и мягкость согласных;                                                                                                          -последовательно называть звуки в слоге, слове и определять каким по счёту стоит заданный звук;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-делить слова на слоги;                                                                                       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-определять количество слогов и их последовательность;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-определять количество звуков в каждом слоге и общее количество звуков в слове;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-составлять схему слова;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-образовывать новые слова с помощью «наращивания» звуков, слогов  (рот-крот,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пол-полка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-образовать новые слова путем замены в слове первого звука на какой-либо другой звук, слог (дом -сом, лом; сок -песок -носок);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-письменные задания: вставить пропущенную букву, выбрать нужную букву, найти «опасные буквы». </a:t>
            </a:r>
          </a:p>
        </p:txBody>
      </p:sp>
    </p:spTree>
    <p:extLst>
      <p:ext uri="{BB962C8B-B14F-4D97-AF65-F5344CB8AC3E}">
        <p14:creationId xmlns:p14="http://schemas.microsoft.com/office/powerpoint/2010/main" val="24603904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266" y="491246"/>
            <a:ext cx="807117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Упражнения   для преодоления замен букв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каким по счёту стоит звук в слове, затем написать слово и проверить  ( с-5, ш-3 – пушистый);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-графический диктант - составить схему предложения и подписать буквы С-Ш над теми словами, в которых есть эти звуки;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-записать диктуемые слова в два столбика Н-Р: под буквой С или Ш;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-выбрать или придумать  и  записать  слова  с  буквой  С,   а затем  -  с буквой Ш;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-выбрать или придумать и записать слова, в которых содержатся сразу оба дифференцируемых звука;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-вставить вместо точек пропущенные в словах буквы С или Ш (капу . та, ко . ка,   .умка).</a:t>
            </a:r>
          </a:p>
        </p:txBody>
      </p:sp>
    </p:spTree>
    <p:extLst>
      <p:ext uri="{BB962C8B-B14F-4D97-AF65-F5344CB8AC3E}">
        <p14:creationId xmlns:p14="http://schemas.microsoft.com/office/powerpoint/2010/main" val="32733549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517808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i="1" dirty="0" smtClean="0">
              <a:latin typeface="Arial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 на почве нарушений языкового анализа и синтеза</a:t>
            </a:r>
          </a:p>
          <a:p>
            <a:pPr algn="ctr">
              <a:lnSpc>
                <a:spcPct val="80000"/>
              </a:lnSpc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возникновения – затруднения при делении предложений на слова, слов на слоги, звуки. 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ошибки: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согласных;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перестановки букв;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добавления букв;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пропуски, добавления, перестановки слогов;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слитное написание слов;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написание слов;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раздельное написание приставки и корня.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6408738" cy="58324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endParaRPr lang="ru-RU" sz="44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сидит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НАВЕТКЕ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вышел на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ЛИЦУ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плюшевого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плюше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ковром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рво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лугах – на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санки -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кричат –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 –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ноябрь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дружно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Александр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Татьяна\Downloads\вперед к знания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312368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i="1" dirty="0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Аграмматическая дисграфия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возникновения – недоразвитие грамматического строя речи. </a:t>
            </a:r>
          </a:p>
          <a:p>
            <a:pPr algn="ctr" eaLnBrk="1" hangingPunct="1">
              <a:buFont typeface="Arial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Характерные ошибки: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падежных окончаний;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неправильное употребление предлогов, рода, числа; 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членов предложения; 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последовательности слов в предложении; 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смысловых связей в предложении и между предложениями.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1728192" cy="150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5111750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i="1" dirty="0" smtClean="0">
                <a:latin typeface="Arial" charset="0"/>
              </a:rPr>
              <a:t>         </a:t>
            </a:r>
          </a:p>
          <a:p>
            <a:pPr>
              <a:buFont typeface="Arial" charset="0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козлята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над столом –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столом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около него –около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дети беж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</a:p>
        </p:txBody>
      </p:sp>
      <p:pic>
        <p:nvPicPr>
          <p:cNvPr id="14339" name="Picture 4" descr="1298657871_reading-7912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132856"/>
            <a:ext cx="3057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8846"/>
            <a:ext cx="7920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лексико-грамматического строя речи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1.Уточнение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обогащение словаря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синонимы, антонимы;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-подобрать глагол, прилагательное к существительному;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-образовывать прилагательное от существительного;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-образовывать глаголы с различными приставками.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Словообразование и словоизменение.  Согласование различных частей речи в роде, числе и падеже.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-добавить существительное к глаголу, к прилагательному, к числительному;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-вставить пропущенное слово или предлог в предложение;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-найди общую часть в однокоренных словах;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-впиши приставку, окончание;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-изменить  часть слова (приставку, суффикс, окончание);</a:t>
            </a:r>
          </a:p>
        </p:txBody>
      </p:sp>
    </p:spTree>
    <p:extLst>
      <p:ext uri="{BB962C8B-B14F-4D97-AF65-F5344CB8AC3E}">
        <p14:creationId xmlns:p14="http://schemas.microsoft.com/office/powerpoint/2010/main" val="389347187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структуры предложения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графической схемы предложения;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-изменение порядка слов в предложении;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-изменить одно слово в предложении;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-дополнить предложение /распространить второстепенными членами/;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-увеличивать предложение по одному слову;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-считать слова в предложении. Назвать 2, 3, 5 и т.д. слово в предложении;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-сократить предложение по одному слову;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-составить из  данных слов 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257835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960438" y="530225"/>
            <a:ext cx="8183562" cy="4914900"/>
          </a:xfrm>
        </p:spPr>
        <p:txBody>
          <a:bodyPr>
            <a:normAutofit/>
          </a:bodyPr>
          <a:lstStyle/>
          <a:p>
            <a:pPr lvl="8">
              <a:lnSpc>
                <a:spcPct val="80000"/>
              </a:lnSpc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дисграфия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– несформированность зрительно-пространственных функций.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Характерные ошибки: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букв, состоящего из одного количества одинаковых элементов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Ш, Ц и Ш, П и Т, А и М);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похожих, но по-разному расположенных в пространстве элементов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(В и Д, Б и Д, Ш и Т)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недописывание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буквы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«зеркальное» изображение букв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0" y="260350"/>
            <a:ext cx="9036050" cy="640873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i="1" dirty="0" smtClean="0">
                <a:latin typeface="Arial" charset="0"/>
              </a:rPr>
              <a:t>          </a:t>
            </a:r>
            <a:endParaRPr lang="ru-RU" sz="1600" i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4000" i="1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4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недописывание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 букв: «и» вместо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«л» вместо «м»,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«ж», «и» вместо «у»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лишних элементов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вместо «и», четыре палочки у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расположение элементов букв в пространстве по отношению друг к другу с возможными видоизменениями самих элементов «в» вместо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«б» вместо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включая сюда и зеркальное изображение букв </a:t>
            </a:r>
          </a:p>
        </p:txBody>
      </p:sp>
      <p:pic>
        <p:nvPicPr>
          <p:cNvPr id="3075" name="Picture 3" descr="C:\Users\Татьяна\Documents\реб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2808312" cy="22798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«Хороший, ясный выговор, такой, чтобы каждый из звуков был слышен, и чуткое ухо в различении этих звуков – вот главное основание правописания.»</a:t>
            </a:r>
            <a:br>
              <a:rPr lang="ru-RU" dirty="0"/>
            </a:br>
            <a:r>
              <a:rPr lang="ru-RU" dirty="0"/>
              <a:t>                                  </a:t>
            </a:r>
            <a:br>
              <a:rPr lang="ru-RU" dirty="0"/>
            </a:br>
            <a:r>
              <a:rPr lang="ru-RU" dirty="0"/>
              <a:t>                           </a:t>
            </a:r>
            <a:r>
              <a:rPr lang="ru-RU" dirty="0" err="1"/>
              <a:t>К.Д.Ушинский</a:t>
            </a:r>
            <a:endParaRPr lang="ru-RU" dirty="0"/>
          </a:p>
        </p:txBody>
      </p:sp>
      <p:pic>
        <p:nvPicPr>
          <p:cNvPr id="5122" name="Picture 2" descr="C:\Users\user\Pictures\5468267-Schoolboy-at-homework-Stock-Vector-thinking-cartoon-chi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7622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961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-2259632"/>
            <a:ext cx="8064896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зрительно-пространственных функций: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зрительного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/способность узнавать предметы/;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зрительного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мнезиса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/запоминание формы предметов, цвета…/;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зрительного анализа и синтеза;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пространственных представлений.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различения сходных по начертанию букв можно предложить следующие задания:                              -выбор из всех букв алфавита, сходных по начертанию букв;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-узнавание недописанных букв;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-узнавание букв, наложенных друг на друга;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-конструирование букв из элементов;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-найди неправильные буквы;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-переделать букву, сделать из одной буквы другую;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-письмо под диктовку оптически сходных букв, а также слогов и слов, включающих эти буквы;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-расшифруй и запиши слова: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б   ! = д     по!1оро!ок,  1лю!о, 1у!ильник,  !о1ро!ушный.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п   3 =  т    2арЗа,  2лоЗник,  2оЗо2,  2лоЗ.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- п   ||| - т     ||ор|||ной   ||ос|||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за||ла|||ку    на    ||аль|||о.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-исправь ошибки,  найди правильное слово: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бидуна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дубина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-найди и исправь ошибки: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таучок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тлепёт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понкую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паупинку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Обнажбы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лесоруды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свалили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469068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форма дисграфии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сразу двух или нескольких операций письма, что значительно усложняет общую картину письма</a:t>
            </a:r>
          </a:p>
        </p:txBody>
      </p:sp>
      <p:pic>
        <p:nvPicPr>
          <p:cNvPr id="17412" name="Picture 5" descr="3_klass_disgrafiya_sovmestno_s_dizorfografiej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DFE5"/>
              </a:clrFrom>
              <a:clrTo>
                <a:srgbClr val="FFDFE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19672" y="2852937"/>
            <a:ext cx="5976664" cy="2808312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i="1" dirty="0" smtClean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charset="0"/>
              </a:rPr>
              <a:t>Пути коррекции:</a:t>
            </a:r>
          </a:p>
          <a:p>
            <a:pPr>
              <a:buBlip>
                <a:blip r:embed="rId2"/>
              </a:buBlip>
            </a:pPr>
            <a:endParaRPr lang="ru-RU" sz="2800" b="1" i="1" dirty="0" smtClean="0">
              <a:solidFill>
                <a:srgbClr val="008000"/>
              </a:solidFill>
              <a:latin typeface="Arial" charset="0"/>
            </a:endParaRP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Arial" charset="0"/>
              </a:rPr>
              <a:t>Работа над правильным произношением всех звуков родного языка в словах и во фразовой речи</a:t>
            </a:r>
            <a:r>
              <a:rPr lang="ru-RU" sz="2800" dirty="0" smtClean="0"/>
              <a:t> </a:t>
            </a:r>
            <a:endParaRPr lang="ru-RU" sz="2800" dirty="0" smtClean="0">
              <a:latin typeface="Arial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2800" b="1" dirty="0" smtClean="0">
                <a:latin typeface="Arial" charset="0"/>
              </a:rPr>
              <a:t>развитие зрительного и слухового внимания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2800" b="1" dirty="0" smtClean="0">
                <a:latin typeface="Arial" charset="0"/>
              </a:rPr>
              <a:t>развитие фонематического слуха 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2800" b="1" dirty="0" smtClean="0">
                <a:latin typeface="Arial" charset="0"/>
              </a:rPr>
              <a:t>развитие звукового анализа и синтеза слов</a:t>
            </a:r>
            <a:endParaRPr lang="ru-RU" sz="2800" b="1" dirty="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2800" b="1" dirty="0" smtClean="0">
                <a:latin typeface="Arial" charset="0"/>
              </a:rPr>
              <a:t>развитие грамматического строя речи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u-RU" sz="2800" b="1" dirty="0" smtClean="0">
              <a:latin typeface="Arial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u-RU" b="1" dirty="0" smtClean="0">
              <a:latin typeface="Arial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u-RU" b="1" dirty="0" smtClean="0">
              <a:latin typeface="Arial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532813" y="6524625"/>
            <a:ext cx="611187" cy="333375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560144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5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</a:t>
            </a:r>
            <a:r>
              <a:rPr lang="ru-RU" sz="5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графический диктант позволяет тренировать учащихся в различении смешанных звуков на сложных по звуковому составу.  Способствует укреплению слуховой наблюдательности и памяти, развивает логическое мышление.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Корректурная правка: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Звуковой анализ слов.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звуков в слове с целью предупреждения пропусков букв и вставки лишних букв.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Словарный диктант: речка              Графическая запись . . . . .  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Слоговой анализ слов для тренировки выделения слов на слоги.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Словарный диктант: летний     Графическая запись:   е     и   	стульчики   у и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 отмечаются с выделением гласных в них, если гласные звучат четко, либо без этого, если гласные в безударной позиции.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диктант: заморозил             Графическая запись: _  _    _   _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Дифференциация на письме оптически сходных букв.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Бобры добры идут в боры.  б-д.  Графическая запись  Б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 б д б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растут старые тополя.   п-т.  Графическая запись:  - п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Дифференциация согласных звуков по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-акустическому сходству.                                           Например: л-р. Раз Валера наловил полное ведро раков. Графическая запись: р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 р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Дифференциация согласных звуков  по акустическому сходству.                                                                               з-с.     В воздухе заскользили ласточки. з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 с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Ударение. Выделение в слове ударного гласного звука. Дети записывают только ударную гласную.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Словарный диктант: Победа, победил.  Графическая запись:      е        и.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лесу высокие сосны.       у-о-о.   Графическая запись:            у о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Предлоги.  В  стороне от дороги синел лес.  V  -  V -   -   -. 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Определение количества слов в предложении.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333272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моделирования   используется в работе над всеми видами связного монологического высказывания: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 по картине и серии картин;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описательный рассказ;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рассказ.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3278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97947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символические изображения предметов (условные обозначения, силуэты, контуры, пиктограммы);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и условные обозначения, используемые в них;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контрастная рамка – прием фрагментарного рассказывания и многие другие.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картинки;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силуэтные изображения;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19844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9130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4098" name="Picture 2" descr="C:\Users\Татьяна\Documents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ownloads\ф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204864" y="0"/>
            <a:ext cx="19050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Arial" charset="0"/>
              </a:rPr>
              <a:t>   Дисграфия - это специфическое расстройство письменной речи, проявляющееся в многочисленных типичных ошибках стойкого характера.</a:t>
            </a:r>
          </a:p>
          <a:p>
            <a:pPr>
              <a:lnSpc>
                <a:spcPct val="90000"/>
              </a:lnSpc>
              <a:buNone/>
            </a:pPr>
            <a:r>
              <a:rPr lang="ru-RU" i="1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i="1" dirty="0" smtClean="0">
                <a:latin typeface="Arial" charset="0"/>
              </a:rPr>
              <a:t>Обусловлено несформированностью высших психических функций, участвующих в процессе овладения навыками письма.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Виды </a:t>
            </a:r>
            <a:r>
              <a:rPr lang="ru-RU" sz="4400" dirty="0" err="1" smtClean="0">
                <a:solidFill>
                  <a:srgbClr val="FF0000"/>
                </a:solidFill>
              </a:rPr>
              <a:t>дисграфий</a:t>
            </a:r>
            <a:r>
              <a:rPr lang="ru-RU" sz="4400" dirty="0" smtClean="0">
                <a:solidFill>
                  <a:srgbClr val="FF0000"/>
                </a:solidFill>
              </a:rPr>
              <a:t>: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атьяна\Downloads\двоеч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968552" cy="3816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charset="0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 - акустическая дисграфия</a:t>
            </a:r>
          </a:p>
          <a:p>
            <a:endParaRPr lang="ru-RU" sz="3200" i="1" dirty="0" smtClean="0">
              <a:latin typeface="Arial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Причиной возникновения этого вида нарушений является неправильное произношение звуков речи. </a:t>
            </a: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Ребенок пишет слова так, как их произносит. Отражает дефектное произношение на письме.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400" b="1" i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4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говорит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то чаще всего именно так он и пишет эти слова.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дисграфия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возникновения этого является нарушение дифференциации, распознавания близких звуков речи.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проявляется в заменах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букв,обозначающих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свистящие и шипящие, звонкие и глухие, твердые и мягкие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д-т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з-с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ж-ш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ц-с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ц-т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ч-щ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е-и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539750" y="404813"/>
            <a:ext cx="8135938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i="1" dirty="0" smtClean="0">
                <a:latin typeface="Arial" charset="0"/>
              </a:rPr>
              <a:t>                 </a:t>
            </a:r>
            <a:r>
              <a:rPr lang="ru-RU" sz="4400" b="1" i="1" dirty="0" smtClean="0">
                <a:solidFill>
                  <a:srgbClr val="008000"/>
                </a:solidFill>
                <a:latin typeface="Arial" charset="0"/>
              </a:rPr>
              <a:t>Пример:</a:t>
            </a:r>
          </a:p>
          <a:p>
            <a:pPr algn="ctr">
              <a:buFont typeface="Arial" charset="0"/>
              <a:buNone/>
            </a:pPr>
            <a:endParaRPr lang="ru-RU" sz="4400" b="1" i="1" dirty="0" smtClean="0">
              <a:solidFill>
                <a:srgbClr val="0080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 1. Замена букв, соответствующих фонетически близким звукам: 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  </a:t>
            </a:r>
            <a:r>
              <a:rPr lang="ru-RU" sz="2800" u="sng" dirty="0" err="1" smtClean="0">
                <a:latin typeface="Arial" charset="0"/>
              </a:rPr>
              <a:t>свистящие-шипящие</a:t>
            </a:r>
            <a:r>
              <a:rPr lang="ru-RU" sz="2800" dirty="0" smtClean="0">
                <a:latin typeface="Arial" charset="0"/>
              </a:rPr>
              <a:t>   (</a:t>
            </a:r>
            <a:r>
              <a:rPr lang="ru-RU" sz="2800" dirty="0" smtClean="0">
                <a:solidFill>
                  <a:schemeClr val="accent2"/>
                </a:solidFill>
                <a:latin typeface="Arial" charset="0"/>
              </a:rPr>
              <a:t>С</a:t>
            </a:r>
            <a:r>
              <a:rPr lang="ru-RU" sz="2800" dirty="0" smtClean="0">
                <a:latin typeface="Arial" charset="0"/>
              </a:rPr>
              <a:t>АПКА – </a:t>
            </a:r>
            <a:r>
              <a:rPr lang="ru-RU" sz="2800" dirty="0" smtClean="0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sz="2800" dirty="0" smtClean="0">
                <a:latin typeface="Arial" charset="0"/>
              </a:rPr>
              <a:t>АПКА)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  </a:t>
            </a:r>
            <a:r>
              <a:rPr lang="ru-RU" sz="2800" u="sng" dirty="0" err="1" smtClean="0">
                <a:latin typeface="Arial" charset="0"/>
              </a:rPr>
              <a:t>звонкие-глухие</a:t>
            </a:r>
            <a:r>
              <a:rPr lang="ru-RU" sz="2800" dirty="0" smtClean="0">
                <a:latin typeface="Arial" charset="0"/>
              </a:rPr>
              <a:t>             (</a:t>
            </a:r>
            <a:r>
              <a:rPr lang="ru-RU" sz="2800" dirty="0" smtClean="0">
                <a:solidFill>
                  <a:schemeClr val="accent2"/>
                </a:solidFill>
                <a:latin typeface="Arial" charset="0"/>
              </a:rPr>
              <a:t>Т</a:t>
            </a:r>
            <a:r>
              <a:rPr lang="ru-RU" sz="2800" dirty="0" smtClean="0">
                <a:latin typeface="Arial" charset="0"/>
              </a:rPr>
              <a:t>ЫМ – </a:t>
            </a:r>
            <a:r>
              <a:rPr lang="ru-RU" sz="2800" dirty="0" smtClean="0">
                <a:solidFill>
                  <a:schemeClr val="accent2"/>
                </a:solidFill>
                <a:latin typeface="Arial" charset="0"/>
              </a:rPr>
              <a:t>ДЫМ</a:t>
            </a:r>
            <a:r>
              <a:rPr lang="ru-RU" sz="2800" dirty="0" smtClean="0">
                <a:latin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 2. Неправильное обозначение мягкости      согласных на письме: 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 </a:t>
            </a:r>
            <a:r>
              <a:rPr lang="ru-RU" dirty="0" smtClean="0">
                <a:latin typeface="Arial" charset="0"/>
              </a:rPr>
              <a:t>"</a:t>
            </a:r>
            <a:r>
              <a:rPr lang="ru-RU" dirty="0" err="1" smtClean="0">
                <a:latin typeface="Arial" charset="0"/>
              </a:rPr>
              <a:t>пи</a:t>
            </a:r>
            <a:r>
              <a:rPr lang="ru-RU" dirty="0" err="1" smtClean="0">
                <a:solidFill>
                  <a:schemeClr val="accent2"/>
                </a:solidFill>
                <a:latin typeface="Arial" charset="0"/>
              </a:rPr>
              <a:t>с</a:t>
            </a:r>
            <a:r>
              <a:rPr lang="ru-RU" dirty="0" err="1" smtClean="0">
                <a:latin typeface="Arial" charset="0"/>
              </a:rPr>
              <a:t>мо</a:t>
            </a:r>
            <a:r>
              <a:rPr lang="ru-RU" dirty="0" smtClean="0">
                <a:latin typeface="Arial" charset="0"/>
              </a:rPr>
              <a:t>", "</a:t>
            </a:r>
            <a:r>
              <a:rPr lang="ru-RU" dirty="0" err="1" smtClean="0">
                <a:solidFill>
                  <a:schemeClr val="accent2"/>
                </a:solidFill>
                <a:latin typeface="Arial" charset="0"/>
              </a:rPr>
              <a:t>л</a:t>
            </a:r>
            <a:r>
              <a:rPr lang="ru-RU" dirty="0" err="1" smtClean="0">
                <a:latin typeface="Arial" charset="0"/>
              </a:rPr>
              <a:t>убит</a:t>
            </a:r>
            <a:r>
              <a:rPr lang="ru-RU" dirty="0" smtClean="0">
                <a:latin typeface="Arial" charset="0"/>
              </a:rPr>
              <a:t>", "</a:t>
            </a:r>
            <a:r>
              <a:rPr lang="ru-RU" dirty="0" err="1" smtClean="0">
                <a:latin typeface="Arial" charset="0"/>
              </a:rPr>
              <a:t>бо</a:t>
            </a:r>
            <a:r>
              <a:rPr lang="ru-RU" dirty="0" err="1" smtClean="0">
                <a:solidFill>
                  <a:schemeClr val="accent2"/>
                </a:solidFill>
                <a:latin typeface="Arial" charset="0"/>
              </a:rPr>
              <a:t>ль</a:t>
            </a:r>
            <a:r>
              <a:rPr lang="ru-RU" dirty="0" err="1" smtClean="0">
                <a:latin typeface="Arial" charset="0"/>
              </a:rPr>
              <a:t>ит</a:t>
            </a:r>
            <a:r>
              <a:rPr lang="ru-RU" dirty="0" smtClean="0">
                <a:latin typeface="Arial" charset="0"/>
              </a:rPr>
              <a:t>"</a:t>
            </a:r>
            <a:r>
              <a:rPr lang="ru-RU" sz="2800" dirty="0" smtClean="0">
                <a:latin typeface="Arial" charset="0"/>
              </a:rPr>
              <a:t> и т.д.</a:t>
            </a:r>
          </a:p>
        </p:txBody>
      </p:sp>
      <p:pic>
        <p:nvPicPr>
          <p:cNvPr id="8195" name="Picture 4" descr="logo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6616" y="0"/>
            <a:ext cx="24955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9016" y="152400"/>
            <a:ext cx="24955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4"/>
                </a:solidFill>
              </a:rPr>
              <a:t>Пути коррекции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50405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фонетического слуха и фонематического восприятия 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слух- это: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различать звуки речи;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опознавать звук в речевом потоке;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различать слова, состоящие из одних фонем, но расположены в отдельной последовательности (сосна-насос);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различать слова, которые отличаются одной фонемой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(почка-точка-бочка-дочка-кочка….) 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восприятие- это умственные действия по анализу звукового состава. Ребенок не может определить количество, последовательность звуков в слове.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простым и сложным формам звукобуквенного анализа и синтеза слов.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-уточнение и сопоставление звуков в произносительном плане с опорой на слуховое и зрительное восприятие, а также на тактильные и кинестетические ощущения.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-выделение определенных звуков на уровне слога, слова, словосочетания, предложения и текста.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-определение положения звука по отношению к другим.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86417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851</TotalTime>
  <Words>1338</Words>
  <Application>Microsoft Office PowerPoint</Application>
  <PresentationFormat>Экран (4:3)</PresentationFormat>
  <Paragraphs>244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дисграфия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 коррекции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Смешанная форма дисграфии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 дисграфия?</dc:title>
  <dc:creator>Татьяна</dc:creator>
  <cp:lastModifiedBy>user</cp:lastModifiedBy>
  <cp:revision>82</cp:revision>
  <dcterms:created xsi:type="dcterms:W3CDTF">2014-11-28T18:51:46Z</dcterms:created>
  <dcterms:modified xsi:type="dcterms:W3CDTF">2016-02-07T23:06:27Z</dcterms:modified>
</cp:coreProperties>
</file>