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5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12C01-3199-4273-A690-0754AE572C0D}" type="datetimeFigureOut">
              <a:rPr lang="ru-RU" smtClean="0"/>
              <a:pPr/>
              <a:t>11.06.2013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B1F02-9F50-4E63-9569-DA0FE4E949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B1F02-9F50-4E63-9569-DA0FE4E9491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7" Type="http://schemas.openxmlformats.org/officeDocument/2006/relationships/image" Target="../media/image14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gif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571480"/>
            <a:ext cx="392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357554" y="4786322"/>
            <a:ext cx="53578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Учитель начальных классов МБОУ </a:t>
            </a:r>
            <a:r>
              <a:rPr lang="ru-RU" sz="3200" b="1" dirty="0" err="1" smtClean="0">
                <a:solidFill>
                  <a:srgbClr val="C00000"/>
                </a:solidFill>
              </a:rPr>
              <a:t>Пакалёвской</a:t>
            </a:r>
            <a:r>
              <a:rPr lang="ru-RU" sz="3200" b="1" dirty="0" smtClean="0">
                <a:solidFill>
                  <a:srgbClr val="C00000"/>
                </a:solidFill>
              </a:rPr>
              <a:t> СОШ Косолапова З.К.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642918"/>
            <a:ext cx="797593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КВН по русскому языку «Занимательная грамматика»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28596" y="958075"/>
            <a:ext cx="5191101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Кровь__________цветок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Разговор_______дождь</a:t>
            </a:r>
            <a:endParaRPr lang="ru-RU" sz="2000" b="1" dirty="0" smtClean="0">
              <a:solidFill>
                <a:schemeClr val="tx2"/>
              </a:solidFill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Друг___________шкаф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Взгляд_________куст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Напиток_______загар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Ткань_________мысль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Душа_________посуда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86446" y="1071546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красный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86446" y="1643050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затяжной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86446" y="2143116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старый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43570" y="2714620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колючий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72132" y="3286124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шоколадный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72132" y="3857628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тонкая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00694" y="4429132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чистая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0" name="Picture 5" descr="C:\Documents and Settings\Admin\Рабочий стол\документы\диск учителю нач. школы\Анимированные рисунки по темам\Смайлики\1\36_2_2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4762502"/>
            <a:ext cx="1643074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14282" y="928670"/>
            <a:ext cx="864399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 субботу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таня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со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сваими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радителями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был в зоопарке. Там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очен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многа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итерестныз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жывотных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Слоны,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мидведи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волки,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кракадилы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А забавнее всех были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абезяны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Они прыгали,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перелитали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 ветки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наветку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Дети корили их бананами..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Болшие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жолтые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слоны громко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трубили.Им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вответ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кричяли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попугаи в своих клетках. Тане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очен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панравилос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взооопарке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5" descr="C:\Documents and Settings\Admin\Рабочий стол\документы\диск учителю нач. школы\Анимированные рисунки по темам\Смайлики\1\36_2_2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4357694"/>
            <a:ext cx="1857388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57158" y="483416"/>
            <a:ext cx="680372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1.Корень  из слова СКАЗКА,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Суффикс, что и в слове ИЗВОЗЧИК,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Приставка в слове РАСХОД,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Окончание в слове ДОМ. 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071670" y="3929066"/>
            <a:ext cx="6079549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 Корень в слове ВЯЗАТЬ,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Приставка в слове ЗАМОЛЧАТЬ,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Суффикс  в слове СКАЗКА,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Окончание в  слове  РЫБА. 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72066" y="2571744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рассказчик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15074" y="6000768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завязка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Picture 5" descr="C:\Documents and Settings\Admin\Рабочий стол\документы\диск учителю нач. школы\Анимированные рисунки по темам\Смайлики\1\36_2_2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357826"/>
            <a:ext cx="1047750" cy="1047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  <p:bldP spid="25602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683568" y="620688"/>
            <a:ext cx="5715040" cy="5857915"/>
            <a:chOff x="3120" y="6691"/>
            <a:chExt cx="4740" cy="4725"/>
          </a:xfrm>
        </p:grpSpPr>
        <p:sp>
          <p:nvSpPr>
            <p:cNvPr id="26627" name="Rectangle 3"/>
            <p:cNvSpPr>
              <a:spLocks noChangeArrowheads="1"/>
            </p:cNvSpPr>
            <p:nvPr/>
          </p:nvSpPr>
          <p:spPr bwMode="auto">
            <a:xfrm>
              <a:off x="5325" y="669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28" name="Rectangle 4"/>
            <p:cNvSpPr>
              <a:spLocks noChangeArrowheads="1"/>
            </p:cNvSpPr>
            <p:nvPr/>
          </p:nvSpPr>
          <p:spPr bwMode="auto">
            <a:xfrm>
              <a:off x="5640" y="669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29" name="Rectangle 5"/>
            <p:cNvSpPr>
              <a:spLocks noChangeArrowheads="1"/>
            </p:cNvSpPr>
            <p:nvPr/>
          </p:nvSpPr>
          <p:spPr bwMode="auto">
            <a:xfrm>
              <a:off x="5955" y="669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30" name="Rectangle 6"/>
            <p:cNvSpPr>
              <a:spLocks noChangeArrowheads="1"/>
            </p:cNvSpPr>
            <p:nvPr/>
          </p:nvSpPr>
          <p:spPr bwMode="auto">
            <a:xfrm>
              <a:off x="6270" y="669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31" name="Rectangle 7"/>
            <p:cNvSpPr>
              <a:spLocks noChangeArrowheads="1"/>
            </p:cNvSpPr>
            <p:nvPr/>
          </p:nvSpPr>
          <p:spPr bwMode="auto">
            <a:xfrm>
              <a:off x="5325" y="700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32" name="Rectangle 8"/>
            <p:cNvSpPr>
              <a:spLocks noChangeArrowheads="1"/>
            </p:cNvSpPr>
            <p:nvPr/>
          </p:nvSpPr>
          <p:spPr bwMode="auto">
            <a:xfrm>
              <a:off x="5640" y="700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33" name="Rectangle 9"/>
            <p:cNvSpPr>
              <a:spLocks noChangeArrowheads="1"/>
            </p:cNvSpPr>
            <p:nvPr/>
          </p:nvSpPr>
          <p:spPr bwMode="auto">
            <a:xfrm>
              <a:off x="5955" y="700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34" name="Rectangle 10"/>
            <p:cNvSpPr>
              <a:spLocks noChangeArrowheads="1"/>
            </p:cNvSpPr>
            <p:nvPr/>
          </p:nvSpPr>
          <p:spPr bwMode="auto">
            <a:xfrm>
              <a:off x="6270" y="700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35" name="Rectangle 11"/>
            <p:cNvSpPr>
              <a:spLocks noChangeArrowheads="1"/>
            </p:cNvSpPr>
            <p:nvPr/>
          </p:nvSpPr>
          <p:spPr bwMode="auto">
            <a:xfrm>
              <a:off x="6585" y="700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36" name="Rectangle 12"/>
            <p:cNvSpPr>
              <a:spLocks noChangeArrowheads="1"/>
            </p:cNvSpPr>
            <p:nvPr/>
          </p:nvSpPr>
          <p:spPr bwMode="auto">
            <a:xfrm>
              <a:off x="6900" y="700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37" name="Rectangle 13"/>
            <p:cNvSpPr>
              <a:spLocks noChangeArrowheads="1"/>
            </p:cNvSpPr>
            <p:nvPr/>
          </p:nvSpPr>
          <p:spPr bwMode="auto">
            <a:xfrm>
              <a:off x="7215" y="700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38" name="Rectangle 14"/>
            <p:cNvSpPr>
              <a:spLocks noChangeArrowheads="1"/>
            </p:cNvSpPr>
            <p:nvPr/>
          </p:nvSpPr>
          <p:spPr bwMode="auto">
            <a:xfrm>
              <a:off x="7545" y="700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39" name="Rectangle 15"/>
            <p:cNvSpPr>
              <a:spLocks noChangeArrowheads="1"/>
            </p:cNvSpPr>
            <p:nvPr/>
          </p:nvSpPr>
          <p:spPr bwMode="auto">
            <a:xfrm>
              <a:off x="5955" y="732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40" name="Rectangle 16"/>
            <p:cNvSpPr>
              <a:spLocks noChangeArrowheads="1"/>
            </p:cNvSpPr>
            <p:nvPr/>
          </p:nvSpPr>
          <p:spPr bwMode="auto">
            <a:xfrm>
              <a:off x="5640" y="732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41" name="Rectangle 17"/>
            <p:cNvSpPr>
              <a:spLocks noChangeArrowheads="1"/>
            </p:cNvSpPr>
            <p:nvPr/>
          </p:nvSpPr>
          <p:spPr bwMode="auto">
            <a:xfrm>
              <a:off x="5325" y="732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42" name="Rectangle 18"/>
            <p:cNvSpPr>
              <a:spLocks noChangeArrowheads="1"/>
            </p:cNvSpPr>
            <p:nvPr/>
          </p:nvSpPr>
          <p:spPr bwMode="auto">
            <a:xfrm>
              <a:off x="4695" y="732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43" name="Rectangle 19"/>
            <p:cNvSpPr>
              <a:spLocks noChangeArrowheads="1"/>
            </p:cNvSpPr>
            <p:nvPr/>
          </p:nvSpPr>
          <p:spPr bwMode="auto">
            <a:xfrm>
              <a:off x="5010" y="732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44" name="Rectangle 20"/>
            <p:cNvSpPr>
              <a:spLocks noChangeArrowheads="1"/>
            </p:cNvSpPr>
            <p:nvPr/>
          </p:nvSpPr>
          <p:spPr bwMode="auto">
            <a:xfrm>
              <a:off x="4380" y="732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45" name="Rectangle 21"/>
            <p:cNvSpPr>
              <a:spLocks noChangeArrowheads="1"/>
            </p:cNvSpPr>
            <p:nvPr/>
          </p:nvSpPr>
          <p:spPr bwMode="auto">
            <a:xfrm>
              <a:off x="4065" y="732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46" name="Rectangle 22"/>
            <p:cNvSpPr>
              <a:spLocks noChangeArrowheads="1"/>
            </p:cNvSpPr>
            <p:nvPr/>
          </p:nvSpPr>
          <p:spPr bwMode="auto">
            <a:xfrm>
              <a:off x="3750" y="732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47" name="Rectangle 23"/>
            <p:cNvSpPr>
              <a:spLocks noChangeArrowheads="1"/>
            </p:cNvSpPr>
            <p:nvPr/>
          </p:nvSpPr>
          <p:spPr bwMode="auto">
            <a:xfrm>
              <a:off x="3435" y="732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48" name="Rectangle 24"/>
            <p:cNvSpPr>
              <a:spLocks noChangeArrowheads="1"/>
            </p:cNvSpPr>
            <p:nvPr/>
          </p:nvSpPr>
          <p:spPr bwMode="auto">
            <a:xfrm>
              <a:off x="3120" y="732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49" name="Rectangle 25"/>
            <p:cNvSpPr>
              <a:spLocks noChangeArrowheads="1"/>
            </p:cNvSpPr>
            <p:nvPr/>
          </p:nvSpPr>
          <p:spPr bwMode="auto">
            <a:xfrm>
              <a:off x="3120" y="763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50" name="Rectangle 26"/>
            <p:cNvSpPr>
              <a:spLocks noChangeArrowheads="1"/>
            </p:cNvSpPr>
            <p:nvPr/>
          </p:nvSpPr>
          <p:spPr bwMode="auto">
            <a:xfrm>
              <a:off x="3435" y="763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51" name="Rectangle 27"/>
            <p:cNvSpPr>
              <a:spLocks noChangeArrowheads="1"/>
            </p:cNvSpPr>
            <p:nvPr/>
          </p:nvSpPr>
          <p:spPr bwMode="auto">
            <a:xfrm>
              <a:off x="3750" y="763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52" name="Rectangle 28"/>
            <p:cNvSpPr>
              <a:spLocks noChangeArrowheads="1"/>
            </p:cNvSpPr>
            <p:nvPr/>
          </p:nvSpPr>
          <p:spPr bwMode="auto">
            <a:xfrm>
              <a:off x="4065" y="763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53" name="Rectangle 29"/>
            <p:cNvSpPr>
              <a:spLocks noChangeArrowheads="1"/>
            </p:cNvSpPr>
            <p:nvPr/>
          </p:nvSpPr>
          <p:spPr bwMode="auto">
            <a:xfrm>
              <a:off x="4380" y="763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54" name="Rectangle 30"/>
            <p:cNvSpPr>
              <a:spLocks noChangeArrowheads="1"/>
            </p:cNvSpPr>
            <p:nvPr/>
          </p:nvSpPr>
          <p:spPr bwMode="auto">
            <a:xfrm>
              <a:off x="4695" y="763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55" name="Rectangle 31"/>
            <p:cNvSpPr>
              <a:spLocks noChangeArrowheads="1"/>
            </p:cNvSpPr>
            <p:nvPr/>
          </p:nvSpPr>
          <p:spPr bwMode="auto">
            <a:xfrm>
              <a:off x="5325" y="889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56" name="Rectangle 32"/>
            <p:cNvSpPr>
              <a:spLocks noChangeArrowheads="1"/>
            </p:cNvSpPr>
            <p:nvPr/>
          </p:nvSpPr>
          <p:spPr bwMode="auto">
            <a:xfrm>
              <a:off x="5310" y="763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57" name="Rectangle 33"/>
            <p:cNvSpPr>
              <a:spLocks noChangeArrowheads="1"/>
            </p:cNvSpPr>
            <p:nvPr/>
          </p:nvSpPr>
          <p:spPr bwMode="auto">
            <a:xfrm>
              <a:off x="5010" y="763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58" name="Rectangle 34"/>
            <p:cNvSpPr>
              <a:spLocks noChangeArrowheads="1"/>
            </p:cNvSpPr>
            <p:nvPr/>
          </p:nvSpPr>
          <p:spPr bwMode="auto">
            <a:xfrm>
              <a:off x="5625" y="763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59" name="Rectangle 35"/>
            <p:cNvSpPr>
              <a:spLocks noChangeArrowheads="1"/>
            </p:cNvSpPr>
            <p:nvPr/>
          </p:nvSpPr>
          <p:spPr bwMode="auto">
            <a:xfrm>
              <a:off x="5955" y="763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60" name="Rectangle 36"/>
            <p:cNvSpPr>
              <a:spLocks noChangeArrowheads="1"/>
            </p:cNvSpPr>
            <p:nvPr/>
          </p:nvSpPr>
          <p:spPr bwMode="auto">
            <a:xfrm>
              <a:off x="6270" y="763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61" name="Rectangle 37"/>
            <p:cNvSpPr>
              <a:spLocks noChangeArrowheads="1"/>
            </p:cNvSpPr>
            <p:nvPr/>
          </p:nvSpPr>
          <p:spPr bwMode="auto">
            <a:xfrm>
              <a:off x="5325" y="795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62" name="Rectangle 38"/>
            <p:cNvSpPr>
              <a:spLocks noChangeArrowheads="1"/>
            </p:cNvSpPr>
            <p:nvPr/>
          </p:nvSpPr>
          <p:spPr bwMode="auto">
            <a:xfrm>
              <a:off x="5640" y="795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63" name="Rectangle 39"/>
            <p:cNvSpPr>
              <a:spLocks noChangeArrowheads="1"/>
            </p:cNvSpPr>
            <p:nvPr/>
          </p:nvSpPr>
          <p:spPr bwMode="auto">
            <a:xfrm>
              <a:off x="5955" y="795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64" name="Rectangle 40"/>
            <p:cNvSpPr>
              <a:spLocks noChangeArrowheads="1"/>
            </p:cNvSpPr>
            <p:nvPr/>
          </p:nvSpPr>
          <p:spPr bwMode="auto">
            <a:xfrm>
              <a:off x="6270" y="795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65" name="Rectangle 41"/>
            <p:cNvSpPr>
              <a:spLocks noChangeArrowheads="1"/>
            </p:cNvSpPr>
            <p:nvPr/>
          </p:nvSpPr>
          <p:spPr bwMode="auto">
            <a:xfrm>
              <a:off x="6585" y="795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66" name="Rectangle 42"/>
            <p:cNvSpPr>
              <a:spLocks noChangeArrowheads="1"/>
            </p:cNvSpPr>
            <p:nvPr/>
          </p:nvSpPr>
          <p:spPr bwMode="auto">
            <a:xfrm>
              <a:off x="6585" y="826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67" name="Rectangle 43"/>
            <p:cNvSpPr>
              <a:spLocks noChangeArrowheads="1"/>
            </p:cNvSpPr>
            <p:nvPr/>
          </p:nvSpPr>
          <p:spPr bwMode="auto">
            <a:xfrm>
              <a:off x="6270" y="826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68" name="Rectangle 44"/>
            <p:cNvSpPr>
              <a:spLocks noChangeArrowheads="1"/>
            </p:cNvSpPr>
            <p:nvPr/>
          </p:nvSpPr>
          <p:spPr bwMode="auto">
            <a:xfrm>
              <a:off x="5955" y="826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69" name="Rectangle 45"/>
            <p:cNvSpPr>
              <a:spLocks noChangeArrowheads="1"/>
            </p:cNvSpPr>
            <p:nvPr/>
          </p:nvSpPr>
          <p:spPr bwMode="auto">
            <a:xfrm>
              <a:off x="5640" y="826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70" name="Rectangle 46"/>
            <p:cNvSpPr>
              <a:spLocks noChangeArrowheads="1"/>
            </p:cNvSpPr>
            <p:nvPr/>
          </p:nvSpPr>
          <p:spPr bwMode="auto">
            <a:xfrm>
              <a:off x="5310" y="826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71" name="Rectangle 47"/>
            <p:cNvSpPr>
              <a:spLocks noChangeArrowheads="1"/>
            </p:cNvSpPr>
            <p:nvPr/>
          </p:nvSpPr>
          <p:spPr bwMode="auto">
            <a:xfrm>
              <a:off x="4995" y="826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72" name="Rectangle 48"/>
            <p:cNvSpPr>
              <a:spLocks noChangeArrowheads="1"/>
            </p:cNvSpPr>
            <p:nvPr/>
          </p:nvSpPr>
          <p:spPr bwMode="auto">
            <a:xfrm>
              <a:off x="4680" y="826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73" name="Rectangle 49"/>
            <p:cNvSpPr>
              <a:spLocks noChangeArrowheads="1"/>
            </p:cNvSpPr>
            <p:nvPr/>
          </p:nvSpPr>
          <p:spPr bwMode="auto">
            <a:xfrm>
              <a:off x="4365" y="826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74" name="Rectangle 50"/>
            <p:cNvSpPr>
              <a:spLocks noChangeArrowheads="1"/>
            </p:cNvSpPr>
            <p:nvPr/>
          </p:nvSpPr>
          <p:spPr bwMode="auto">
            <a:xfrm>
              <a:off x="4050" y="826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75" name="Rectangle 51"/>
            <p:cNvSpPr>
              <a:spLocks noChangeArrowheads="1"/>
            </p:cNvSpPr>
            <p:nvPr/>
          </p:nvSpPr>
          <p:spPr bwMode="auto">
            <a:xfrm>
              <a:off x="4380" y="858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76" name="Rectangle 52"/>
            <p:cNvSpPr>
              <a:spLocks noChangeArrowheads="1"/>
            </p:cNvSpPr>
            <p:nvPr/>
          </p:nvSpPr>
          <p:spPr bwMode="auto">
            <a:xfrm>
              <a:off x="4680" y="858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77" name="Rectangle 53"/>
            <p:cNvSpPr>
              <a:spLocks noChangeArrowheads="1"/>
            </p:cNvSpPr>
            <p:nvPr/>
          </p:nvSpPr>
          <p:spPr bwMode="auto">
            <a:xfrm>
              <a:off x="5010" y="858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78" name="Rectangle 54"/>
            <p:cNvSpPr>
              <a:spLocks noChangeArrowheads="1"/>
            </p:cNvSpPr>
            <p:nvPr/>
          </p:nvSpPr>
          <p:spPr bwMode="auto">
            <a:xfrm>
              <a:off x="5310" y="858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79" name="Rectangle 55"/>
            <p:cNvSpPr>
              <a:spLocks noChangeArrowheads="1"/>
            </p:cNvSpPr>
            <p:nvPr/>
          </p:nvSpPr>
          <p:spPr bwMode="auto">
            <a:xfrm>
              <a:off x="5640" y="858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80" name="Rectangle 56"/>
            <p:cNvSpPr>
              <a:spLocks noChangeArrowheads="1"/>
            </p:cNvSpPr>
            <p:nvPr/>
          </p:nvSpPr>
          <p:spPr bwMode="auto">
            <a:xfrm>
              <a:off x="4365" y="889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81" name="Rectangle 57"/>
            <p:cNvSpPr>
              <a:spLocks noChangeArrowheads="1"/>
            </p:cNvSpPr>
            <p:nvPr/>
          </p:nvSpPr>
          <p:spPr bwMode="auto">
            <a:xfrm>
              <a:off x="4050" y="889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82" name="Rectangle 58"/>
            <p:cNvSpPr>
              <a:spLocks noChangeArrowheads="1"/>
            </p:cNvSpPr>
            <p:nvPr/>
          </p:nvSpPr>
          <p:spPr bwMode="auto">
            <a:xfrm>
              <a:off x="4695" y="889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83" name="Rectangle 59"/>
            <p:cNvSpPr>
              <a:spLocks noChangeArrowheads="1"/>
            </p:cNvSpPr>
            <p:nvPr/>
          </p:nvSpPr>
          <p:spPr bwMode="auto">
            <a:xfrm>
              <a:off x="5010" y="889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84" name="Rectangle 60"/>
            <p:cNvSpPr>
              <a:spLocks noChangeArrowheads="1"/>
            </p:cNvSpPr>
            <p:nvPr/>
          </p:nvSpPr>
          <p:spPr bwMode="auto">
            <a:xfrm>
              <a:off x="4995" y="984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85" name="Rectangle 61"/>
            <p:cNvSpPr>
              <a:spLocks noChangeArrowheads="1"/>
            </p:cNvSpPr>
            <p:nvPr/>
          </p:nvSpPr>
          <p:spPr bwMode="auto">
            <a:xfrm>
              <a:off x="5325" y="984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86" name="Rectangle 62"/>
            <p:cNvSpPr>
              <a:spLocks noChangeArrowheads="1"/>
            </p:cNvSpPr>
            <p:nvPr/>
          </p:nvSpPr>
          <p:spPr bwMode="auto">
            <a:xfrm>
              <a:off x="5955" y="952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87" name="Rectangle 63"/>
            <p:cNvSpPr>
              <a:spLocks noChangeArrowheads="1"/>
            </p:cNvSpPr>
            <p:nvPr/>
          </p:nvSpPr>
          <p:spPr bwMode="auto">
            <a:xfrm>
              <a:off x="5625" y="952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88" name="Rectangle 64"/>
            <p:cNvSpPr>
              <a:spLocks noChangeArrowheads="1"/>
            </p:cNvSpPr>
            <p:nvPr/>
          </p:nvSpPr>
          <p:spPr bwMode="auto">
            <a:xfrm>
              <a:off x="5310" y="952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89" name="Rectangle 65"/>
            <p:cNvSpPr>
              <a:spLocks noChangeArrowheads="1"/>
            </p:cNvSpPr>
            <p:nvPr/>
          </p:nvSpPr>
          <p:spPr bwMode="auto">
            <a:xfrm>
              <a:off x="5010" y="952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90" name="Rectangle 66"/>
            <p:cNvSpPr>
              <a:spLocks noChangeArrowheads="1"/>
            </p:cNvSpPr>
            <p:nvPr/>
          </p:nvSpPr>
          <p:spPr bwMode="auto">
            <a:xfrm>
              <a:off x="3435" y="921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91" name="Rectangle 67"/>
            <p:cNvSpPr>
              <a:spLocks noChangeArrowheads="1"/>
            </p:cNvSpPr>
            <p:nvPr/>
          </p:nvSpPr>
          <p:spPr bwMode="auto">
            <a:xfrm>
              <a:off x="3750" y="921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92" name="Rectangle 68"/>
            <p:cNvSpPr>
              <a:spLocks noChangeArrowheads="1"/>
            </p:cNvSpPr>
            <p:nvPr/>
          </p:nvSpPr>
          <p:spPr bwMode="auto">
            <a:xfrm>
              <a:off x="4065" y="921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93" name="Rectangle 69"/>
            <p:cNvSpPr>
              <a:spLocks noChangeArrowheads="1"/>
            </p:cNvSpPr>
            <p:nvPr/>
          </p:nvSpPr>
          <p:spPr bwMode="auto">
            <a:xfrm>
              <a:off x="5640" y="889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94" name="Rectangle 70"/>
            <p:cNvSpPr>
              <a:spLocks noChangeArrowheads="1"/>
            </p:cNvSpPr>
            <p:nvPr/>
          </p:nvSpPr>
          <p:spPr bwMode="auto">
            <a:xfrm>
              <a:off x="5940" y="889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95" name="Rectangle 71"/>
            <p:cNvSpPr>
              <a:spLocks noChangeArrowheads="1"/>
            </p:cNvSpPr>
            <p:nvPr/>
          </p:nvSpPr>
          <p:spPr bwMode="auto">
            <a:xfrm>
              <a:off x="4380" y="921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96" name="Rectangle 72"/>
            <p:cNvSpPr>
              <a:spLocks noChangeArrowheads="1"/>
            </p:cNvSpPr>
            <p:nvPr/>
          </p:nvSpPr>
          <p:spPr bwMode="auto">
            <a:xfrm>
              <a:off x="4695" y="921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97" name="Rectangle 73"/>
            <p:cNvSpPr>
              <a:spLocks noChangeArrowheads="1"/>
            </p:cNvSpPr>
            <p:nvPr/>
          </p:nvSpPr>
          <p:spPr bwMode="auto">
            <a:xfrm>
              <a:off x="5010" y="921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98" name="Rectangle 74"/>
            <p:cNvSpPr>
              <a:spLocks noChangeArrowheads="1"/>
            </p:cNvSpPr>
            <p:nvPr/>
          </p:nvSpPr>
          <p:spPr bwMode="auto">
            <a:xfrm>
              <a:off x="5325" y="921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699" name="Rectangle 75"/>
            <p:cNvSpPr>
              <a:spLocks noChangeArrowheads="1"/>
            </p:cNvSpPr>
            <p:nvPr/>
          </p:nvSpPr>
          <p:spPr bwMode="auto">
            <a:xfrm>
              <a:off x="6900" y="1047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00" name="Rectangle 76"/>
            <p:cNvSpPr>
              <a:spLocks noChangeArrowheads="1"/>
            </p:cNvSpPr>
            <p:nvPr/>
          </p:nvSpPr>
          <p:spPr bwMode="auto">
            <a:xfrm>
              <a:off x="5325" y="1015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01" name="Rectangle 77"/>
            <p:cNvSpPr>
              <a:spLocks noChangeArrowheads="1"/>
            </p:cNvSpPr>
            <p:nvPr/>
          </p:nvSpPr>
          <p:spPr bwMode="auto">
            <a:xfrm>
              <a:off x="3735" y="984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02" name="Rectangle 78"/>
            <p:cNvSpPr>
              <a:spLocks noChangeArrowheads="1"/>
            </p:cNvSpPr>
            <p:nvPr/>
          </p:nvSpPr>
          <p:spPr bwMode="auto">
            <a:xfrm>
              <a:off x="4050" y="984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03" name="Rectangle 79"/>
            <p:cNvSpPr>
              <a:spLocks noChangeArrowheads="1"/>
            </p:cNvSpPr>
            <p:nvPr/>
          </p:nvSpPr>
          <p:spPr bwMode="auto">
            <a:xfrm>
              <a:off x="4365" y="984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04" name="Rectangle 80"/>
            <p:cNvSpPr>
              <a:spLocks noChangeArrowheads="1"/>
            </p:cNvSpPr>
            <p:nvPr/>
          </p:nvSpPr>
          <p:spPr bwMode="auto">
            <a:xfrm>
              <a:off x="4680" y="984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05" name="Rectangle 81"/>
            <p:cNvSpPr>
              <a:spLocks noChangeArrowheads="1"/>
            </p:cNvSpPr>
            <p:nvPr/>
          </p:nvSpPr>
          <p:spPr bwMode="auto">
            <a:xfrm>
              <a:off x="4995" y="1015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06" name="Rectangle 82"/>
            <p:cNvSpPr>
              <a:spLocks noChangeArrowheads="1"/>
            </p:cNvSpPr>
            <p:nvPr/>
          </p:nvSpPr>
          <p:spPr bwMode="auto">
            <a:xfrm>
              <a:off x="4695" y="1015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07" name="Rectangle 83"/>
            <p:cNvSpPr>
              <a:spLocks noChangeArrowheads="1"/>
            </p:cNvSpPr>
            <p:nvPr/>
          </p:nvSpPr>
          <p:spPr bwMode="auto">
            <a:xfrm>
              <a:off x="4365" y="1015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08" name="Rectangle 84"/>
            <p:cNvSpPr>
              <a:spLocks noChangeArrowheads="1"/>
            </p:cNvSpPr>
            <p:nvPr/>
          </p:nvSpPr>
          <p:spPr bwMode="auto">
            <a:xfrm>
              <a:off x="4065" y="1015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09" name="Rectangle 85"/>
            <p:cNvSpPr>
              <a:spLocks noChangeArrowheads="1"/>
            </p:cNvSpPr>
            <p:nvPr/>
          </p:nvSpPr>
          <p:spPr bwMode="auto">
            <a:xfrm>
              <a:off x="3750" y="1015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10" name="Rectangle 86"/>
            <p:cNvSpPr>
              <a:spLocks noChangeArrowheads="1"/>
            </p:cNvSpPr>
            <p:nvPr/>
          </p:nvSpPr>
          <p:spPr bwMode="auto">
            <a:xfrm>
              <a:off x="6585" y="1047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11" name="Rectangle 87"/>
            <p:cNvSpPr>
              <a:spLocks noChangeArrowheads="1"/>
            </p:cNvSpPr>
            <p:nvPr/>
          </p:nvSpPr>
          <p:spPr bwMode="auto">
            <a:xfrm>
              <a:off x="6255" y="1047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12" name="Rectangle 88"/>
            <p:cNvSpPr>
              <a:spLocks noChangeArrowheads="1"/>
            </p:cNvSpPr>
            <p:nvPr/>
          </p:nvSpPr>
          <p:spPr bwMode="auto">
            <a:xfrm>
              <a:off x="5955" y="1047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13" name="Rectangle 89"/>
            <p:cNvSpPr>
              <a:spLocks noChangeArrowheads="1"/>
            </p:cNvSpPr>
            <p:nvPr/>
          </p:nvSpPr>
          <p:spPr bwMode="auto">
            <a:xfrm>
              <a:off x="5625" y="1047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14" name="Rectangle 90"/>
            <p:cNvSpPr>
              <a:spLocks noChangeArrowheads="1"/>
            </p:cNvSpPr>
            <p:nvPr/>
          </p:nvSpPr>
          <p:spPr bwMode="auto">
            <a:xfrm>
              <a:off x="5325" y="1047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15" name="Rectangle 91"/>
            <p:cNvSpPr>
              <a:spLocks noChangeArrowheads="1"/>
            </p:cNvSpPr>
            <p:nvPr/>
          </p:nvSpPr>
          <p:spPr bwMode="auto">
            <a:xfrm>
              <a:off x="4995" y="1047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16" name="Rectangle 92"/>
            <p:cNvSpPr>
              <a:spLocks noChangeArrowheads="1"/>
            </p:cNvSpPr>
            <p:nvPr/>
          </p:nvSpPr>
          <p:spPr bwMode="auto">
            <a:xfrm>
              <a:off x="4695" y="1047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17" name="Rectangle 93"/>
            <p:cNvSpPr>
              <a:spLocks noChangeArrowheads="1"/>
            </p:cNvSpPr>
            <p:nvPr/>
          </p:nvSpPr>
          <p:spPr bwMode="auto">
            <a:xfrm>
              <a:off x="4365" y="1047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18" name="Rectangle 94"/>
            <p:cNvSpPr>
              <a:spLocks noChangeArrowheads="1"/>
            </p:cNvSpPr>
            <p:nvPr/>
          </p:nvSpPr>
          <p:spPr bwMode="auto">
            <a:xfrm>
              <a:off x="6255" y="1110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19" name="Rectangle 95"/>
            <p:cNvSpPr>
              <a:spLocks noChangeArrowheads="1"/>
            </p:cNvSpPr>
            <p:nvPr/>
          </p:nvSpPr>
          <p:spPr bwMode="auto">
            <a:xfrm>
              <a:off x="5955" y="1110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20" name="Rectangle 96"/>
            <p:cNvSpPr>
              <a:spLocks noChangeArrowheads="1"/>
            </p:cNvSpPr>
            <p:nvPr/>
          </p:nvSpPr>
          <p:spPr bwMode="auto">
            <a:xfrm>
              <a:off x="3735" y="1078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21" name="Rectangle 97"/>
            <p:cNvSpPr>
              <a:spLocks noChangeArrowheads="1"/>
            </p:cNvSpPr>
            <p:nvPr/>
          </p:nvSpPr>
          <p:spPr bwMode="auto">
            <a:xfrm>
              <a:off x="4050" y="1078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22" name="Rectangle 98"/>
            <p:cNvSpPr>
              <a:spLocks noChangeArrowheads="1"/>
            </p:cNvSpPr>
            <p:nvPr/>
          </p:nvSpPr>
          <p:spPr bwMode="auto">
            <a:xfrm>
              <a:off x="5640" y="1078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23" name="Rectangle 99"/>
            <p:cNvSpPr>
              <a:spLocks noChangeArrowheads="1"/>
            </p:cNvSpPr>
            <p:nvPr/>
          </p:nvSpPr>
          <p:spPr bwMode="auto">
            <a:xfrm>
              <a:off x="5325" y="1078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24" name="Rectangle 100"/>
            <p:cNvSpPr>
              <a:spLocks noChangeArrowheads="1"/>
            </p:cNvSpPr>
            <p:nvPr/>
          </p:nvSpPr>
          <p:spPr bwMode="auto">
            <a:xfrm>
              <a:off x="5010" y="1078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25" name="Rectangle 101"/>
            <p:cNvSpPr>
              <a:spLocks noChangeArrowheads="1"/>
            </p:cNvSpPr>
            <p:nvPr/>
          </p:nvSpPr>
          <p:spPr bwMode="auto">
            <a:xfrm>
              <a:off x="4695" y="1078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26" name="Rectangle 102"/>
            <p:cNvSpPr>
              <a:spLocks noChangeArrowheads="1"/>
            </p:cNvSpPr>
            <p:nvPr/>
          </p:nvSpPr>
          <p:spPr bwMode="auto">
            <a:xfrm>
              <a:off x="4380" y="10786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27" name="Rectangle 103"/>
            <p:cNvSpPr>
              <a:spLocks noChangeArrowheads="1"/>
            </p:cNvSpPr>
            <p:nvPr/>
          </p:nvSpPr>
          <p:spPr bwMode="auto">
            <a:xfrm>
              <a:off x="5640" y="1110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28" name="Rectangle 104"/>
            <p:cNvSpPr>
              <a:spLocks noChangeArrowheads="1"/>
            </p:cNvSpPr>
            <p:nvPr/>
          </p:nvSpPr>
          <p:spPr bwMode="auto">
            <a:xfrm>
              <a:off x="5325" y="1110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29" name="Rectangle 105"/>
            <p:cNvSpPr>
              <a:spLocks noChangeArrowheads="1"/>
            </p:cNvSpPr>
            <p:nvPr/>
          </p:nvSpPr>
          <p:spPr bwMode="auto">
            <a:xfrm>
              <a:off x="5010" y="1110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30" name="Rectangle 106"/>
            <p:cNvSpPr>
              <a:spLocks noChangeArrowheads="1"/>
            </p:cNvSpPr>
            <p:nvPr/>
          </p:nvSpPr>
          <p:spPr bwMode="auto">
            <a:xfrm>
              <a:off x="4695" y="1110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31" name="Rectangle 107"/>
            <p:cNvSpPr>
              <a:spLocks noChangeArrowheads="1"/>
            </p:cNvSpPr>
            <p:nvPr/>
          </p:nvSpPr>
          <p:spPr bwMode="auto">
            <a:xfrm>
              <a:off x="4380" y="1110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32" name="Rectangle 108"/>
            <p:cNvSpPr>
              <a:spLocks noChangeArrowheads="1"/>
            </p:cNvSpPr>
            <p:nvPr/>
          </p:nvSpPr>
          <p:spPr bwMode="auto">
            <a:xfrm>
              <a:off x="4050" y="1110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733" name="Rectangle 109"/>
            <p:cNvSpPr>
              <a:spLocks noChangeArrowheads="1"/>
            </p:cNvSpPr>
            <p:nvPr/>
          </p:nvSpPr>
          <p:spPr bwMode="auto">
            <a:xfrm>
              <a:off x="3735" y="11101"/>
              <a:ext cx="315" cy="3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10" name="TextBox 109"/>
          <p:cNvSpPr txBox="1"/>
          <p:nvPr/>
        </p:nvSpPr>
        <p:spPr>
          <a:xfrm>
            <a:off x="2928926" y="50004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11" name="TextBox 110"/>
          <p:cNvSpPr txBox="1"/>
          <p:nvPr/>
        </p:nvSpPr>
        <p:spPr>
          <a:xfrm>
            <a:off x="2928926" y="85723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12" name="TextBox 111"/>
          <p:cNvSpPr txBox="1"/>
          <p:nvPr/>
        </p:nvSpPr>
        <p:spPr>
          <a:xfrm>
            <a:off x="357158" y="128586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13" name="TextBox 112"/>
          <p:cNvSpPr txBox="1"/>
          <p:nvPr/>
        </p:nvSpPr>
        <p:spPr>
          <a:xfrm>
            <a:off x="428596" y="164305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14" name="TextBox 113"/>
          <p:cNvSpPr txBox="1"/>
          <p:nvPr/>
        </p:nvSpPr>
        <p:spPr>
          <a:xfrm>
            <a:off x="3000364" y="2071678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15" name="TextBox 114"/>
          <p:cNvSpPr txBox="1"/>
          <p:nvPr/>
        </p:nvSpPr>
        <p:spPr>
          <a:xfrm>
            <a:off x="1214414" y="2500306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16" name="TextBox 115"/>
          <p:cNvSpPr txBox="1"/>
          <p:nvPr/>
        </p:nvSpPr>
        <p:spPr>
          <a:xfrm>
            <a:off x="1928794" y="2928934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17" name="TextBox 116"/>
          <p:cNvSpPr txBox="1"/>
          <p:nvPr/>
        </p:nvSpPr>
        <p:spPr>
          <a:xfrm>
            <a:off x="1285852" y="3286124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18" name="TextBox 117"/>
          <p:cNvSpPr txBox="1"/>
          <p:nvPr/>
        </p:nvSpPr>
        <p:spPr>
          <a:xfrm>
            <a:off x="714348" y="3714752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19" name="TextBox 118"/>
          <p:cNvSpPr txBox="1"/>
          <p:nvPr/>
        </p:nvSpPr>
        <p:spPr>
          <a:xfrm>
            <a:off x="2571736" y="407194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20" name="TextBox 119"/>
          <p:cNvSpPr txBox="1"/>
          <p:nvPr/>
        </p:nvSpPr>
        <p:spPr>
          <a:xfrm>
            <a:off x="928662" y="4429132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121" name="TextBox 120"/>
          <p:cNvSpPr txBox="1"/>
          <p:nvPr/>
        </p:nvSpPr>
        <p:spPr>
          <a:xfrm>
            <a:off x="1000100" y="485776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122" name="TextBox 121"/>
          <p:cNvSpPr txBox="1"/>
          <p:nvPr/>
        </p:nvSpPr>
        <p:spPr>
          <a:xfrm>
            <a:off x="1785918" y="5286388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13</a:t>
            </a:r>
            <a:endParaRPr lang="ru-RU" dirty="0"/>
          </a:p>
        </p:txBody>
      </p:sp>
      <p:sp>
        <p:nvSpPr>
          <p:cNvPr id="123" name="TextBox 122"/>
          <p:cNvSpPr txBox="1"/>
          <p:nvPr/>
        </p:nvSpPr>
        <p:spPr>
          <a:xfrm>
            <a:off x="928662" y="5643578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14</a:t>
            </a:r>
            <a:endParaRPr lang="ru-RU" dirty="0"/>
          </a:p>
        </p:txBody>
      </p:sp>
      <p:sp>
        <p:nvSpPr>
          <p:cNvPr id="124" name="TextBox 123"/>
          <p:cNvSpPr txBox="1"/>
          <p:nvPr/>
        </p:nvSpPr>
        <p:spPr>
          <a:xfrm>
            <a:off x="642910" y="607220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15</a:t>
            </a:r>
            <a:endParaRPr lang="ru-RU" dirty="0"/>
          </a:p>
        </p:txBody>
      </p:sp>
      <p:pic>
        <p:nvPicPr>
          <p:cNvPr id="26734" name="Picture 110" descr="C:\Documents and Settings\Admin\Рабочий стол\документы\диск учителю нач. школы\Анимированные рисунки по темам\Смайлики\1\36_2_2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5000636"/>
            <a:ext cx="1547816" cy="1547816"/>
          </a:xfrm>
          <a:prstGeom prst="rect">
            <a:avLst/>
          </a:prstGeom>
          <a:noFill/>
        </p:spPr>
      </p:pic>
      <p:sp>
        <p:nvSpPr>
          <p:cNvPr id="126" name="TextBox 125"/>
          <p:cNvSpPr txBox="1"/>
          <p:nvPr/>
        </p:nvSpPr>
        <p:spPr>
          <a:xfrm>
            <a:off x="3347864" y="476672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С  л   о   г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3419872" y="908720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У </a:t>
            </a:r>
            <a:r>
              <a:rPr lang="ru-RU" sz="2800" b="1" dirty="0" err="1" smtClean="0">
                <a:solidFill>
                  <a:srgbClr val="FF0000"/>
                </a:solidFill>
              </a:rPr>
              <a:t>д</a:t>
            </a:r>
            <a:r>
              <a:rPr lang="ru-RU" sz="2800" b="1" dirty="0" smtClean="0">
                <a:solidFill>
                  <a:srgbClr val="FF0000"/>
                </a:solidFill>
              </a:rPr>
              <a:t>  а   </a:t>
            </a:r>
            <a:r>
              <a:rPr lang="ru-RU" sz="2800" b="1" dirty="0" err="1" smtClean="0">
                <a:solidFill>
                  <a:srgbClr val="FF0000"/>
                </a:solidFill>
              </a:rPr>
              <a:t>р</a:t>
            </a:r>
            <a:r>
              <a:rPr lang="ru-RU" sz="2800" b="1" dirty="0" smtClean="0">
                <a:solidFill>
                  <a:srgbClr val="FF0000"/>
                </a:solidFill>
              </a:rPr>
              <a:t>  е   </a:t>
            </a:r>
            <a:r>
              <a:rPr lang="ru-RU" sz="2800" b="1" dirty="0" err="1" smtClean="0">
                <a:solidFill>
                  <a:srgbClr val="FF0000"/>
                </a:solidFill>
              </a:rPr>
              <a:t>н</a:t>
            </a:r>
            <a:r>
              <a:rPr lang="ru-RU" sz="2800" b="1" dirty="0" smtClean="0">
                <a:solidFill>
                  <a:srgbClr val="FF0000"/>
                </a:solidFill>
              </a:rPr>
              <a:t>  и  е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683568" y="1268760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  о  </a:t>
            </a:r>
            <a:r>
              <a:rPr lang="ru-RU" sz="2800" b="1" dirty="0" err="1" smtClean="0">
                <a:solidFill>
                  <a:srgbClr val="FF0000"/>
                </a:solidFill>
              </a:rPr>
              <a:t>д</a:t>
            </a:r>
            <a:r>
              <a:rPr lang="ru-RU" sz="2800" b="1" dirty="0" smtClean="0">
                <a:solidFill>
                  <a:srgbClr val="FF0000"/>
                </a:solidFill>
              </a:rPr>
              <a:t>  л  е  ж  а   </a:t>
            </a:r>
            <a:r>
              <a:rPr lang="ru-RU" sz="2800" b="1" dirty="0" err="1" smtClean="0">
                <a:solidFill>
                  <a:srgbClr val="FF0000"/>
                </a:solidFill>
              </a:rPr>
              <a:t>щ</a:t>
            </a:r>
            <a:r>
              <a:rPr lang="ru-RU" sz="2800" b="1" dirty="0" smtClean="0">
                <a:solidFill>
                  <a:srgbClr val="FF0000"/>
                </a:solidFill>
              </a:rPr>
              <a:t>  е  </a:t>
            </a:r>
            <a:r>
              <a:rPr lang="ru-RU" sz="2800" b="1" dirty="0" err="1" smtClean="0">
                <a:solidFill>
                  <a:srgbClr val="FF0000"/>
                </a:solidFill>
              </a:rPr>
              <a:t>е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755576" y="1700808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 </a:t>
            </a:r>
            <a:r>
              <a:rPr lang="ru-RU" sz="2800" b="1" dirty="0" err="1" smtClean="0">
                <a:solidFill>
                  <a:srgbClr val="FF0000"/>
                </a:solidFill>
              </a:rPr>
              <a:t>р</a:t>
            </a:r>
            <a:r>
              <a:rPr lang="ru-RU" sz="2800" b="1" dirty="0" smtClean="0">
                <a:solidFill>
                  <a:srgbClr val="FF0000"/>
                </a:solidFill>
              </a:rPr>
              <a:t>  е  </a:t>
            </a:r>
            <a:r>
              <a:rPr lang="ru-RU" sz="2800" b="1" dirty="0" err="1" smtClean="0">
                <a:solidFill>
                  <a:srgbClr val="FF0000"/>
                </a:solidFill>
              </a:rPr>
              <a:t>д</a:t>
            </a:r>
            <a:r>
              <a:rPr lang="ru-RU" sz="2800" b="1" dirty="0" smtClean="0">
                <a:solidFill>
                  <a:srgbClr val="FF0000"/>
                </a:solidFill>
              </a:rPr>
              <a:t>   л   о   ж е </a:t>
            </a:r>
            <a:r>
              <a:rPr lang="ru-RU" sz="2800" b="1" dirty="0" err="1" smtClean="0">
                <a:solidFill>
                  <a:srgbClr val="FF0000"/>
                </a:solidFill>
              </a:rPr>
              <a:t>н</a:t>
            </a:r>
            <a:r>
              <a:rPr lang="ru-RU" sz="2800" b="1" dirty="0" smtClean="0">
                <a:solidFill>
                  <a:srgbClr val="FF0000"/>
                </a:solidFill>
              </a:rPr>
              <a:t>   и  е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3347864" y="2060848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mtClean="0">
                <a:solidFill>
                  <a:srgbClr val="FF0000"/>
                </a:solidFill>
              </a:rPr>
              <a:t>С  л   о   </a:t>
            </a:r>
            <a:r>
              <a:rPr lang="ru-RU" sz="2800" b="1" dirty="0" smtClean="0">
                <a:solidFill>
                  <a:srgbClr val="FF0000"/>
                </a:solidFill>
              </a:rPr>
              <a:t>в   о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1907704" y="2492896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 </a:t>
            </a:r>
            <a:r>
              <a:rPr lang="ru-RU" sz="2800" b="1" dirty="0" err="1" smtClean="0">
                <a:solidFill>
                  <a:srgbClr val="FF0000"/>
                </a:solidFill>
              </a:rPr>
              <a:t>р</a:t>
            </a:r>
            <a:r>
              <a:rPr lang="ru-RU" sz="2800" b="1" dirty="0" smtClean="0">
                <a:solidFill>
                  <a:srgbClr val="FF0000"/>
                </a:solidFill>
              </a:rPr>
              <a:t>  и  с   т   а    в  к 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2267744" y="2852936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Б у   к  в  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1907704" y="3284984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С у  </a:t>
            </a:r>
            <a:r>
              <a:rPr lang="ru-RU" sz="2800" b="1" dirty="0" err="1" smtClean="0">
                <a:solidFill>
                  <a:srgbClr val="FF0000"/>
                </a:solidFill>
              </a:rPr>
              <a:t>ф</a:t>
            </a:r>
            <a:r>
              <a:rPr lang="ru-RU" sz="2800" b="1" dirty="0" smtClean="0">
                <a:solidFill>
                  <a:srgbClr val="FF0000"/>
                </a:solidFill>
              </a:rPr>
              <a:t>  </a:t>
            </a:r>
            <a:r>
              <a:rPr lang="ru-RU" sz="2800" b="1" dirty="0" err="1" smtClean="0">
                <a:solidFill>
                  <a:srgbClr val="FF0000"/>
                </a:solidFill>
              </a:rPr>
              <a:t>ф</a:t>
            </a:r>
            <a:r>
              <a:rPr lang="ru-RU" sz="2800" b="1" dirty="0" smtClean="0">
                <a:solidFill>
                  <a:srgbClr val="FF0000"/>
                </a:solidFill>
              </a:rPr>
              <a:t>  и   к   с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1115616" y="357301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 </a:t>
            </a:r>
            <a:r>
              <a:rPr lang="ru-RU" sz="2800" b="1" dirty="0" err="1" smtClean="0">
                <a:solidFill>
                  <a:srgbClr val="FF0000"/>
                </a:solidFill>
              </a:rPr>
              <a:t>р</a:t>
            </a:r>
            <a:r>
              <a:rPr lang="ru-RU" sz="2800" b="1" dirty="0" smtClean="0">
                <a:solidFill>
                  <a:srgbClr val="FF0000"/>
                </a:solidFill>
              </a:rPr>
              <a:t>  е   </a:t>
            </a:r>
            <a:r>
              <a:rPr lang="ru-RU" sz="2800" b="1" dirty="0" err="1" smtClean="0">
                <a:solidFill>
                  <a:srgbClr val="FF0000"/>
                </a:solidFill>
              </a:rPr>
              <a:t>д</a:t>
            </a:r>
            <a:r>
              <a:rPr lang="ru-RU" sz="2800" b="1" dirty="0" smtClean="0">
                <a:solidFill>
                  <a:srgbClr val="FF0000"/>
                </a:solidFill>
              </a:rPr>
              <a:t>   м е т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2987824" y="4005064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Р  е  ч    </a:t>
            </a:r>
            <a:r>
              <a:rPr lang="ru-RU" sz="2800" b="1" dirty="0" err="1" smtClean="0">
                <a:solidFill>
                  <a:srgbClr val="FF0000"/>
                </a:solidFill>
              </a:rPr>
              <a:t>ь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1547664" y="4437112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Г л   а  г    о  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1475656" y="4869160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 о  </a:t>
            </a:r>
            <a:r>
              <a:rPr lang="ru-RU" sz="2800" b="1" dirty="0" err="1" smtClean="0">
                <a:solidFill>
                  <a:srgbClr val="FF0000"/>
                </a:solidFill>
              </a:rPr>
              <a:t>р</a:t>
            </a:r>
            <a:r>
              <a:rPr lang="ru-RU" sz="2800" b="1" dirty="0" smtClean="0">
                <a:solidFill>
                  <a:srgbClr val="FF0000"/>
                </a:solidFill>
              </a:rPr>
              <a:t>   е   </a:t>
            </a:r>
            <a:r>
              <a:rPr lang="ru-RU" sz="2800" b="1" dirty="0" err="1" smtClean="0">
                <a:solidFill>
                  <a:srgbClr val="FF0000"/>
                </a:solidFill>
              </a:rPr>
              <a:t>н</a:t>
            </a:r>
            <a:r>
              <a:rPr lang="ru-RU" sz="2800" b="1" dirty="0" smtClean="0">
                <a:solidFill>
                  <a:srgbClr val="FF0000"/>
                </a:solidFill>
              </a:rPr>
              <a:t>   </a:t>
            </a:r>
            <a:r>
              <a:rPr lang="ru-RU" sz="2800" b="1" dirty="0" err="1" smtClean="0">
                <a:solidFill>
                  <a:srgbClr val="FF0000"/>
                </a:solidFill>
              </a:rPr>
              <a:t>ь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2267744" y="5229200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О к  о  </a:t>
            </a:r>
            <a:r>
              <a:rPr lang="ru-RU" sz="2800" b="1" dirty="0" err="1" smtClean="0">
                <a:solidFill>
                  <a:srgbClr val="FF0000"/>
                </a:solidFill>
              </a:rPr>
              <a:t>н</a:t>
            </a:r>
            <a:r>
              <a:rPr lang="ru-RU" sz="2800" b="1" dirty="0" smtClean="0">
                <a:solidFill>
                  <a:srgbClr val="FF0000"/>
                </a:solidFill>
              </a:rPr>
              <a:t>  ч   а  </a:t>
            </a:r>
            <a:r>
              <a:rPr lang="ru-RU" sz="2800" b="1" dirty="0" err="1" smtClean="0">
                <a:solidFill>
                  <a:srgbClr val="FF0000"/>
                </a:solidFill>
              </a:rPr>
              <a:t>н</a:t>
            </a:r>
            <a:r>
              <a:rPr lang="ru-RU" sz="2800" b="1" dirty="0" smtClean="0">
                <a:solidFill>
                  <a:srgbClr val="FF0000"/>
                </a:solidFill>
              </a:rPr>
              <a:t>  и    е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1475656" y="55892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 </a:t>
            </a:r>
            <a:r>
              <a:rPr lang="ru-RU" sz="2800" b="1" dirty="0" err="1" smtClean="0">
                <a:solidFill>
                  <a:srgbClr val="FF0000"/>
                </a:solidFill>
              </a:rPr>
              <a:t>р</a:t>
            </a:r>
            <a:r>
              <a:rPr lang="ru-RU" sz="2800" b="1" dirty="0" smtClean="0">
                <a:solidFill>
                  <a:srgbClr val="FF0000"/>
                </a:solidFill>
              </a:rPr>
              <a:t>  е   </a:t>
            </a:r>
            <a:r>
              <a:rPr lang="ru-RU" sz="2800" b="1" dirty="0" err="1" smtClean="0">
                <a:solidFill>
                  <a:srgbClr val="FF0000"/>
                </a:solidFill>
              </a:rPr>
              <a:t>д</a:t>
            </a:r>
            <a:r>
              <a:rPr lang="ru-RU" sz="2800" b="1" dirty="0" smtClean="0">
                <a:solidFill>
                  <a:srgbClr val="FF0000"/>
                </a:solidFill>
              </a:rPr>
              <a:t>   л  о  г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1475656" y="5949280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С к   а   </a:t>
            </a:r>
            <a:r>
              <a:rPr lang="ru-RU" sz="2800" b="1" dirty="0" err="1" smtClean="0">
                <a:solidFill>
                  <a:srgbClr val="FF0000"/>
                </a:solidFill>
              </a:rPr>
              <a:t>з</a:t>
            </a:r>
            <a:r>
              <a:rPr lang="ru-RU" sz="2800" b="1" dirty="0" smtClean="0">
                <a:solidFill>
                  <a:srgbClr val="FF0000"/>
                </a:solidFill>
              </a:rPr>
              <a:t>   у  е  м  о  е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40" y="2285992"/>
            <a:ext cx="85725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 smtClean="0">
                <a:solidFill>
                  <a:srgbClr val="C00000"/>
                </a:solidFill>
                <a:latin typeface="Comic Sans MS" pitchFamily="66" charset="0"/>
              </a:rPr>
              <a:t>Молодцы!</a:t>
            </a:r>
            <a:endParaRPr lang="ru-RU" sz="115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27655" name="Picture 7" descr="C:\Documents and Settings\Admin\Рабочий стол\документы\диск учителю нач. школы\Анимированные рисунки по темам\Солнце\s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1571612"/>
            <a:ext cx="1428750" cy="1238250"/>
          </a:xfrm>
          <a:prstGeom prst="rect">
            <a:avLst/>
          </a:prstGeom>
          <a:noFill/>
        </p:spPr>
      </p:pic>
      <p:pic>
        <p:nvPicPr>
          <p:cNvPr id="27656" name="Picture 8" descr="C:\Documents and Settings\Admin\Рабочий стол\документы\диск учителю нач. школы\Анимированные рисунки по темам\Солнце\s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5000636"/>
            <a:ext cx="1428750" cy="1238250"/>
          </a:xfrm>
          <a:prstGeom prst="rect">
            <a:avLst/>
          </a:prstGeom>
          <a:noFill/>
        </p:spPr>
      </p:pic>
      <p:pic>
        <p:nvPicPr>
          <p:cNvPr id="27657" name="Picture 9" descr="C:\Documents and Settings\Admin\Рабочий стол\документы\диск учителю нач. школы\Анимированные рисунки по темам\Солнце\s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428604"/>
            <a:ext cx="1428750" cy="1238250"/>
          </a:xfrm>
          <a:prstGeom prst="rect">
            <a:avLst/>
          </a:prstGeom>
          <a:noFill/>
        </p:spPr>
      </p:pic>
      <p:pic>
        <p:nvPicPr>
          <p:cNvPr id="27658" name="Picture 10" descr="C:\Documents and Settings\Admin\Рабочий стол\документы\диск учителю нач. школы\Анимированные рисунки по темам\Солнце\s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072074"/>
            <a:ext cx="1428750" cy="1238250"/>
          </a:xfrm>
          <a:prstGeom prst="rect">
            <a:avLst/>
          </a:prstGeom>
          <a:noFill/>
        </p:spPr>
      </p:pic>
      <p:pic>
        <p:nvPicPr>
          <p:cNvPr id="27659" name="Picture 11" descr="C:\Documents and Settings\Admin\Рабочий стол\документы\диск учителю нач. школы\Анимированные рисунки по темам\Солнце\s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71480"/>
            <a:ext cx="1428750" cy="1238250"/>
          </a:xfrm>
          <a:prstGeom prst="rect">
            <a:avLst/>
          </a:prstGeom>
          <a:noFill/>
        </p:spPr>
      </p:pic>
      <p:pic>
        <p:nvPicPr>
          <p:cNvPr id="27660" name="Picture 12" descr="C:\Documents and Settings\Admin\Рабочий стол\документы\диск учителю нач. школы\Анимированные рисунки по темам\Солнце\s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4286256"/>
            <a:ext cx="1428750" cy="123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3482981" cy="3614211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14810" y="609881"/>
            <a:ext cx="457203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chemeClr val="tx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усский язык – это выразительный и звучный язык, 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гибкий и мощный в своих оборотах и средствах, переимчивый и общежительный в своих отношениях к чужим языкам». Ему свойственны «величавая плавность, яркость, простота и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гармоническая точность»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pic>
        <p:nvPicPr>
          <p:cNvPr id="1026" name="Picture 2" descr="i?id=83344341-60-73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429132"/>
            <a:ext cx="19907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?id=196990892-01-73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3357562"/>
            <a:ext cx="9810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i?id=111445892-05-73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5214950"/>
            <a:ext cx="18954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i?id=228563452-57-73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5214950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i?id=241872106-52-73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58082" y="3429000"/>
            <a:ext cx="152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i?id=241804894-19-73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43372" y="3429000"/>
            <a:ext cx="1333496" cy="1000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дминистратор\Desktop\документы\ДИСК УЧИТЕЛЮ Начальных классов_2007_2008\Анимированные рисунки по темам\Природа\1\p5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496"/>
            <a:ext cx="1143008" cy="1066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Администратор\Desktop\документы\ДИСК УЧИТЕЛЮ Начальных классов_2007_2008\Анимированные рисунки по темам\Разное\01\37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2643182"/>
            <a:ext cx="1357322" cy="110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?id=49684064-62-73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2714620"/>
            <a:ext cx="1285884" cy="95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Администратор\Desktop\документы\ДИСК УЧИТЕЛЮ Начальных классов_2007_2008\Анимированные рисунки по темам\Лисы\r3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2714620"/>
            <a:ext cx="1214446" cy="899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Администратор\Desktop\документы\ДИСК УЧИТЕЛЮ Начальных классов_2007_2008\Анимированные рисунки по темам\Лягушки\Frog_26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92" y="2714620"/>
            <a:ext cx="1214446" cy="876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000100" y="2571744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,  ,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000232" y="3357562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,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643174" y="2786058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, , , , ,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0" y="2786058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, , ,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000628" y="3286124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,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143636" y="2571744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, ,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357950" y="3357562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, , , , ,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500298" y="4643446"/>
            <a:ext cx="60722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tx2"/>
                </a:solidFill>
              </a:rPr>
              <a:t>грамматика</a:t>
            </a:r>
            <a:endParaRPr lang="ru-RU" sz="4400" b="1" dirty="0">
              <a:solidFill>
                <a:schemeClr val="tx2"/>
              </a:solidFill>
            </a:endParaRPr>
          </a:p>
        </p:txBody>
      </p:sp>
      <p:pic>
        <p:nvPicPr>
          <p:cNvPr id="15" name="Picture 5" descr="C:\Documents and Settings\Admin\Рабочий стол\документы\диск учителю нач. школы\Анимированные рисунки по темам\Смайлики\1\36_2_25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72330" y="571480"/>
            <a:ext cx="1333502" cy="1333502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928662" y="928670"/>
            <a:ext cx="5357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Занимательная</a:t>
            </a:r>
            <a:endParaRPr lang="ru-RU" sz="4000" b="1" dirty="0">
              <a:solidFill>
                <a:schemeClr val="tx2"/>
              </a:solidFill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57158" y="217429"/>
            <a:ext cx="685444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 команде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Существительное, прилагательное, глагол, </a:t>
            </a:r>
            <a:r>
              <a:rPr kumimoji="0" lang="ru-RU" sz="2400" b="1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союз.</a:t>
            </a:r>
            <a:endParaRPr kumimoji="0" lang="ru-RU" sz="1400" b="1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Дождь, снег, град, </a:t>
            </a:r>
            <a:r>
              <a:rPr kumimoji="0" lang="ru-RU" sz="2400" b="1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луна.</a:t>
            </a:r>
            <a:endParaRPr kumimoji="0" lang="ru-RU" sz="1400" b="1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Земля</a:t>
            </a: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серая, жёлтая, зелёная.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Увидеть, покрасить</a:t>
            </a:r>
            <a:r>
              <a:rPr kumimoji="0" lang="ru-RU" sz="2400" b="1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краска</a:t>
            </a: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добежать.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Белый, белизна, белеет, </a:t>
            </a:r>
            <a:r>
              <a:rPr kumimoji="0" lang="ru-RU" sz="2400" b="1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белка.</a:t>
            </a:r>
            <a:endParaRPr kumimoji="0" lang="ru-RU" sz="3600" b="1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285984" y="2714620"/>
            <a:ext cx="630672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 команде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Тетрадь, </a:t>
            </a:r>
            <a:r>
              <a:rPr kumimoji="0" lang="ru-RU" sz="2400" b="1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книга,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дневник, самолёт.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Пароход, тепловоз, землетрясение</a:t>
            </a: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1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экипаж.</a:t>
            </a:r>
            <a:endParaRPr kumimoji="0" lang="ru-RU" sz="1400" b="1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Касса</a:t>
            </a: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1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маска,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тонна, килограмм.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Вкусный, интересный, искусный, </a:t>
            </a:r>
            <a:r>
              <a:rPr kumimoji="0" lang="ru-RU" sz="2400" b="1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грустный</a:t>
            </a: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85720" y="4560998"/>
            <a:ext cx="661110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 команде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Робкий, сладкий</a:t>
            </a:r>
            <a:r>
              <a:rPr kumimoji="0" lang="ru-RU" sz="2400" b="1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яркий,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мягкий.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заяц,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сова, лиса, ворон.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Заячьи, сучья, </a:t>
            </a:r>
            <a:r>
              <a:rPr kumimoji="0" lang="ru-RU" sz="2400" b="1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большой</a:t>
            </a: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колья.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Местность, лестница</a:t>
            </a:r>
            <a:r>
              <a:rPr kumimoji="0" lang="ru-RU" sz="2400" b="1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безопасность,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участник.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pic>
        <p:nvPicPr>
          <p:cNvPr id="7" name="Picture 5" descr="C:\Documents and Settings\Admin\Рабочий стол\документы\диск учителю нач. школы\Анимированные рисунки по темам\Смайлики\1\36_2_2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1214422"/>
            <a:ext cx="1500198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дминистратор\Desktop\документы\ДИСК УЧИТЕЛЮ Начальных классов_2007_2008\Анимированные рисунки по темам\Природа\2\l3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71480"/>
            <a:ext cx="171451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Администратор\Desktop\документы\ДИСК УЧИТЕЛЮ Начальных классов_2007_2008\Анимированные рисунки по темам\Кошки\1\cat114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928934"/>
            <a:ext cx="1000132" cy="1138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Администратор\Desktop\документы\ДИСК УЧИТЕЛЮ Начальных классов_2007_2008\Анимированные рисунки по темам\Насекомые\Ins14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1500174"/>
            <a:ext cx="1319214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Администратор\Desktop\документы\ДИСК УЧИТЕЛЮ Начальных классов_2007_2008\Анимированные рисунки по темам\Зайцы\Rabbit03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929198"/>
            <a:ext cx="1285884" cy="1628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Администратор\Desktop\документы\ДИСК УЧИТЕЛЮ Начальных классов_2007_2008\Анимированные рисунки по темам\Глаза\1\162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5214950"/>
            <a:ext cx="1357322" cy="976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500298" y="928670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Как гром среди ясного неба.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86380" y="2143116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Ловить мух.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4546" y="3786190"/>
            <a:ext cx="4857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Знает кошка, чьё мясо съела.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85918" y="5286388"/>
            <a:ext cx="2428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Искры из глаз посыпались.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00694" y="5715016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Убить двух зайцев.</a:t>
            </a:r>
            <a:endParaRPr lang="ru-RU" sz="2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000496" y="254951"/>
            <a:ext cx="29402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Слава (сапог) порог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43372" y="857232"/>
            <a:ext cx="2926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плешь </a:t>
            </a:r>
            <a:r>
              <a:rPr lang="ru-RU" sz="2400" b="1" dirty="0" err="1" smtClean="0">
                <a:solidFill>
                  <a:schemeClr val="tx2"/>
                </a:solidFill>
              </a:rPr>
              <a:t>______надел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14282" y="1640818"/>
            <a:ext cx="2619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урон (круг) горка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214554"/>
            <a:ext cx="2544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chemeClr val="tx2"/>
                </a:solidFill>
              </a:rPr>
              <a:t>нить______аорта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2643174" y="3071810"/>
            <a:ext cx="82153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конверт (балкон) булка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14612" y="3786190"/>
            <a:ext cx="32873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chemeClr val="tx2"/>
                </a:solidFill>
              </a:rPr>
              <a:t>манера________кирка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500034" y="4712652"/>
            <a:ext cx="237917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рис (срок) кров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5429264"/>
            <a:ext cx="23855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chemeClr val="tx2"/>
                </a:solidFill>
              </a:rPr>
              <a:t>рак_______клин</a:t>
            </a:r>
            <a:endParaRPr lang="ru-RU" sz="2400" b="1" dirty="0">
              <a:solidFill>
                <a:schemeClr val="tx2"/>
              </a:solidFill>
            </a:endParaRPr>
          </a:p>
        </p:txBody>
      </p:sp>
      <p:pic>
        <p:nvPicPr>
          <p:cNvPr id="10" name="Picture 5" descr="C:\Documents and Settings\Admin\Рабочий стол\документы\диск учителю нач. школы\Анимированные рисунки по темам\Смайлики\1\36_2_2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4286256"/>
            <a:ext cx="1762130" cy="17621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11256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chemeClr val="tx2"/>
                </a:solidFill>
              </a:rPr>
              <a:t>Кибку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928670"/>
            <a:ext cx="1378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chemeClr val="tx2"/>
                </a:solidFill>
              </a:rPr>
              <a:t>Лвосыо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571612"/>
            <a:ext cx="12360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chemeClr val="tx2"/>
                </a:solidFill>
              </a:rPr>
              <a:t>Таислв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786058"/>
            <a:ext cx="11368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chemeClr val="tx2"/>
                </a:solidFill>
              </a:rPr>
              <a:t>Кытав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3286124"/>
            <a:ext cx="10967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chemeClr val="tx2"/>
                </a:solidFill>
              </a:rPr>
              <a:t>Китпа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3857628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chemeClr val="tx2"/>
                </a:solidFill>
              </a:rPr>
              <a:t>Набкло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2143116"/>
            <a:ext cx="15134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chemeClr val="tx2"/>
                </a:solidFill>
              </a:rPr>
              <a:t>Фенотел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5357826"/>
            <a:ext cx="1536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chemeClr val="tx2"/>
                </a:solidFill>
              </a:rPr>
              <a:t>Прокода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4572008"/>
            <a:ext cx="15147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chemeClr val="tx2"/>
                </a:solidFill>
              </a:rPr>
              <a:t>Нокефат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571868" y="357166"/>
            <a:ext cx="4214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кубик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57554" y="1000108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волосы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86116" y="1500174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листва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86116" y="2714620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тыква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86116" y="3286124"/>
            <a:ext cx="235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тапки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14678" y="3857628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балкон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14678" y="4500570"/>
            <a:ext cx="3143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телефон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14678" y="5286388"/>
            <a:ext cx="3357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подарок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86116" y="2000240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телефон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20" name="Picture 5" descr="C:\Documents and Settings\Admin\Рабочий стол\документы\диск учителю нач. школы\Анимированные рисунки по темам\Смайлики\1\36_2_2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2571744"/>
            <a:ext cx="1547816" cy="1547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7" grpId="1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14282" y="1285860"/>
            <a:ext cx="892971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Амкею</a:t>
            </a:r>
            <a:r>
              <a:rPr kumimoji="0" lang="ru-RU" sz="3200" b="1" i="0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мяч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лдрпгншз</a:t>
            </a:r>
            <a:r>
              <a:rPr kumimoji="0" lang="ru-RU" sz="3200" b="1" i="0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театр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олсвау</a:t>
            </a:r>
            <a:r>
              <a:rPr kumimoji="0" lang="ru-RU" sz="3200" b="1" i="0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собака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жшвенкрог</a:t>
            </a:r>
            <a:r>
              <a:rPr kumimoji="0" lang="ru-RU" sz="3200" b="1" i="0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мебель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котърапекусиьп</a:t>
            </a:r>
            <a:r>
              <a:rPr kumimoji="0" lang="ru-RU" sz="3200" b="1" i="0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буква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ипкрвеу</a:t>
            </a:r>
            <a:r>
              <a:rPr kumimoji="0" lang="ru-RU" sz="3200" b="1" i="0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солнцестул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равноьитсч</a:t>
            </a:r>
            <a:r>
              <a:rPr kumimoji="0" lang="ru-RU" sz="3200" b="1" i="0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фильм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инрадшекуит</a:t>
            </a:r>
            <a:r>
              <a:rPr kumimoji="0" lang="ru-RU" sz="3200" b="1" i="0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снегголова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премчыцтпек</a:t>
            </a:r>
            <a:r>
              <a:rPr kumimoji="0" lang="ru-RU" sz="3200" b="1" i="0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молодец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ипраебтю.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5" descr="C:\Documents and Settings\Admin\Рабочий стол\документы\диск учителю нач. школы\Анимированные рисунки по темам\Смайлики\1\36_2_2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3643314"/>
            <a:ext cx="2714644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льцо 1"/>
          <p:cNvSpPr/>
          <p:nvPr/>
        </p:nvSpPr>
        <p:spPr>
          <a:xfrm>
            <a:off x="1643042" y="1000108"/>
            <a:ext cx="5214974" cy="4929222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00232" y="3786190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/>
              <a:t>д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500298" y="2071678"/>
            <a:ext cx="1000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о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786182" y="1428736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к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500694" y="2000240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о</a:t>
            </a:r>
            <a:endParaRPr lang="ru-RU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715008" y="3929066"/>
            <a:ext cx="928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с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714744" y="5072074"/>
            <a:ext cx="1428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а</a:t>
            </a:r>
            <a:endParaRPr lang="ru-RU" sz="3600" b="1" dirty="0"/>
          </a:p>
        </p:txBody>
      </p:sp>
      <p:pic>
        <p:nvPicPr>
          <p:cNvPr id="9" name="Picture 5" descr="C:\Documents and Settings\Admin\Рабочий стол\документы\диск учителю нач. школы\Анимированные рисунки по темам\Смайлики\1\36_2_2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4572008"/>
            <a:ext cx="2071670" cy="2071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536</Words>
  <Application>Microsoft Office PowerPoint</Application>
  <PresentationFormat>Экран (4:3)</PresentationFormat>
  <Paragraphs>126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DNA7 X86</cp:lastModifiedBy>
  <cp:revision>24</cp:revision>
  <dcterms:modified xsi:type="dcterms:W3CDTF">2013-06-11T04:52:37Z</dcterms:modified>
</cp:coreProperties>
</file>