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7"/>
  </p:notesMasterIdLst>
  <p:sldIdLst>
    <p:sldId id="282" r:id="rId2"/>
    <p:sldId id="284" r:id="rId3"/>
    <p:sldId id="283" r:id="rId4"/>
    <p:sldId id="270" r:id="rId5"/>
    <p:sldId id="261" r:id="rId6"/>
    <p:sldId id="263" r:id="rId7"/>
    <p:sldId id="267" r:id="rId8"/>
    <p:sldId id="275" r:id="rId9"/>
    <p:sldId id="264" r:id="rId10"/>
    <p:sldId id="265" r:id="rId11"/>
    <p:sldId id="273" r:id="rId12"/>
    <p:sldId id="274" r:id="rId13"/>
    <p:sldId id="278" r:id="rId14"/>
    <p:sldId id="285" r:id="rId15"/>
    <p:sldId id="28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8601234-2F6F-4251-BD62-7BB4BF4C3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D45FE2-A11E-4313-BA8B-2FE75355A93F}" type="slidenum">
              <a:rPr lang="ru-RU" sz="1200">
                <a:latin typeface="Arial" charset="0"/>
              </a:rPr>
              <a:pPr algn="r"/>
              <a:t>2</a:t>
            </a:fld>
            <a:endParaRPr lang="ru-RU" sz="120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04919-B004-464E-887D-EAC3EBA7F0F2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4800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A4338-E220-4960-A89A-7B14B05452A4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4315F-E978-4E6C-8107-DC33EF987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EB6C9-4243-4EF3-A91F-02919AAC923C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2EAFD-89D1-4B81-8295-0B018CDD1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8131C-4106-48AA-8A32-52A334BF3B9A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EB1AC-05CD-4AFA-AA35-5C816B18A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0259-1A1B-47DA-B079-62BFF57981CA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444F-85A5-43BD-A496-683F36ADD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8C480-0565-4243-B1C6-B7AA1AB67575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800C4-F568-461D-BF72-9174308CA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68B6-8CA6-4573-8643-EC5AAF56D570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6FB68-3D8E-427D-85A6-DD3154F9D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6A1A2-2FA4-4EB8-BB8D-265A98B398BC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F6496-664A-450B-BF35-71083E2F6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11240-4C84-430D-AA2B-6D5E1159DAA8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E1FA7-7C2D-4992-8E50-A81C6A29B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A0177-3B8D-413E-8424-6624F8A1CCBE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1DBBC-AB06-417F-B9AC-C027D9234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01839-2CA6-4FA2-AE62-C404CD696ED1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C3908-AEAF-4757-83A0-B9DA69C4B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B23CB-F2B6-49AD-84F4-133E8182E2EF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5FA58-3362-407A-B55A-785539C7E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088F-16BF-4D50-BAAA-8E8403907581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34494-D5A4-4A09-AE3B-47448F6A1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1C0805A-9E31-45ED-A71C-A1D0CE68719B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B1C7016-00E9-4F50-A7DC-00CF2D6FB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jpeg"/><Relationship Id="rId1" Type="http://schemas.openxmlformats.org/officeDocument/2006/relationships/audio" Target="../media/audio2.wav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47;&#1072;&#1074;&#1093;&#1086;&#1079;\&#1056;&#1072;&#1073;&#1086;&#1095;&#1080;&#1081;%20&#1089;&#1090;&#1086;&#1083;\&#1055;&#1077;&#1076;&#1072;&#1075;&#1086;&#1075;%20&#1075;&#1086;&#1076;&#1072;\&#1041;&#1091;&#1083;&#1099;&#1075;&#1080;&#1085;&#1072;\&#1085;&#1072;%20&#1089;&#1072;&#1081;&#1090;%20&#1041;&#1091;&#1083;&#1099;&#1075;&#1080;&#1085;&#1072;\&#1083;&#1080;&#1090;&#1077;&#1088;.&#1095;&#1090;\&#1089;&#1085;&#1077;&#1075;&#1080;&#1088;&#1100;.AVI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1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Урок литературного чтения в 4 классе.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Объясни и прочитай: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Арбат -</a:t>
            </a:r>
          </a:p>
          <a:p>
            <a:pPr eaLnBrk="1" hangingPunct="1">
              <a:defRPr/>
            </a:pPr>
            <a:r>
              <a:rPr lang="ru-RU" smtClean="0"/>
              <a:t>Галоши –</a:t>
            </a:r>
          </a:p>
          <a:p>
            <a:pPr eaLnBrk="1" hangingPunct="1">
              <a:defRPr/>
            </a:pPr>
            <a:r>
              <a:rPr lang="ru-RU" smtClean="0"/>
              <a:t>Сказать на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милость -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14563"/>
            <a:ext cx="586740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75" name="AutoShape 3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9878" name="Picture 6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7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9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2" name="Picture 10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3" name="Picture 11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4" name="Picture 12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5" name="Picture 13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6" name="Picture 14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7" name="Picture 15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8" name="Picture 16" descr="sn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9" name="Picture 17" descr="sne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0" name="Picture 18" descr="sn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1" name="Picture 19" descr="sne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2" name="Picture 20" descr="varezki2_resize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3" name="Picture 21" descr="varezki2_resiz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4" name="Oval 22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95" name="Oval 23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96" name="Oval 24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97" name="Oval 25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98" name="AutoShape 26"/>
          <p:cNvSpPr>
            <a:spLocks noChangeArrowheads="1"/>
          </p:cNvSpPr>
          <p:nvPr/>
        </p:nvSpPr>
        <p:spPr bwMode="auto">
          <a:xfrm rot="-575944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9899" name="Picture 27" descr="1198423906_0lik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0" name="Picture 28" descr="sne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1" name="Picture 29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2" name="Picture 30" descr="sne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3" name="Picture 31" descr="sne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4" name="Picture 32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5" name="Picture 33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6" name="Picture 34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907" name="AutoShape 35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9908" name="Picture 3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99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798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9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79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79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79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79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79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79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908"/>
                </p:tgtEl>
              </p:cMediaNode>
            </p:audio>
          </p:childTnLst>
        </p:cTn>
      </p:par>
    </p:tnLst>
    <p:bldLst>
      <p:bldP spid="79874" grpId="0" animBg="1"/>
      <p:bldP spid="79875" grpId="0" animBg="1"/>
      <p:bldP spid="79876" grpId="0" animBg="1"/>
      <p:bldP spid="79876" grpId="1" animBg="1"/>
      <p:bldP spid="79876" grpId="2" animBg="1"/>
      <p:bldP spid="79877" grpId="0" animBg="1"/>
      <p:bldP spid="79877" grpId="1" animBg="1"/>
      <p:bldP spid="79877" grpId="2" animBg="1"/>
      <p:bldP spid="79894" grpId="0" animBg="1"/>
      <p:bldP spid="79895" grpId="0" animBg="1"/>
      <p:bldP spid="79896" grpId="0" animBg="1"/>
      <p:bldP spid="79897" grpId="0" animBg="1"/>
      <p:bldP spid="79898" grpId="0" animBg="1"/>
      <p:bldP spid="79898" grpId="1" animBg="1"/>
      <p:bldP spid="799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5" name="снегирь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928688"/>
            <a:ext cx="628650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Image9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0"/>
            <a:ext cx="2714625" cy="3714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 descr="673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0"/>
            <a:ext cx="2117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8088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0"/>
            <a:ext cx="19050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00054909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5525" y="188913"/>
            <a:ext cx="17684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59061308_pomoshhnic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2276475"/>
            <a:ext cx="2247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26136560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3573463"/>
            <a:ext cx="1905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27674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0" y="2276475"/>
            <a:ext cx="2317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150475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8175" y="4098925"/>
            <a:ext cx="192881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p167585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175" y="4057650"/>
            <a:ext cx="208756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80700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825" y="4137025"/>
            <a:ext cx="19050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Домашнее задание.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Выучить наизусть .</a:t>
            </a:r>
          </a:p>
          <a:p>
            <a:pPr eaLnBrk="1" hangingPunct="1">
              <a:defRPr/>
            </a:pPr>
            <a:r>
              <a:rPr lang="ru-RU" smtClean="0"/>
              <a:t>Научиться читать выразительно.</a:t>
            </a:r>
          </a:p>
          <a:p>
            <a:pPr eaLnBrk="1" hangingPunct="1">
              <a:defRPr/>
            </a:pPr>
            <a:r>
              <a:rPr lang="ru-RU" smtClean="0"/>
              <a:t>Нарисовать иллюстрации к понравившейся части стихотворения.</a:t>
            </a:r>
          </a:p>
          <a:p>
            <a:pPr eaLnBrk="1" hangingPunct="1">
              <a:defRPr/>
            </a:pPr>
            <a:r>
              <a:rPr lang="ru-RU" smtClean="0"/>
              <a:t>Нарисовать снегиря.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Овал 3"/>
          <p:cNvSpPr>
            <a:spLocks noChangeArrowheads="1"/>
          </p:cNvSpPr>
          <p:nvPr/>
        </p:nvSpPr>
        <p:spPr bwMode="auto">
          <a:xfrm>
            <a:off x="900113" y="981075"/>
            <a:ext cx="1285875" cy="1357313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9600">
                <a:latin typeface="Arial" charset="0"/>
                <a:sym typeface="Wingdings" pitchFamily="2" charset="2"/>
              </a:rPr>
              <a:t></a:t>
            </a:r>
            <a:endParaRPr lang="ru-RU" sz="9600">
              <a:latin typeface="Arial" charset="0"/>
            </a:endParaRPr>
          </a:p>
        </p:txBody>
      </p:sp>
      <p:sp>
        <p:nvSpPr>
          <p:cNvPr id="18436" name="Овал 4"/>
          <p:cNvSpPr>
            <a:spLocks noChangeArrowheads="1"/>
          </p:cNvSpPr>
          <p:nvPr/>
        </p:nvSpPr>
        <p:spPr bwMode="auto">
          <a:xfrm>
            <a:off x="928688" y="2643188"/>
            <a:ext cx="1285875" cy="135731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9600">
                <a:latin typeface="Arial" charset="0"/>
                <a:sym typeface="Wingdings" pitchFamily="2" charset="2"/>
              </a:rPr>
              <a:t></a:t>
            </a:r>
            <a:endParaRPr lang="ru-RU" sz="9600">
              <a:latin typeface="Arial" charset="0"/>
            </a:endParaRPr>
          </a:p>
        </p:txBody>
      </p:sp>
      <p:sp>
        <p:nvSpPr>
          <p:cNvPr id="18437" name="Овал 5"/>
          <p:cNvSpPr>
            <a:spLocks noChangeArrowheads="1"/>
          </p:cNvSpPr>
          <p:nvPr/>
        </p:nvSpPr>
        <p:spPr bwMode="auto">
          <a:xfrm>
            <a:off x="928688" y="4857750"/>
            <a:ext cx="1285875" cy="13573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9600">
                <a:latin typeface="Arial" charset="0"/>
                <a:sym typeface="Wingdings" pitchFamily="2" charset="2"/>
              </a:rPr>
              <a:t></a:t>
            </a:r>
            <a:endParaRPr lang="ru-RU" sz="9600">
              <a:latin typeface="Arial" charset="0"/>
            </a:endParaRP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2357438" y="1785938"/>
            <a:ext cx="6797675" cy="3730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2400" dirty="0">
                <a:solidFill>
                  <a:srgbClr val="00FF00"/>
                </a:solidFill>
              </a:rPr>
              <a:t>У меня всё получилось, мне урок понравился.</a:t>
            </a: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2857500" y="4000500"/>
            <a:ext cx="1841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2643188" y="3429000"/>
            <a:ext cx="6299200" cy="3730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2400" dirty="0">
                <a:solidFill>
                  <a:srgbClr val="FFFF00"/>
                </a:solidFill>
              </a:rPr>
              <a:t>У меня не всё получалось, я  затруднялся.</a:t>
            </a:r>
          </a:p>
        </p:txBody>
      </p:sp>
      <p:sp>
        <p:nvSpPr>
          <p:cNvPr id="17418" name="TextBox 9"/>
          <p:cNvSpPr txBox="1">
            <a:spLocks noChangeArrowheads="1"/>
          </p:cNvSpPr>
          <p:nvPr/>
        </p:nvSpPr>
        <p:spPr bwMode="auto">
          <a:xfrm>
            <a:off x="2571750" y="5264150"/>
            <a:ext cx="6572250" cy="4079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2400">
                <a:solidFill>
                  <a:schemeClr val="bg2"/>
                </a:solidFill>
                <a:latin typeface="Arial" charset="0"/>
              </a:rPr>
              <a:t>Мне</a:t>
            </a:r>
            <a:r>
              <a:rPr lang="ru-RU" sz="2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400">
                <a:solidFill>
                  <a:schemeClr val="bg2"/>
                </a:solidFill>
                <a:latin typeface="Arial" charset="0"/>
              </a:rPr>
              <a:t>надо ещё поработать над этой темой.</a:t>
            </a:r>
            <a:r>
              <a:rPr lang="ru-RU" sz="2400">
                <a:solidFill>
                  <a:srgbClr val="FF0000"/>
                </a:solidFill>
                <a:latin typeface="Arial" charset="0"/>
              </a:rPr>
              <a:t> 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56beac14c74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214313"/>
            <a:ext cx="3132137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barto_mashenka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3286125"/>
            <a:ext cx="2714625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03350" y="0"/>
            <a:ext cx="7200900" cy="584200"/>
          </a:xfrm>
          <a:prstGeom prst="rect">
            <a:avLst/>
          </a:prstGeom>
          <a:solidFill>
            <a:srgbClr val="F8F8F8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b="1">
                <a:latin typeface="Times New Roman" pitchFamily="18" charset="0"/>
              </a:rPr>
              <a:t>	</a:t>
            </a:r>
            <a:r>
              <a:rPr kumimoji="1" lang="ru-RU" sz="3200" b="1" i="1" u="sng">
                <a:solidFill>
                  <a:srgbClr val="FF0000"/>
                </a:solidFill>
                <a:latin typeface="Times New Roman" pitchFamily="18" charset="0"/>
              </a:rPr>
              <a:t>Речевая разминка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Шесть мышат в шалаше шуршат. ?!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1208" name="Rectangle 8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Мышонку шепчет мышка: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-Ты все шуршишь, не спишь?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Мышонок шепчет мыши: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- Шуршать я буду тише!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/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428625" y="214313"/>
            <a:ext cx="7772400" cy="19716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"Поэзия доброты"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205038"/>
            <a:ext cx="5338763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76475"/>
            <a:ext cx="3276600" cy="4195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57250" y="214313"/>
            <a:ext cx="662463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1" lang="ru-RU" sz="3200" b="1" i="1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kumimoji="1" lang="ru-RU" sz="3200" b="1" i="1">
                <a:solidFill>
                  <a:srgbClr val="C00000"/>
                </a:solidFill>
                <a:latin typeface="Times New Roman" pitchFamily="18" charset="0"/>
              </a:rPr>
              <a:t>Цели урока: </a:t>
            </a:r>
            <a:r>
              <a:rPr kumimoji="1" lang="ru-RU" sz="3200" b="1">
                <a:solidFill>
                  <a:srgbClr val="000000"/>
                </a:solidFill>
                <a:latin typeface="Times New Roman" pitchFamily="18" charset="0"/>
              </a:rPr>
              <a:t>продолжить</a:t>
            </a:r>
            <a:r>
              <a:rPr kumimoji="1" lang="ru-RU" sz="3200" b="1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kumimoji="1" lang="ru-RU" sz="3200" b="1">
                <a:solidFill>
                  <a:srgbClr val="000000"/>
                </a:solidFill>
                <a:latin typeface="Times New Roman" pitchFamily="18" charset="0"/>
              </a:rPr>
              <a:t>знакомство  со стихами </a:t>
            </a:r>
          </a:p>
          <a:p>
            <a:r>
              <a:rPr kumimoji="1" lang="ru-RU" sz="3200" b="1">
                <a:solidFill>
                  <a:srgbClr val="000000"/>
                </a:solidFill>
                <a:latin typeface="Times New Roman" pitchFamily="18" charset="0"/>
              </a:rPr>
              <a:t>А.Л. Барто; </a:t>
            </a:r>
          </a:p>
          <a:p>
            <a:r>
              <a:rPr kumimoji="1" lang="ru-RU" sz="3200" b="1">
                <a:solidFill>
                  <a:srgbClr val="000000"/>
                </a:solidFill>
                <a:latin typeface="Times New Roman" pitchFamily="18" charset="0"/>
              </a:rPr>
              <a:t>вспомнить о жизни и творчестве поэтессы.</a:t>
            </a:r>
          </a:p>
        </p:txBody>
      </p:sp>
      <p:pic>
        <p:nvPicPr>
          <p:cNvPr id="3075" name="Picture 3" descr="780105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2708275"/>
            <a:ext cx="2587625" cy="2835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4" name="Picture 4" descr="1cee6c4e8d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3092450"/>
            <a:ext cx="35433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88913"/>
            <a:ext cx="8229600" cy="1139825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288" y="1557338"/>
            <a:ext cx="4038600" cy="453072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2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643438" y="1989138"/>
            <a:ext cx="4038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« Я дарила детям радость, а дети возвращали мне молодость. Даже в 75 лет!»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Что читали дома?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3357563"/>
            <a:ext cx="1905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33825"/>
            <a:ext cx="20002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1341438"/>
            <a:ext cx="1905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11188" y="4365625"/>
            <a:ext cx="2663825" cy="2492375"/>
          </a:xfrm>
        </p:spPr>
      </p:pic>
      <p:pic>
        <p:nvPicPr>
          <p:cNvPr id="5" name="Рисунок 4" descr="18070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6238" y="1341438"/>
            <a:ext cx="19050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025"/>
            <a:ext cx="4570413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7025"/>
            <a:ext cx="4570413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04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0" fill="hold"/>
                                        <p:tgtEl>
                                          <p:spTgt spid="327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Загадка.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228600" y="1428750"/>
            <a:ext cx="93726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FFFF00"/>
                </a:solidFill>
              </a:rPr>
              <a:t>Каждый год я к вам лечу –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FFFF00"/>
                </a:solidFill>
              </a:rPr>
              <a:t>Зимовать у вас хочу.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FFFF00"/>
                </a:solidFill>
              </a:rPr>
              <a:t>Ярко-красный галстук мой!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FFFF00"/>
                </a:solidFill>
              </a:rPr>
              <a:t>И ещё красней зимой.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А.Л.Барто «Снегирь».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484313"/>
            <a:ext cx="669607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332</TotalTime>
  <Words>164</Words>
  <Application>Microsoft Office PowerPoint</Application>
  <PresentationFormat>Экран (4:3)</PresentationFormat>
  <Paragraphs>38</Paragraphs>
  <Slides>15</Slides>
  <Notes>3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Текстура</vt:lpstr>
      <vt:lpstr>      Урок литературного чтения в 4 классе.</vt:lpstr>
      <vt:lpstr>Слайд 2</vt:lpstr>
      <vt:lpstr>Слайд 3</vt:lpstr>
      <vt:lpstr>Слайд 4</vt:lpstr>
      <vt:lpstr>Слайд 5</vt:lpstr>
      <vt:lpstr>Что читали дома?</vt:lpstr>
      <vt:lpstr>Слайд 7</vt:lpstr>
      <vt:lpstr>Загадка.</vt:lpstr>
      <vt:lpstr>А.Л.Барто «Снегирь».</vt:lpstr>
      <vt:lpstr>Объясни и прочитай:</vt:lpstr>
      <vt:lpstr>Слайд 11</vt:lpstr>
      <vt:lpstr>Слайд 12</vt:lpstr>
      <vt:lpstr>Слайд 13</vt:lpstr>
      <vt:lpstr>Домашнее задание.</vt:lpstr>
      <vt:lpstr>Слайд 15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Школа</cp:lastModifiedBy>
  <cp:revision>34</cp:revision>
  <dcterms:created xsi:type="dcterms:W3CDTF">2007-11-13T07:21:50Z</dcterms:created>
  <dcterms:modified xsi:type="dcterms:W3CDTF">2016-02-08T08:52:27Z</dcterms:modified>
</cp:coreProperties>
</file>