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2" r:id="rId3"/>
    <p:sldId id="293" r:id="rId4"/>
    <p:sldId id="294" r:id="rId5"/>
    <p:sldId id="290" r:id="rId6"/>
    <p:sldId id="291" r:id="rId7"/>
    <p:sldId id="282" r:id="rId8"/>
    <p:sldId id="295" r:id="rId9"/>
    <p:sldId id="272" r:id="rId10"/>
    <p:sldId id="270" r:id="rId11"/>
    <p:sldId id="283" r:id="rId12"/>
    <p:sldId id="264" r:id="rId13"/>
    <p:sldId id="285" r:id="rId14"/>
    <p:sldId id="286" r:id="rId15"/>
    <p:sldId id="287" r:id="rId16"/>
    <p:sldId id="29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00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7" autoAdjust="0"/>
    <p:restoredTop sz="94660"/>
  </p:normalViewPr>
  <p:slideViewPr>
    <p:cSldViewPr>
      <p:cViewPr varScale="1">
        <p:scale>
          <a:sx n="73" d="100"/>
          <a:sy n="73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483A3B-E05C-4945-AAC6-CE8391AFBAEB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1E24AB-FC23-46ED-A9EB-4228E3EF9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F0B176-208D-4DE1-AAB2-94C62BD0F728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A5E88-0978-4689-8215-5B4246934D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6C6D-82B1-4566-B48A-5AA6B3081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086DA-F13D-4C5C-BA91-46469CAD84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98639-E0EF-4132-B165-13B4D73EF7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F9483-8329-451D-BB5C-CE19E00560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3EC5F-894A-4BC3-9530-20D664C71E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F60C0-41E5-43A3-B5BD-B94D1916FC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3626D-75EB-4488-8E5B-5076E0F148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D8E68-EE15-4ED1-93C2-C9A2E69794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03C1F-5172-4AC2-B986-6358B3F62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58AD2-0DED-4108-B333-A9484DA964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F571F3-85AD-4285-B0BD-FD37A89278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611188" y="404813"/>
            <a:ext cx="74898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Величие духа русских женщин</a:t>
            </a:r>
          </a:p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(по поэме Н.А. Некрасова «Русские женщины</a:t>
            </a:r>
            <a:r>
              <a:rPr lang="ru-RU" sz="3600" b="1" i="1" dirty="0" smtClean="0">
                <a:solidFill>
                  <a:srgbClr val="FF0000"/>
                </a:solidFill>
              </a:rPr>
              <a:t>»)</a:t>
            </a:r>
            <a:r>
              <a:rPr lang="ru-RU" sz="3600" b="1" i="1" dirty="0">
                <a:solidFill>
                  <a:srgbClr val="FF0000"/>
                </a:solidFill>
              </a:rPr>
              <a:t> 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924175"/>
            <a:ext cx="4392613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73437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Восстание декабристов</a:t>
            </a:r>
          </a:p>
        </p:txBody>
      </p:sp>
      <p:pic>
        <p:nvPicPr>
          <p:cNvPr id="9218" name="Picture 2" descr="http://i57.fastpic.ru/big/2013/1029/3b/9969adf198cce9a022a958c2bedf373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14750"/>
            <a:ext cx="5810250" cy="3143250"/>
          </a:xfrm>
          <a:prstGeom prst="rect">
            <a:avLst/>
          </a:prstGeom>
          <a:noFill/>
        </p:spPr>
      </p:pic>
      <p:pic>
        <p:nvPicPr>
          <p:cNvPr id="9220" name="Picture 4" descr="http://cs625120.vk.me/v625120154/11fad/O2T180deB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4130553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Казнь декабристов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844675"/>
            <a:ext cx="68437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844824"/>
            <a:ext cx="3200400" cy="4200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3" y="2143125"/>
            <a:ext cx="6983412" cy="1214438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Одиннадцать жен декабристов, последовавших за ними в Сибирь</a:t>
            </a:r>
          </a:p>
        </p:txBody>
      </p:sp>
      <p:sp>
        <p:nvSpPr>
          <p:cNvPr id="7173" name="Содержимое 7"/>
          <p:cNvSpPr>
            <a:spLocks noGrp="1"/>
          </p:cNvSpPr>
          <p:nvPr>
            <p:ph sz="half" idx="2"/>
          </p:nvPr>
        </p:nvSpPr>
        <p:spPr>
          <a:xfrm>
            <a:off x="900113" y="260350"/>
            <a:ext cx="7200900" cy="1800225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ru-RU" sz="3200" b="0" i="1" dirty="0" smtClean="0">
                <a:latin typeface="Times New Roman" pitchFamily="18" charset="0"/>
              </a:rPr>
              <a:t>Ни в чем не повинные, они… перенесли все, что перенесли их осуждённые мужья.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0" dirty="0" smtClean="0">
                <a:latin typeface="Times New Roman" pitchFamily="18" charset="0"/>
              </a:rPr>
              <a:t>            Ф.М. Достоевский.</a:t>
            </a:r>
          </a:p>
          <a:p>
            <a:pPr>
              <a:defRPr/>
            </a:pPr>
            <a:endParaRPr lang="ru-RU" sz="1800" b="0" dirty="0" smtClean="0"/>
          </a:p>
        </p:txBody>
      </p:sp>
      <p:sp>
        <p:nvSpPr>
          <p:cNvPr id="7171" name="Содержимое 5"/>
          <p:cNvSpPr>
            <a:spLocks noGrp="1"/>
          </p:cNvSpPr>
          <p:nvPr>
            <p:ph sz="quarter" idx="4"/>
          </p:nvPr>
        </p:nvSpPr>
        <p:spPr>
          <a:xfrm>
            <a:off x="755650" y="3789363"/>
            <a:ext cx="3095625" cy="2376487"/>
          </a:xfrm>
          <a:solidFill>
            <a:srgbClr val="FFFFFF">
              <a:alpha val="0"/>
            </a:srgbClr>
          </a:soli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Е.И.Трубецкая</a:t>
            </a:r>
          </a:p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Е.П.Нарышкина</a:t>
            </a:r>
          </a:p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А.В.Розен</a:t>
            </a:r>
          </a:p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М.Н.Волконская</a:t>
            </a:r>
          </a:p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А.В.Ёнтальцева</a:t>
            </a:r>
          </a:p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А.И.Давыдова</a:t>
            </a:r>
          </a:p>
        </p:txBody>
      </p:sp>
      <p:sp>
        <p:nvSpPr>
          <p:cNvPr id="7" name="Содержимое 5"/>
          <p:cNvSpPr txBox="1">
            <a:spLocks/>
          </p:cNvSpPr>
          <p:nvPr/>
        </p:nvSpPr>
        <p:spPr bwMode="auto">
          <a:xfrm>
            <a:off x="3851275" y="3789363"/>
            <a:ext cx="3097213" cy="237648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kern="0" dirty="0">
                <a:solidFill>
                  <a:srgbClr val="C00000"/>
                </a:solidFill>
                <a:latin typeface="+mn-lt"/>
                <a:cs typeface="+mn-cs"/>
              </a:rPr>
              <a:t>Полина </a:t>
            </a:r>
            <a:r>
              <a:rPr lang="ru-RU" sz="2400" b="1" i="1" kern="0" dirty="0" err="1">
                <a:solidFill>
                  <a:srgbClr val="C00000"/>
                </a:solidFill>
                <a:latin typeface="+mn-lt"/>
                <a:cs typeface="+mn-cs"/>
              </a:rPr>
              <a:t>Гебль</a:t>
            </a:r>
            <a:r>
              <a:rPr lang="ru-RU" sz="2400" b="1" i="1" kern="0" dirty="0">
                <a:solidFill>
                  <a:srgbClr val="C00000"/>
                </a:solidFill>
                <a:latin typeface="+mn-lt"/>
                <a:cs typeface="+mn-cs"/>
              </a:rPr>
              <a:t> (Анненкова)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kern="0" dirty="0">
                <a:solidFill>
                  <a:srgbClr val="C00000"/>
                </a:solidFill>
                <a:latin typeface="+mn-lt"/>
                <a:cs typeface="+mn-cs"/>
              </a:rPr>
              <a:t>Н.Д.Фонвизина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kern="0" dirty="0" err="1">
                <a:solidFill>
                  <a:srgbClr val="C00000"/>
                </a:solidFill>
                <a:latin typeface="+mn-lt"/>
                <a:cs typeface="+mn-cs"/>
              </a:rPr>
              <a:t>М.К.Юшневская</a:t>
            </a:r>
            <a:endParaRPr lang="ru-RU" sz="2400" b="1" i="1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kern="0" dirty="0">
                <a:solidFill>
                  <a:srgbClr val="C00000"/>
                </a:solidFill>
                <a:latin typeface="+mn-lt"/>
                <a:cs typeface="+mn-cs"/>
              </a:rPr>
              <a:t>А.Г.Муравьева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400" b="1" i="1" kern="0" dirty="0">
                <a:solidFill>
                  <a:srgbClr val="C00000"/>
                </a:solidFill>
                <a:latin typeface="+mn-lt"/>
                <a:cs typeface="+mn-cs"/>
              </a:rPr>
              <a:t>К.Ивашева</a:t>
            </a:r>
            <a:endParaRPr lang="ru-RU" sz="2400" b="1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Екатерина Трубецкая</a:t>
            </a:r>
          </a:p>
        </p:txBody>
      </p:sp>
      <p:sp>
        <p:nvSpPr>
          <p:cNvPr id="8195" name="Содержимое 3"/>
          <p:cNvSpPr>
            <a:spLocks noGrp="1"/>
          </p:cNvSpPr>
          <p:nvPr>
            <p:ph sz="half" idx="2"/>
          </p:nvPr>
        </p:nvSpPr>
        <p:spPr>
          <a:xfrm>
            <a:off x="684213" y="2060575"/>
            <a:ext cx="5183187" cy="39512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i="1" smtClean="0">
                <a:solidFill>
                  <a:srgbClr val="C00000"/>
                </a:solidFill>
              </a:rPr>
              <a:t>Пленительные образы! Едва ли</a:t>
            </a:r>
          </a:p>
          <a:p>
            <a:pPr marL="0" indent="0">
              <a:buFontTx/>
              <a:buNone/>
            </a:pPr>
            <a:r>
              <a:rPr lang="ru-RU" i="1" smtClean="0">
                <a:solidFill>
                  <a:srgbClr val="C00000"/>
                </a:solidFill>
              </a:rPr>
              <a:t>В истории какой-нибудь страны</a:t>
            </a:r>
          </a:p>
          <a:p>
            <a:pPr marL="0" indent="0">
              <a:buFontTx/>
              <a:buNone/>
            </a:pPr>
            <a:r>
              <a:rPr lang="ru-RU" i="1" smtClean="0">
                <a:solidFill>
                  <a:srgbClr val="C00000"/>
                </a:solidFill>
              </a:rPr>
              <a:t>Вы что-нибудь прекраснее встречали.</a:t>
            </a:r>
          </a:p>
          <a:p>
            <a:pPr marL="0" indent="0">
              <a:buFontTx/>
              <a:buNone/>
            </a:pPr>
            <a:r>
              <a:rPr lang="ru-RU" i="1" smtClean="0">
                <a:solidFill>
                  <a:srgbClr val="C00000"/>
                </a:solidFill>
              </a:rPr>
              <a:t>Их имена забыться не должны.</a:t>
            </a:r>
          </a:p>
          <a:p>
            <a:pPr marL="0" indent="0" algn="r">
              <a:buFontTx/>
              <a:buNone/>
            </a:pPr>
            <a:r>
              <a:rPr lang="ru-RU" i="1" smtClean="0">
                <a:solidFill>
                  <a:srgbClr val="C00000"/>
                </a:solidFill>
              </a:rPr>
              <a:t>              </a:t>
            </a:r>
          </a:p>
          <a:p>
            <a:pPr marL="0" indent="0" algn="r">
              <a:buFontTx/>
              <a:buNone/>
            </a:pPr>
            <a:r>
              <a:rPr lang="ru-RU" i="1" smtClean="0">
                <a:solidFill>
                  <a:srgbClr val="C00000"/>
                </a:solidFill>
              </a:rPr>
              <a:t>Н.А. Некрасов.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772816"/>
            <a:ext cx="3429000" cy="4335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Мария Волконская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40374"/>
            <a:ext cx="3906480" cy="44529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Домашнее задание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1) Письменно ответьте на вопрос: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В чем величие духа русских женщин? (по поэме Н.А. Некрасова «Русские женщины»)</a:t>
            </a:r>
          </a:p>
          <a:p>
            <a:pPr>
              <a:buNone/>
            </a:pPr>
            <a:r>
              <a:rPr lang="ru-RU" sz="3600" i="1" dirty="0" smtClean="0"/>
              <a:t>2) Выучить наизусть «Размышление у парадного подъезда»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Вступление</a:t>
            </a:r>
          </a:p>
          <a:p>
            <a:pPr>
              <a:buNone/>
            </a:pPr>
            <a:r>
              <a:rPr lang="ru-RU" sz="2800" b="0" dirty="0" smtClean="0"/>
              <a:t>Во многих произведениях Н.А.Некрасова отразились печальные страницы русской истории. В поэме «На Волге» автор показал несчастные судьбы русских бурлаков, в «Крестьянских детях» рассказал о тяжелой жизни детей того времени. Поэма «Дедушка» напоминает нам о страшном событии 14 декабря 1825 года. </a:t>
            </a:r>
          </a:p>
          <a:p>
            <a:r>
              <a:rPr lang="ru-RU" sz="2800" dirty="0" err="1" smtClean="0"/>
              <a:t>Осн.часть</a:t>
            </a:r>
            <a:endParaRPr lang="ru-RU" sz="2800" dirty="0" smtClean="0"/>
          </a:p>
          <a:p>
            <a:pPr>
              <a:buNone/>
            </a:pPr>
            <a:r>
              <a:rPr lang="ru-RU" sz="2800" b="0" dirty="0" smtClean="0"/>
              <a:t>Героини поэмы «Русские женщины» обрекли себя на страдания сами, осознанно….</a:t>
            </a:r>
          </a:p>
          <a:p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s://im3-tub-ru.yandex.net/i?id=37021ee08d849131d916c7e1ce442126&amp;n=33&amp;h=190&amp;w=4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446607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www.old.sertification.net/news/I_iz_lesy_vishel/images/06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4009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biblioteca.pp.ua/wp-content/uploads/2013/04/Moro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3787817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gornitsa.ru/images/products/oser3/al_oldotkr65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2871" b="22871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2" name="Picture 4" descr="http://mihtimak.fotoplenka.users.photofile.ru/photo/mihtimak.fotoplenka/150579086/large/1628139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76672"/>
            <a:ext cx="3048000" cy="466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971550" y="4429125"/>
            <a:ext cx="7758113" cy="2168525"/>
          </a:xfrm>
          <a:solidFill>
            <a:srgbClr val="FFFFFF">
              <a:alpha val="0"/>
            </a:srgbClr>
          </a:solidFill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i="1" smtClean="0"/>
              <a:t>Кто служа великим целям века,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i="1" smtClean="0"/>
              <a:t>Жизнь свою всецело отдает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i="1" smtClean="0"/>
              <a:t>На борьбу за брата-человека,-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i="1" smtClean="0"/>
              <a:t>Только тот себя переживет…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i="1" smtClean="0"/>
              <a:t>                                     Н.А. Некрасов</a:t>
            </a:r>
          </a:p>
          <a:p>
            <a:pPr eaLnBrk="1" hangingPunct="1">
              <a:spcBef>
                <a:spcPct val="0"/>
              </a:spcBef>
            </a:pPr>
            <a:endParaRPr lang="ru-RU" i="1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675" y="188913"/>
            <a:ext cx="313372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1) Главная героиня (имя, происхождение, семья)</a:t>
            </a:r>
          </a:p>
          <a:p>
            <a:r>
              <a:rPr lang="ru-RU" dirty="0" smtClean="0"/>
              <a:t>2) Какие трудности испытает героиня в пути?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1) Главная героиня (имена, происхождение, семья)</a:t>
            </a:r>
          </a:p>
          <a:p>
            <a:r>
              <a:rPr lang="ru-RU" dirty="0" smtClean="0"/>
              <a:t>2) Почему близкие и окружение были против поездки героини?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331913" y="476250"/>
            <a:ext cx="6985000" cy="4525963"/>
          </a:xfrm>
          <a:solidFill>
            <a:srgbClr val="FFFFFF">
              <a:alpha val="0"/>
            </a:srgbClr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i="1" dirty="0" smtClean="0"/>
              <a:t>“Самоотвержение, выказанное ими, остаётся навсегда свидетельством великих душевных сил, присущих русской женщине”.</a:t>
            </a:r>
          </a:p>
          <a:p>
            <a:pPr algn="r" eaLnBrk="1" hangingPunct="1">
              <a:buFontTx/>
              <a:buNone/>
              <a:defRPr/>
            </a:pPr>
            <a:r>
              <a:rPr lang="ru-RU" i="1" dirty="0" smtClean="0"/>
              <a:t>                      Н.А. Некрасов.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292</Words>
  <Application>Microsoft Office PowerPoint</Application>
  <PresentationFormat>Экран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Ответьте на вопросы:</vt:lpstr>
      <vt:lpstr>Слайд 9</vt:lpstr>
      <vt:lpstr>Восстание декабристов</vt:lpstr>
      <vt:lpstr>Казнь декабристов</vt:lpstr>
      <vt:lpstr>Слайд 12</vt:lpstr>
      <vt:lpstr>Екатерина Трубецкая</vt:lpstr>
      <vt:lpstr>Мария Волконская</vt:lpstr>
      <vt:lpstr>Домашнее задание</vt:lpstr>
      <vt:lpstr>Слайд 16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 обещайте деве юной любови вечной на земле…»</dc:title>
  <dc:creator>WIN7XP</dc:creator>
  <cp:lastModifiedBy>Андрей</cp:lastModifiedBy>
  <cp:revision>97</cp:revision>
  <dcterms:created xsi:type="dcterms:W3CDTF">2011-01-02T16:21:15Z</dcterms:created>
  <dcterms:modified xsi:type="dcterms:W3CDTF">2016-02-04T19:16:20Z</dcterms:modified>
</cp:coreProperties>
</file>