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58" r:id="rId5"/>
    <p:sldId id="259" r:id="rId6"/>
    <p:sldId id="262" r:id="rId7"/>
    <p:sldId id="260" r:id="rId8"/>
    <p:sldId id="261" r:id="rId9"/>
    <p:sldId id="264" r:id="rId10"/>
    <p:sldId id="263" r:id="rId11"/>
    <p:sldId id="268" r:id="rId12"/>
    <p:sldId id="267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split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plit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plit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split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split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plit dir="in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url?sa=i&amp;rct=j&amp;q=&amp;esrc=s&amp;source=images&amp;cd=&amp;cad=rja&amp;uact=8&amp;ved=0ahUKEwj05Kn367DKAhWmvXIKHTJVCrwQjB0IBg&amp;url=http://www.allsoch.ru/sochineniya/29371&amp;bvm=bv.112064104,d.bGQ&amp;psig=AFQjCNGtxaf2Y0ixBZfjahZ6y3NPrd1Qcw&amp;ust=1453119613336097" TargetMode="External"/><Relationship Id="rId13" Type="http://schemas.openxmlformats.org/officeDocument/2006/relationships/hyperlink" Target="https://www.google.ru/url?sa=i&amp;rct=j&amp;q=&amp;esrc=s&amp;source=images&amp;cd=&amp;cad=rja&amp;uact=8&amp;ved=0ahUKEwiFi5-H9rDKAhUFWiwKHY_gD7IQjB0IBg&amp;url=http://redkiikadr.livejournal.com/100235.html&amp;bvm=bv.112064104,d.bGg&amp;psig=AFQjCNEN4xuQp8gqiH245b3S_qhzATzA9Q&amp;ust=1453122644729746" TargetMode="External"/><Relationship Id="rId3" Type="http://schemas.openxmlformats.org/officeDocument/2006/relationships/hyperlink" Target="https://www.google.ru/url?sa=i&amp;rct=j&amp;q=&amp;esrc=s&amp;source=images&amp;cd=&amp;cad=rja&amp;uact=8&amp;ved=0ahUKEwiU8vbR5rDKAhUmZ3IKHRabBdoQjB0IBg&amp;url=http://all-pix.com/portret-mumu-iz-rasskaza-mumu&amp;bvm=bv.112064104,d.bGQ&amp;psig=AFQjCNH59i30GgydBecLifO7y7Ss5eXFvA&amp;ust=1453118369462573" TargetMode="External"/><Relationship Id="rId7" Type="http://schemas.openxmlformats.org/officeDocument/2006/relationships/hyperlink" Target="https://www.google.ru/url?sa=i&amp;rct=j&amp;q=&amp;esrc=s&amp;source=images&amp;cd=&amp;cad=rja&amp;uact=8&amp;ved=0ahUKEwjt1vn86LDKAhVofHIKHSOpCZIQjB0IBg&amp;url=http://school-essay.blogspot.com/2013/01/blog-post_25.html&amp;bvm=bv.112064104,d.bGQ&amp;psig=AFQjCNGQPzIXFpSQmEHKC0kSwvQO856pYw&amp;ust=1453118695637298" TargetMode="External"/><Relationship Id="rId12" Type="http://schemas.openxmlformats.org/officeDocument/2006/relationships/hyperlink" Target="https://www.google.ru/url?sa=i&amp;rct=j&amp;q=&amp;esrc=s&amp;source=images&amp;cd=&amp;cad=rja&amp;uact=8&amp;ved=0ahUKEwjA772z8LDKAhUHnnIKHXogDTIQjB0IBg&amp;url=http://www.mnogo-otvetov.ru/literature/pochemu-gerasim-utopil-mumu-prichiny-postupka/&amp;psig=AFQjCNFUFQ1OdnQqqod71I5ZfPhTfd8XeA&amp;ust=1453120528888272" TargetMode="External"/><Relationship Id="rId2" Type="http://schemas.openxmlformats.org/officeDocument/2006/relationships/hyperlink" Target="https://www.google.ru/url?sa=i&amp;rct=j&amp;q=&amp;esrc=s&amp;source=images&amp;cd=&amp;cad=rja&amp;uact=8&amp;ved=0ahUKEwjas86Z5rDKAhXj_HIKHSsuCmkQjB0IBg&amp;url=http://www.turgenev.org.ru/art-gallery/festival-det-tvor/036.htm&amp;bvm=bv.112064104,d.bGQ&amp;psig=AFQjCNH59i30GgydBecLifO7y7Ss5eXFvA&amp;ust=145311836946257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ru/url?sa=i&amp;rct=j&amp;q=&amp;esrc=s&amp;source=images&amp;cd=&amp;cad=rja&amp;uact=8&amp;ved=&amp;url=http://vsyako.livejournal.com/43063.html?thread=3089719&amp;bvm=bv.112064104,d.bGQ&amp;psig=AFQjCNGsNo8QSVzoAnwolPYLHM5ITRsF4w&amp;ust=1453118637883887" TargetMode="External"/><Relationship Id="rId11" Type="http://schemas.openxmlformats.org/officeDocument/2006/relationships/image" Target="../media/image21.jpeg"/><Relationship Id="rId5" Type="http://schemas.openxmlformats.org/officeDocument/2006/relationships/hyperlink" Target="https://www.google.ru/url?sa=i&amp;rct=j&amp;q=&amp;esrc=s&amp;source=images&amp;cd=&amp;cad=rja&amp;uact=8&amp;ved=0ahUKEwjR5t345rDKAhUiinIKHUEFBl0QjB0IBg&amp;url=http://artru.info/il/19111/ar/1962/&amp;bvm=bv.112064104,d.bGQ&amp;psig=AFQjCNGsNo8QSVzoAnwolPYLHM5ITRsF4w&amp;ust=1453118637883887" TargetMode="External"/><Relationship Id="rId10" Type="http://schemas.openxmlformats.org/officeDocument/2006/relationships/hyperlink" Target="https://www.google.ru/url?sa=i&amp;rct=j&amp;q=&amp;esrc=s&amp;source=images&amp;cd=&amp;cad=rja&amp;uact=8&amp;ved=0ahUKEwjx25T677DKAhWEvHIKHU8EB1oQjB0IBg&amp;url=http://www.literaturus.ru/2015/10/illjustracii-rasskaz-Mumu-Turgeneva-kartinki-risunki.html&amp;psig=AFQjCNFUFQ1OdnQqqod71I5ZfPhTfd8XeA&amp;ust=1453120528888272" TargetMode="External"/><Relationship Id="rId4" Type="http://schemas.openxmlformats.org/officeDocument/2006/relationships/hyperlink" Target="https://www.google.ru/url?sa=i&amp;rct=j&amp;q=&amp;esrc=s&amp;source=images&amp;cd=&amp;cad=rja&amp;uact=8&amp;ved=&amp;url=http://doc4web.ru/russkiy-yazik/sochinenie-otziv-o-rasskaze-i-s-turgeneva-mumu-klass.html&amp;bvm=bv.112064104,d.bGQ&amp;psig=AFQjCNH59i30GgydBecLifO7y7Ss5eXFvA&amp;ust=1453118369462573" TargetMode="External"/><Relationship Id="rId9" Type="http://schemas.openxmlformats.org/officeDocument/2006/relationships/hyperlink" Target="https://www.google.ru/url?sa=i&amp;rct=j&amp;q=&amp;esrc=s&amp;source=images&amp;cd=&amp;cad=rja&amp;uact=8&amp;ved=0ahUKEwjYuteJ7rDKAhVK_HIKHffuDoIQjB0IBg&amp;url=http://vsyako.livejournal.com/43063.html?thread=3089719&amp;psig=AFQjCNFUFQ1OdnQqqod71I5ZfPhTfd8XeA&amp;ust=145312052888827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7400" y="609600"/>
            <a:ext cx="6705600" cy="1894362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И.С.ТУРГЕНЕВ</a:t>
            </a:r>
            <a:br>
              <a:rPr lang="ru-RU" sz="2200" dirty="0" smtClean="0"/>
            </a:br>
            <a:r>
              <a:rPr lang="ru-RU" sz="7300" dirty="0" smtClean="0"/>
              <a:t>«МУМУ»…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 (ПРОВЕРИМ СЕБЯ)</a:t>
            </a:r>
            <a:endParaRPr lang="ru-RU" dirty="0"/>
          </a:p>
        </p:txBody>
      </p:sp>
      <p:pic>
        <p:nvPicPr>
          <p:cNvPr id="23554" name="Picture 2" descr="http://copypast.ru/uploads/posts/1308645227_55383_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743199"/>
            <a:ext cx="6286500" cy="4114801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 «ПОСЛЕДНИЙ ПУТЬ» МУМУ. Что лишнее в маршруте?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105400"/>
          </a:xfrm>
        </p:spPr>
        <p:txBody>
          <a:bodyPr>
            <a:normAutofit fontScale="70000" lnSpcReduction="20000"/>
          </a:bodyPr>
          <a:lstStyle/>
          <a:p>
            <a:r>
              <a:rPr lang="ru-RU" sz="5100" dirty="0" smtClean="0"/>
              <a:t>Каморка</a:t>
            </a:r>
          </a:p>
          <a:p>
            <a:endParaRPr lang="ru-RU" dirty="0" smtClean="0"/>
          </a:p>
          <a:p>
            <a:r>
              <a:rPr lang="ru-RU" sz="4600" dirty="0" smtClean="0"/>
              <a:t>Ворота</a:t>
            </a:r>
          </a:p>
          <a:p>
            <a:endParaRPr lang="ru-RU" dirty="0" smtClean="0"/>
          </a:p>
          <a:p>
            <a:r>
              <a:rPr lang="ru-RU" sz="4200" dirty="0" smtClean="0"/>
              <a:t>Трактир</a:t>
            </a:r>
          </a:p>
          <a:p>
            <a:endParaRPr lang="ru-RU" dirty="0" smtClean="0"/>
          </a:p>
          <a:p>
            <a:r>
              <a:rPr lang="ru-RU" sz="4200" dirty="0" smtClean="0"/>
              <a:t>Церковь</a:t>
            </a:r>
          </a:p>
          <a:p>
            <a:endParaRPr lang="ru-RU" dirty="0" smtClean="0"/>
          </a:p>
          <a:p>
            <a:r>
              <a:rPr lang="ru-RU" sz="3900" dirty="0" smtClean="0"/>
              <a:t>Двор дома</a:t>
            </a:r>
          </a:p>
          <a:p>
            <a:endParaRPr lang="ru-RU" dirty="0" smtClean="0"/>
          </a:p>
          <a:p>
            <a:r>
              <a:rPr lang="ru-RU" sz="3900" dirty="0" smtClean="0"/>
              <a:t>Лодка</a:t>
            </a:r>
          </a:p>
          <a:p>
            <a:endParaRPr lang="ru-RU" dirty="0" smtClean="0"/>
          </a:p>
          <a:p>
            <a:r>
              <a:rPr lang="ru-RU" sz="5100" dirty="0" smtClean="0"/>
              <a:t>Река</a:t>
            </a:r>
          </a:p>
          <a:p>
            <a:endParaRPr lang="ru-RU" dirty="0"/>
          </a:p>
        </p:txBody>
      </p:sp>
      <p:pic>
        <p:nvPicPr>
          <p:cNvPr id="4098" name="Picture 2" descr="http://cdn.endata.cx/data/games/17163/05_25rjsrtdrr4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15520" y="1752600"/>
            <a:ext cx="4733080" cy="4249057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 rot="5400000">
            <a:off x="1410494" y="5828506"/>
            <a:ext cx="38100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1524794" y="3047206"/>
            <a:ext cx="30480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1219994" y="3733006"/>
            <a:ext cx="30480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1600994" y="4418806"/>
            <a:ext cx="30480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1219994" y="5104606"/>
            <a:ext cx="30480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1295400" y="2286000"/>
            <a:ext cx="30480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Это был </a:t>
            </a:r>
            <a:r>
              <a:rPr lang="ru-RU" dirty="0" smtClean="0"/>
              <a:t>..</a:t>
            </a:r>
            <a:r>
              <a:rPr lang="ru-RU" dirty="0" smtClean="0"/>
              <a:t>. </a:t>
            </a:r>
            <a:r>
              <a:rPr lang="ru-RU" dirty="0" smtClean="0"/>
              <a:t>Он спешил без оглядки, спешил домой, к себе в деревню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sz="2200" dirty="0" smtClean="0"/>
              <a:t>О ком говорится в первом предложении?</a:t>
            </a:r>
            <a:endParaRPr lang="ru-RU" sz="2200" dirty="0"/>
          </a:p>
        </p:txBody>
      </p:sp>
      <p:pic>
        <p:nvPicPr>
          <p:cNvPr id="1027" name="Picture 3" descr="F:\18 января\ДЛЯ ПЛАКАТА ЖИЗНЬ ГЕРАСИМА\УШЁЛ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569534"/>
            <a:ext cx="5486400" cy="4638907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МОЛОДЦЫ!</a:t>
            </a:r>
            <a:endParaRPr lang="ru-RU" dirty="0"/>
          </a:p>
        </p:txBody>
      </p:sp>
      <p:pic>
        <p:nvPicPr>
          <p:cNvPr id="4" name="Picture 4" descr="http://www.mnogo-otvetov.ru/wp-content/uploads/2015/06/1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905000"/>
            <a:ext cx="6779359" cy="3810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438400" y="6172200"/>
            <a:ext cx="5715000" cy="4572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cap="small" dirty="0" smtClean="0">
                <a:latin typeface="+mj-lt"/>
                <a:ea typeface="+mj-ea"/>
                <a:cs typeface="+mj-cs"/>
              </a:rPr>
              <a:t>Составлено Опариной Е.Н., учителем ГОУ РК «С(К)ШИ №2» с.Усть-Кулом</a:t>
            </a:r>
            <a:endParaRPr kumimoji="0" lang="ru-RU" sz="1100" b="0" i="0" u="none" strike="noStrike" kern="1200" cap="small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/>
          </a:bodyPr>
          <a:lstStyle/>
          <a:p>
            <a:r>
              <a:rPr lang="ru-RU" dirty="0" smtClean="0"/>
              <a:t>Источники иллюстраций: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45542" y="3244334"/>
            <a:ext cx="2452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www.turgenev.org.ru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10000" y="2286000"/>
            <a:ext cx="1350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hlinkClick r:id="rId3"/>
              </a:rPr>
              <a:t>all-pix.com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91200" y="2057400"/>
            <a:ext cx="1394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doc4web.ru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19200" y="3048000"/>
            <a:ext cx="1218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hlinkClick r:id="rId5"/>
              </a:rPr>
              <a:t>artru.info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76600" y="1143000"/>
            <a:ext cx="2622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6"/>
              </a:rPr>
              <a:t>vsyako.livejournal.com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62200" y="4724400"/>
            <a:ext cx="2933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hlinkClick r:id="rId7"/>
              </a:rPr>
              <a:t>school-essay.blogspot.com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09600" y="4114800"/>
            <a:ext cx="1834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8"/>
              </a:rPr>
              <a:t>www.allsoch.ru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05400" y="5943600"/>
            <a:ext cx="2622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hlinkClick r:id="rId9"/>
              </a:rPr>
              <a:t>vsyako.livejournal.com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90600" y="5715000"/>
            <a:ext cx="2257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hlinkClick r:id="rId10"/>
              </a:rPr>
              <a:t>www.literaturus.ru</a:t>
            </a:r>
            <a:endParaRPr lang="ru-RU" dirty="0"/>
          </a:p>
        </p:txBody>
      </p:sp>
      <p:pic>
        <p:nvPicPr>
          <p:cNvPr id="1026" name="Picture 2" descr="http://4.bp.blogspot.com/-LEEp5MUX-Q4/VhkEgSRTehI/AAAAAAAAIk0/vKqI4oi4aJI/s1600/illjustracija-rasskaz-Mumu-O-G-Jakutovich-barynja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53200" y="2819400"/>
            <a:ext cx="1676400" cy="261852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762000" y="1828800"/>
            <a:ext cx="2645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hlinkClick r:id="rId12"/>
              </a:rPr>
              <a:t>www.mnogo-otvetov.ru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91200" y="533400"/>
            <a:ext cx="3020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hlinkClick r:id="rId13"/>
              </a:rPr>
              <a:t>redkiikadr.livejournal.com</a:t>
            </a:r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лишнюю иллюстрацию</a:t>
            </a:r>
            <a:endParaRPr lang="ru-RU" dirty="0"/>
          </a:p>
        </p:txBody>
      </p:sp>
      <p:sp>
        <p:nvSpPr>
          <p:cNvPr id="2050" name="AutoShape 2" descr="Картинки по запросу герасим из рассказа мум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Картинки по запросу герасим из рассказа мум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informativesite.ucoz.ru/gerasim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0283" y="1600200"/>
            <a:ext cx="2522981" cy="335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8" name="Picture 10" descr="http://4.bp.blogspot.com/-egUGn33K0Es/VheuCH2dDZI/AAAAAAAAIkE/cMTz4tTmGLQ/s1600/Mumu-K-Trutovskij-barynja.jpg"/>
          <p:cNvPicPr>
            <a:picLocks noChangeAspect="1" noChangeArrowheads="1"/>
          </p:cNvPicPr>
          <p:nvPr/>
        </p:nvPicPr>
        <p:blipFill>
          <a:blip r:embed="rId3">
            <a:lum bright="-20000"/>
          </a:blip>
          <a:srcRect b="6015"/>
          <a:stretch>
            <a:fillRect/>
          </a:stretch>
        </p:blipFill>
        <p:spPr bwMode="auto">
          <a:xfrm>
            <a:off x="3810000" y="3276600"/>
            <a:ext cx="2057400" cy="25219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60" name="Picture 12" descr="http://www.allsoch.ru/attachments/000/004/385/4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676400"/>
            <a:ext cx="2881423" cy="22441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62" name="Picture 14" descr="http://f17.ifotki.info/org/bc73f26069d506fd728ccbb152d80efcbc5f6c1849191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191000"/>
            <a:ext cx="1904999" cy="23383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52400" y="1752600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38400" y="4267200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724400" y="5943600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15000" y="1676400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УЗНАЙТЕ ГЕРЕВ ПОВЕСТИ ПО ОДНОМУ ПРЕДЛОЖЕНИЮ…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81400" y="1219200"/>
            <a:ext cx="5105400" cy="21336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dirty="0" smtClean="0"/>
              <a:t>1. </a:t>
            </a:r>
            <a:r>
              <a:rPr lang="ru-RU" sz="2200" dirty="0" smtClean="0"/>
              <a:t>«НЕРВИЧЕСКИЕ ВОЛНЕНИЯ» СЛУЧАЛИСЬ С НЕЙ ПОСЛЕ СЛИШКОМ СЫТНОГО УЖИНА…</a:t>
            </a:r>
            <a:endParaRPr lang="ru-RU" sz="22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657600" y="3352800"/>
            <a:ext cx="4876800" cy="83820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dirty="0" smtClean="0"/>
              <a:t>2. ОН СДЕЛАЕТ, КОЛИ ОБЕЩАЛ; УЖ ОН ТАКОЙ…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28600" y="6019800"/>
            <a:ext cx="8001000" cy="838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dirty="0" smtClean="0"/>
              <a:t>4</a:t>
            </a:r>
            <a:r>
              <a:rPr lang="ru-RU" sz="2200" dirty="0" smtClean="0"/>
              <a:t>. ОН УМЕЛ ДЕЛИКАТНО БРАТЬСЯ ЗА ПУЛЬС…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505200" y="4572000"/>
            <a:ext cx="5181600" cy="838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dirty="0" smtClean="0"/>
              <a:t>3. </a:t>
            </a:r>
            <a:r>
              <a:rPr lang="ru-RU" sz="2200" dirty="0" smtClean="0"/>
              <a:t>ПЕРВОЕ ВРЕМЯ ОНА БЫЛА ОЧЕНЬ СЛАБА И НЕКРАСИВА…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utoShape 2" descr="https://upload.wikimedia.org/wikipedia/commons/thumb/9/94/Der_korrekte_Diener_Fig_1.jpg/220px-Der_korrekte_Diener_Fig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https://upload.wikimedia.org/wikipedia/commons/thumb/9/94/Der_korrekte_Diener_Fig_1.jpg/220px-Der_korrekte_Diener_Fig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https://upload.wikimedia.org/wikipedia/commons/thumb/9/94/Der_korrekte_Diener_Fig_1.jpg/220px-Der_korrekte_Diener_Fig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0" name="AutoShape 10" descr="https://upload.wikimedia.org/wikipedia/commons/thumb/9/94/Der_korrekte_Diener_Fig_1.jpg/220px-Der_korrekte_Diener_Fig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4" name="Picture 14" descr="Картинки по запросу БАРЫНЯ из рассказа мум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2176" y="1600200"/>
            <a:ext cx="2840055" cy="4191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ПОДБЕРИ 5 СЛОВ (ФРАЗ), КОТОРЫЕ ХАРАКТЕРИЗУЮТ  ГЕРАСИМА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33800" y="2667000"/>
            <a:ext cx="1752600" cy="2438400"/>
          </a:xfrm>
        </p:spPr>
        <p:txBody>
          <a:bodyPr/>
          <a:lstStyle/>
          <a:p>
            <a:r>
              <a:rPr lang="ru-RU" dirty="0" smtClean="0"/>
              <a:t>1……</a:t>
            </a:r>
          </a:p>
          <a:p>
            <a:r>
              <a:rPr lang="ru-RU" dirty="0" smtClean="0"/>
              <a:t>2……</a:t>
            </a:r>
          </a:p>
          <a:p>
            <a:r>
              <a:rPr lang="ru-RU" dirty="0" smtClean="0"/>
              <a:t>3……</a:t>
            </a:r>
          </a:p>
          <a:p>
            <a:r>
              <a:rPr lang="ru-RU" dirty="0" smtClean="0"/>
              <a:t>4……</a:t>
            </a:r>
          </a:p>
          <a:p>
            <a:r>
              <a:rPr lang="ru-RU" dirty="0" smtClean="0"/>
              <a:t>5……</a:t>
            </a:r>
            <a:endParaRPr lang="ru-RU" dirty="0"/>
          </a:p>
        </p:txBody>
      </p:sp>
      <p:sp>
        <p:nvSpPr>
          <p:cNvPr id="9218" name="AutoShape 2" descr="Картинки по запросу герасим из рассказа мум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0" name="Picture 4" descr="Картинки по запросу герасим из рассказа мум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524000"/>
            <a:ext cx="2828925" cy="4114800"/>
          </a:xfrm>
          <a:prstGeom prst="rect">
            <a:avLst/>
          </a:prstGeom>
          <a:noFill/>
        </p:spPr>
      </p:pic>
      <p:pic>
        <p:nvPicPr>
          <p:cNvPr id="9222" name="Picture 6" descr="http://kak1000.ru/wp-content/uploads/2014/02/gerasim-mum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057400"/>
            <a:ext cx="3260979" cy="4238625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ЧЕГО НЕ БЫЛО В КАМОРКЕ ГЕРАСИМА?</a:t>
            </a:r>
            <a:endParaRPr lang="ru-RU" dirty="0"/>
          </a:p>
        </p:txBody>
      </p:sp>
      <p:sp>
        <p:nvSpPr>
          <p:cNvPr id="8194" name="AutoShape 2" descr="Картинки по запросу герасим из рассказа мум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Картинки по запросу герасим из рассказа мум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Картинки по запросу КАМОРКА ГЕРАСИ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4" descr="http://school-collection.iv-edu.ru/dlrstore/030f3408-8faf-4301-aa80-bc63bd2d2079/%5bLI5RK_18-01%5d_%5bIL_07%5d-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524000"/>
            <a:ext cx="4952999" cy="4063292"/>
          </a:xfrm>
          <a:prstGeom prst="rect">
            <a:avLst/>
          </a:prstGeom>
          <a:noFill/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533400" y="1752600"/>
            <a:ext cx="3276600" cy="480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КРОВАТЬ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lang="ru-RU" sz="24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СУНДУК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СТОЛИК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ТУМБОЧКА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СТУЛ НА ТРЁХ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НОЖКАХ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СВЯЗАНА МУМУ С РЕКОЙ?</a:t>
            </a:r>
            <a:endParaRPr lang="ru-RU" dirty="0"/>
          </a:p>
        </p:txBody>
      </p:sp>
      <p:pic>
        <p:nvPicPr>
          <p:cNvPr id="5122" name="Picture 2" descr="http://doc4web.ru/uploads/files/1/779/hello_html_m404a81d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22813" y="1752600"/>
            <a:ext cx="3851911" cy="4572000"/>
          </a:xfrm>
          <a:prstGeom prst="rect">
            <a:avLst/>
          </a:prstGeom>
          <a:noFill/>
        </p:spPr>
      </p:pic>
      <p:pic>
        <p:nvPicPr>
          <p:cNvPr id="5124" name="Picture 4" descr="http://www.turgenev.org.ru/art-gallery/festival-det-tvor/36.jpg"/>
          <p:cNvPicPr>
            <a:picLocks noChangeAspect="1" noChangeArrowheads="1"/>
          </p:cNvPicPr>
          <p:nvPr/>
        </p:nvPicPr>
        <p:blipFill>
          <a:blip r:embed="rId3"/>
          <a:srcRect l="14035" r="31228"/>
          <a:stretch>
            <a:fillRect/>
          </a:stretch>
        </p:blipFill>
        <p:spPr bwMode="auto">
          <a:xfrm>
            <a:off x="609600" y="1752600"/>
            <a:ext cx="3429000" cy="4396154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ЦВЕТЫ ВЫРАЩИВАЛА БАРЫНЯ?</a:t>
            </a:r>
            <a:endParaRPr lang="ru-RU" dirty="0"/>
          </a:p>
        </p:txBody>
      </p:sp>
      <p:pic>
        <p:nvPicPr>
          <p:cNvPr id="7170" name="Picture 2" descr="http://900igr.net/datai/literatura/Mumu-urok/0020-042-Baryn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371600"/>
            <a:ext cx="3962400" cy="4984151"/>
          </a:xfrm>
          <a:prstGeom prst="rect">
            <a:avLst/>
          </a:prstGeom>
          <a:noFill/>
        </p:spPr>
      </p:pic>
      <p:pic>
        <p:nvPicPr>
          <p:cNvPr id="7172" name="Picture 4" descr="http://voodland.com/images/articles/bi-005_enl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343400"/>
            <a:ext cx="2438400" cy="1828800"/>
          </a:xfrm>
          <a:prstGeom prst="rect">
            <a:avLst/>
          </a:prstGeom>
          <a:noFill/>
        </p:spPr>
      </p:pic>
      <p:pic>
        <p:nvPicPr>
          <p:cNvPr id="7174" name="Picture 6" descr="http://flowers.cveti-sadi.ru/files/2010/05/shem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981200"/>
            <a:ext cx="2244855" cy="16764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СОСТАВЬТЕ РАСПИСАНИЕ ДНЯ БАРЫНИ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УТРО</a:t>
            </a:r>
          </a:p>
          <a:p>
            <a:r>
              <a:rPr lang="ru-RU" dirty="0" smtClean="0"/>
              <a:t>ДЕНЬ</a:t>
            </a:r>
          </a:p>
          <a:p>
            <a:r>
              <a:rPr lang="ru-RU" dirty="0" smtClean="0"/>
              <a:t>ВЕЧЕР</a:t>
            </a:r>
          </a:p>
          <a:p>
            <a:r>
              <a:rPr lang="ru-RU" dirty="0" smtClean="0"/>
              <a:t>НОЧЬ</a:t>
            </a:r>
            <a:endParaRPr lang="ru-RU" dirty="0"/>
          </a:p>
        </p:txBody>
      </p:sp>
      <p:sp>
        <p:nvSpPr>
          <p:cNvPr id="6146" name="AutoShape 2" descr="Картинки по запросу придворный врач бары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://4.bp.blogspot.com/-c0oOlmyuGH4/VhW7YdvdPTI/AAAAAAAAIig/GjpuVzqm4MY/s1600/Illjustracija-rasskaz-Mumu-Turgeneva-hudozhnik-N-Rashhektaev-baryn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371600"/>
            <a:ext cx="3905250" cy="5234698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ru-RU" dirty="0" smtClean="0"/>
              <a:t>Какие слова не говорила барыня?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066800"/>
            <a:ext cx="5486400" cy="3048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4100" dirty="0" smtClean="0"/>
          </a:p>
          <a:p>
            <a:pPr>
              <a:buNone/>
            </a:pPr>
            <a:r>
              <a:rPr lang="ru-RU" sz="4100" dirty="0" smtClean="0"/>
              <a:t>1. «Боже мой, да она премиленькая собачка».</a:t>
            </a:r>
          </a:p>
          <a:p>
            <a:pPr>
              <a:buNone/>
            </a:pPr>
            <a:endParaRPr lang="ru-RU" sz="4100" dirty="0" smtClean="0"/>
          </a:p>
          <a:p>
            <a:pPr>
              <a:buNone/>
            </a:pPr>
            <a:endParaRPr lang="ru-RU" sz="3100" dirty="0" smtClean="0"/>
          </a:p>
          <a:p>
            <a:pPr>
              <a:buNone/>
            </a:pPr>
            <a:r>
              <a:rPr lang="ru-RU" sz="4100" dirty="0" smtClean="0"/>
              <a:t>2. «Отнесите её вон, </a:t>
            </a:r>
          </a:p>
          <a:p>
            <a:pPr>
              <a:buNone/>
            </a:pPr>
            <a:r>
              <a:rPr lang="ru-RU" sz="4100" dirty="0" smtClean="0"/>
              <a:t>       скверная собачонка!»</a:t>
            </a:r>
          </a:p>
          <a:p>
            <a:endParaRPr lang="ru-RU" dirty="0"/>
          </a:p>
        </p:txBody>
      </p:sp>
      <p:pic>
        <p:nvPicPr>
          <p:cNvPr id="3078" name="Picture 6" descr="http://www.ljplus.ru/img4/v/s/vsyako/_B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0405" y="1143000"/>
            <a:ext cx="3296395" cy="2743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33400" y="4419600"/>
            <a:ext cx="79248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dirty="0" smtClean="0"/>
              <a:t>         3. «Любовь </a:t>
            </a:r>
            <a:r>
              <a:rPr lang="ru-RU" sz="2900" dirty="0" err="1" smtClean="0"/>
              <a:t>Любимовна</a:t>
            </a:r>
            <a:r>
              <a:rPr lang="ru-RU" sz="2900" dirty="0" smtClean="0"/>
              <a:t>, вы видите,  </a:t>
            </a:r>
          </a:p>
          <a:p>
            <a:r>
              <a:rPr lang="ru-RU" sz="2900" dirty="0" smtClean="0"/>
              <a:t>                                  каково мое положение».</a:t>
            </a:r>
          </a:p>
          <a:p>
            <a:endParaRPr lang="ru-RU" sz="2900" dirty="0" smtClean="0"/>
          </a:p>
          <a:p>
            <a:r>
              <a:rPr lang="ru-RU" sz="2900" dirty="0" smtClean="0"/>
              <a:t>4. «Экой чудной этот Герасим!»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131</TotalTime>
  <Words>231</Words>
  <PresentationFormat>Экран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И.С.ТУРГЕНЕВ «МУМУ»…     (ПРОВЕРИМ СЕБЯ)</vt:lpstr>
      <vt:lpstr>Найдите лишнюю иллюстрацию</vt:lpstr>
      <vt:lpstr>УЗНАЙТЕ ГЕРЕВ ПОВЕСТИ ПО ОДНОМУ ПРЕДЛОЖЕНИЮ…</vt:lpstr>
      <vt:lpstr>ПОДБЕРИ 5 СЛОВ (ФРАЗ), КОТОРЫЕ ХАРАКТЕРИЗУЮТ  ГЕРАСИМА</vt:lpstr>
      <vt:lpstr>ЧЕГО НЕ БЫЛО В КАМОРКЕ ГЕРАСИМА?</vt:lpstr>
      <vt:lpstr>КАК СВЯЗАНА МУМУ С РЕКОЙ?</vt:lpstr>
      <vt:lpstr>КАКИЕ ЦВЕТЫ ВЫРАЩИВАЛА БАРЫНЯ?</vt:lpstr>
      <vt:lpstr>СОСТАВЬТЕ РАСПИСАНИЕ ДНЯ БАРЫНИ</vt:lpstr>
      <vt:lpstr>Какие слова не говорила барыня?</vt:lpstr>
      <vt:lpstr>ВСПОМНИ «ПОСЛЕДНИЙ ПУТЬ» МУМУ. Что лишнее в маршруте?</vt:lpstr>
      <vt:lpstr>Это был ... Он спешил без оглядки, спешил домой, к себе в деревню.  О ком говорится в первом предложении?</vt:lpstr>
      <vt:lpstr>МОЛОДЦЫ!</vt:lpstr>
      <vt:lpstr>Источники иллюстраций: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«МУМУ»…         (ПРОВЕРЬ СЕБЯ)</dc:title>
  <cp:lastModifiedBy>user</cp:lastModifiedBy>
  <cp:revision>19</cp:revision>
  <dcterms:modified xsi:type="dcterms:W3CDTF">2016-01-19T13:51:10Z</dcterms:modified>
</cp:coreProperties>
</file>