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58" r:id="rId3"/>
    <p:sldId id="259" r:id="rId4"/>
    <p:sldId id="260" r:id="rId5"/>
    <p:sldId id="261" r:id="rId6"/>
    <p:sldId id="257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4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 среди подростков «Коридор безопасности»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Из опыта работы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классного </a:t>
            </a:r>
            <a:r>
              <a:rPr lang="ru-RU" sz="1600" dirty="0" smtClean="0">
                <a:solidFill>
                  <a:schemeClr val="tx1"/>
                </a:solidFill>
              </a:rPr>
              <a:t>руководителя МКОУ </a:t>
            </a:r>
            <a:r>
              <a:rPr lang="ru-RU" sz="1600" smtClean="0">
                <a:solidFill>
                  <a:schemeClr val="tx1"/>
                </a:solidFill>
              </a:rPr>
              <a:t>«Школа-интернат №86»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Кильдишовой</a:t>
            </a:r>
            <a:r>
              <a:rPr lang="ru-RU" sz="1600" dirty="0" smtClean="0">
                <a:solidFill>
                  <a:schemeClr val="tx1"/>
                </a:solidFill>
              </a:rPr>
              <a:t> Т.Е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Игры для снятия напряжения</a:t>
            </a:r>
            <a:endParaRPr lang="ru-RU" dirty="0"/>
          </a:p>
        </p:txBody>
      </p:sp>
      <p:pic>
        <p:nvPicPr>
          <p:cNvPr id="2050" name="Picture 2" descr="F:\фото2\100NIKON\DSCN7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71546"/>
            <a:ext cx="3121025" cy="2341563"/>
          </a:xfrm>
          <a:prstGeom prst="rect">
            <a:avLst/>
          </a:prstGeom>
          <a:noFill/>
        </p:spPr>
      </p:pic>
      <p:pic>
        <p:nvPicPr>
          <p:cNvPr id="2052" name="Picture 4" descr="F:\фото2\100NIKON\DSCN78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8518" y="1890318"/>
            <a:ext cx="3121152" cy="2340864"/>
          </a:xfrm>
          <a:prstGeom prst="rect">
            <a:avLst/>
          </a:prstGeom>
          <a:noFill/>
        </p:spPr>
      </p:pic>
      <p:pic>
        <p:nvPicPr>
          <p:cNvPr id="2053" name="Picture 5" descr="F:\фото2\100NIKON\DSCN7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60375" y="3845862"/>
            <a:ext cx="3121025" cy="2341563"/>
          </a:xfrm>
          <a:prstGeom prst="rect">
            <a:avLst/>
          </a:prstGeom>
          <a:noFill/>
        </p:spPr>
      </p:pic>
      <p:pic>
        <p:nvPicPr>
          <p:cNvPr id="2054" name="Picture 6" descr="F:\фото2\100NIKON\DSCN7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857628"/>
            <a:ext cx="3121025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Таким образом, работа, проводимая в классе с «трудными» обучающимися позволяет выработать систему адекватных воспитательных мер, способствует созданию условий, при которых ученик захотел бы изменить свое поведение. И эта работа будет успешной, если она будет осуществляться на основе всех участников образовательного процесса и в тесном контакте с соц. педагогом, классным руководителем, психологом и учителями предметниками.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Эмоциональная неустойчивость и социальная активность;</a:t>
            </a:r>
          </a:p>
          <a:p>
            <a:r>
              <a:rPr lang="ru-RU" smtClean="0"/>
              <a:t> Желание самоутверждения и самореализации</a:t>
            </a:r>
          </a:p>
          <a:p>
            <a:r>
              <a:rPr lang="ru-RU" smtClean="0"/>
              <a:t> Стремление к агрессивному проявлению своего «Я»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Особенности, потребности и стремления обучающихся: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3382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Наглые</a:t>
            </a:r>
          </a:p>
          <a:p>
            <a:r>
              <a:rPr lang="ru-RU" sz="2400" dirty="0" smtClean="0"/>
              <a:t>Неряшливые</a:t>
            </a:r>
          </a:p>
          <a:p>
            <a:r>
              <a:rPr lang="ru-RU" sz="2400" dirty="0" smtClean="0"/>
              <a:t>Агрессивные                                             </a:t>
            </a:r>
          </a:p>
          <a:p>
            <a:r>
              <a:rPr lang="ru-RU" sz="2400" dirty="0" smtClean="0"/>
              <a:t>Неуправляемые</a:t>
            </a:r>
          </a:p>
          <a:p>
            <a:r>
              <a:rPr lang="ru-RU" sz="2400" dirty="0" smtClean="0"/>
              <a:t>Курят</a:t>
            </a:r>
          </a:p>
          <a:p>
            <a:r>
              <a:rPr lang="ru-RU" sz="2400" smtClean="0"/>
              <a:t>Употребляют ПАВ</a:t>
            </a:r>
            <a:endParaRPr lang="ru-RU" sz="2400" dirty="0" smtClean="0"/>
          </a:p>
          <a:p>
            <a:r>
              <a:rPr lang="ru-RU" sz="2400" dirty="0" smtClean="0"/>
              <a:t>Прогуливают уроки</a:t>
            </a:r>
          </a:p>
          <a:p>
            <a:r>
              <a:rPr lang="ru-RU" sz="2400" dirty="0" smtClean="0"/>
              <a:t>Всем грубят</a:t>
            </a:r>
          </a:p>
          <a:p>
            <a:r>
              <a:rPr lang="ru-RU" sz="2400" dirty="0" smtClean="0"/>
              <a:t>Воруют</a:t>
            </a:r>
          </a:p>
          <a:p>
            <a:r>
              <a:rPr lang="ru-RU" sz="2400" dirty="0" smtClean="0"/>
              <a:t>Никого не уважают</a:t>
            </a:r>
          </a:p>
          <a:p>
            <a:r>
              <a:rPr lang="ru-RU" sz="2400" dirty="0" smtClean="0"/>
              <a:t>Совершают  правонарушения</a:t>
            </a:r>
          </a:p>
          <a:p>
            <a:r>
              <a:rPr lang="ru-RU" sz="2400" dirty="0" smtClean="0"/>
              <a:t>Состоят на </a:t>
            </a:r>
            <a:r>
              <a:rPr lang="ru-RU" sz="2400" dirty="0" err="1" smtClean="0"/>
              <a:t>внутришкольном</a:t>
            </a:r>
            <a:r>
              <a:rPr lang="ru-RU" sz="2400" dirty="0" smtClean="0"/>
              <a:t> учете или в КДН</a:t>
            </a:r>
          </a:p>
          <a:p>
            <a:r>
              <a:rPr lang="ru-RU" sz="2400" dirty="0" smtClean="0"/>
              <a:t>Не имеют цели</a:t>
            </a:r>
          </a:p>
          <a:p>
            <a:r>
              <a:rPr lang="ru-RU" sz="2400" dirty="0" smtClean="0"/>
              <a:t>Обижают сверстников и младших</a:t>
            </a:r>
          </a:p>
          <a:p>
            <a:r>
              <a:rPr lang="ru-RU" sz="2400" dirty="0" smtClean="0"/>
              <a:t>Не ночуют дома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 подростка с </a:t>
            </a:r>
            <a:r>
              <a:rPr lang="ru-RU" dirty="0" err="1" smtClean="0"/>
              <a:t>девиантным</a:t>
            </a:r>
            <a:r>
              <a:rPr lang="ru-RU" dirty="0" smtClean="0"/>
              <a:t> поведением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/>
              <a:t>Диалог педагог – ученик</a:t>
            </a:r>
          </a:p>
          <a:p>
            <a:pPr>
              <a:buNone/>
            </a:pPr>
            <a:r>
              <a:rPr lang="ru-RU" b="1" dirty="0" smtClean="0"/>
              <a:t>1. Самонаблюдение и самоконтроль взрослого над собственным  речевым поведением</a:t>
            </a:r>
          </a:p>
          <a:p>
            <a:pPr>
              <a:buNone/>
            </a:pPr>
            <a:r>
              <a:rPr lang="ru-RU" b="1" dirty="0" smtClean="0"/>
              <a:t>2. Анализ своей речи с точки  зрения вежливости, корректности, эффективности воздействия</a:t>
            </a:r>
          </a:p>
          <a:p>
            <a:pPr>
              <a:buNone/>
            </a:pPr>
            <a:r>
              <a:rPr lang="ru-RU" b="1" dirty="0" smtClean="0"/>
              <a:t>3. Способность  к </a:t>
            </a:r>
            <a:r>
              <a:rPr lang="ru-RU" b="1" dirty="0" err="1" smtClean="0"/>
              <a:t>эмпатии</a:t>
            </a:r>
            <a:r>
              <a:rPr lang="ru-RU" b="1" dirty="0" smtClean="0"/>
              <a:t> – сопереживанию проблемам «трудного»   подростка, умение объективно оценить личностные особенности и эмоциональное состояние ребенка.</a:t>
            </a:r>
          </a:p>
          <a:p>
            <a:pPr>
              <a:buNone/>
            </a:pPr>
            <a:r>
              <a:rPr lang="ru-RU" b="1" dirty="0" smtClean="0"/>
              <a:t>4. Толерантность – терпимость, снисходительность, умение прощать.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чего  начать сотрудничество?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857364"/>
            <a:ext cx="8186766" cy="4149927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AutoNum type="arabicPeriod"/>
            </a:pPr>
            <a:r>
              <a:rPr lang="ru-RU" dirty="0" smtClean="0"/>
              <a:t>Забывать плохое, прощать, всегда помнить хорошее</a:t>
            </a:r>
          </a:p>
          <a:p>
            <a:pPr marL="624078" indent="-514350">
              <a:buAutoNum type="arabicPeriod"/>
            </a:pPr>
            <a:r>
              <a:rPr lang="ru-RU" dirty="0" smtClean="0"/>
              <a:t> Предоставлять «трудному» возможность   проявить себя с положительной стороны</a:t>
            </a:r>
          </a:p>
          <a:p>
            <a:pPr marL="624078" indent="-514350">
              <a:buAutoNum type="arabicPeriod"/>
            </a:pPr>
            <a:r>
              <a:rPr lang="ru-RU" dirty="0" smtClean="0"/>
              <a:t> Необходимо быть искренним, не лицемерить, не морализировать, не унижать его</a:t>
            </a:r>
          </a:p>
          <a:p>
            <a:pPr marL="624078" indent="-514350">
              <a:buAutoNum type="arabicPeriod"/>
            </a:pPr>
            <a:r>
              <a:rPr lang="ru-RU" dirty="0" smtClean="0"/>
              <a:t>Не скупиться на похвалу, поощрение</a:t>
            </a:r>
          </a:p>
          <a:p>
            <a:pPr marL="624078" indent="-514350">
              <a:buAutoNum type="arabicPeriod"/>
            </a:pPr>
            <a:r>
              <a:rPr lang="ru-RU" dirty="0" smtClean="0"/>
              <a:t>Вовлекать в жизнь коллектива</a:t>
            </a:r>
          </a:p>
          <a:p>
            <a:pPr marL="624078" indent="-514350">
              <a:buAutoNum type="arabicPeriod"/>
            </a:pPr>
            <a:r>
              <a:rPr lang="ru-RU" dirty="0" smtClean="0"/>
              <a:t>Влиять примером собственного  поведения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Личностный подход к  «трудным» детям</a:t>
            </a:r>
            <a:br>
              <a:rPr lang="ru-RU" dirty="0" smtClean="0"/>
            </a:br>
            <a:r>
              <a:rPr lang="ru-RU" sz="3100" dirty="0" smtClean="0"/>
              <a:t>Особенности его применения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/>
          <a:lstStyle/>
          <a:p>
            <a:r>
              <a:rPr lang="ru-RU" dirty="0" smtClean="0"/>
              <a:t>Игры снимающие гнев, агрессию, а также эмоциональное и мышечное напряжение.</a:t>
            </a:r>
          </a:p>
          <a:p>
            <a:r>
              <a:rPr lang="ru-RU" dirty="0" smtClean="0"/>
              <a:t>Игры, способствующие выходу отрицательных эмоций, снятию и напряжения</a:t>
            </a:r>
          </a:p>
          <a:p>
            <a:r>
              <a:rPr lang="ru-RU" dirty="0" smtClean="0"/>
              <a:t>Занятия, направленные на воспитание нравственных  и этических качеств личности</a:t>
            </a:r>
          </a:p>
          <a:p>
            <a:r>
              <a:rPr lang="ru-RU" dirty="0" smtClean="0"/>
              <a:t>Правовое просвещение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игр –упражнений и игр – тренингов для подростков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ильдищова\DSCN7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121152" cy="23408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Лента добрых дел</a:t>
            </a:r>
            <a:br>
              <a:rPr lang="ru-RU" dirty="0" smtClean="0"/>
            </a:br>
            <a:r>
              <a:rPr lang="ru-RU" dirty="0" smtClean="0"/>
              <a:t> «Дерево жизни»</a:t>
            </a:r>
            <a:endParaRPr lang="ru-RU" dirty="0"/>
          </a:p>
        </p:txBody>
      </p:sp>
      <p:pic>
        <p:nvPicPr>
          <p:cNvPr id="1027" name="Picture 3" descr="C:\Users\1\Desktop\Кильдищова\DSCN7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121025" cy="2341563"/>
          </a:xfrm>
          <a:prstGeom prst="rect">
            <a:avLst/>
          </a:prstGeom>
          <a:noFill/>
        </p:spPr>
      </p:pic>
      <p:pic>
        <p:nvPicPr>
          <p:cNvPr id="1028" name="Picture 4" descr="C:\Users\1\Desktop\Кильдищова\DSCN7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71942"/>
            <a:ext cx="3121025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ильдищова\DSCN78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714488"/>
            <a:ext cx="3810027" cy="28575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 чувства и эмоции</a:t>
            </a:r>
            <a:endParaRPr lang="ru-RU" dirty="0"/>
          </a:p>
        </p:txBody>
      </p:sp>
      <p:pic>
        <p:nvPicPr>
          <p:cNvPr id="2052" name="Picture 4" descr="C:\Users\1\Desktop\Кильдищова\DSCN7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364333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ильдищова\DSCN7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786214" cy="28575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«Можно ли справиться со злом?»</a:t>
            </a:r>
            <a:endParaRPr lang="ru-RU" dirty="0"/>
          </a:p>
        </p:txBody>
      </p:sp>
      <p:pic>
        <p:nvPicPr>
          <p:cNvPr id="3075" name="Picture 3" descr="C:\Users\1\Desktop\Кильдищова\DSCN7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3214710" cy="2500330"/>
          </a:xfrm>
          <a:prstGeom prst="rect">
            <a:avLst/>
          </a:prstGeom>
          <a:noFill/>
        </p:spPr>
      </p:pic>
      <p:pic>
        <p:nvPicPr>
          <p:cNvPr id="1026" name="Picture 2" descr="F:\фото2\100NIKON\DSCN7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142984"/>
            <a:ext cx="3121025" cy="2341563"/>
          </a:xfrm>
          <a:prstGeom prst="rect">
            <a:avLst/>
          </a:prstGeom>
          <a:noFill/>
        </p:spPr>
      </p:pic>
      <p:pic>
        <p:nvPicPr>
          <p:cNvPr id="1027" name="Picture 3" descr="F:\фото2\100NIKON\DSCN7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1942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341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Профилактика девиантного поведения среди подростков «Коридор безопасности» </vt:lpstr>
      <vt:lpstr>Особенности, потребности и стремления обучающихся:</vt:lpstr>
      <vt:lpstr>Образ подростка с девиантным поведением</vt:lpstr>
      <vt:lpstr>С чего  начать сотрудничество?</vt:lpstr>
      <vt:lpstr>Личностный подход к  «трудным» детям Особенности его применения</vt:lpstr>
      <vt:lpstr>Организация игр –упражнений и игр – тренингов для подростков</vt:lpstr>
      <vt:lpstr>Лента добрых дел  «Дерево жизни»</vt:lpstr>
      <vt:lpstr>Наши   чувства и эмоции</vt:lpstr>
      <vt:lpstr>«Можно ли справиться со злом?»</vt:lpstr>
      <vt:lpstr>Игры для снятия напряжения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девиантного поведения среди подростков «Коридор безопасности» </dc:title>
  <dc:creator>1</dc:creator>
  <cp:lastModifiedBy>User</cp:lastModifiedBy>
  <cp:revision>14</cp:revision>
  <dcterms:created xsi:type="dcterms:W3CDTF">2013-11-05T10:05:15Z</dcterms:created>
  <dcterms:modified xsi:type="dcterms:W3CDTF">2016-02-04T11:26:08Z</dcterms:modified>
</cp:coreProperties>
</file>