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6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CD7E99-0E7D-4476-94AD-E78E0E3EC56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775761-4327-495A-A061-CC3DCC1C6EC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93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4A812B-C58F-4D70-BD2C-C1033CE7ECF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B96485-0BA5-43AD-9781-75685FC03FC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043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416AB3-93EE-4F38-BA01-5A3EFEA6A31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4AAC3B-5AF1-410E-9C8A-495A2F38939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419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BAE3A1-5AD4-4601-AB6E-93430D4FC89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8509A5-DAD1-4667-A412-73066BF24B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382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439962-FF04-47BE-B8B3-EE10272704A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E96110-DABA-42ED-A29C-AD29521E154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530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A39074-EA06-4D84-BC2A-479A1375ED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B1672E-7D8F-4EC5-B29B-ECC20222F6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96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68BEAC-4844-45F2-A320-BB37BBF71FB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9B2E44-7B18-4735-9E19-8F2EBF0FACF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2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26EBF1-0493-4F8E-84B8-7A2BFF32141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26BDCC-7831-4039-9617-E841872073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955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D5DF47-4A33-4C6C-B86E-53158768C44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66ADE5-948A-4A5A-8BCA-6DB787A313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941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48BFAB-97E9-436F-9E39-7D472122D4A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185447-B361-4934-81DC-FAA092061A0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118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AD94A8-6F7E-4FED-A424-EE82DBE0F73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34AFED-AC7F-4636-84BC-C77EDC6A479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57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E0DF68E-2490-4946-9906-CE43348C28A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31A1040-E192-416D-95B7-3F5F4A7E8E2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043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Средняя линия треугольника.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47843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88585" y="1763695"/>
            <a:ext cx="7166830" cy="4198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588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4442" y="1687581"/>
            <a:ext cx="7675115" cy="4351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949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Домашняя работа: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№564</a:t>
            </a:r>
          </a:p>
          <a:p>
            <a:r>
              <a:rPr lang="ru-RU" dirty="0" smtClean="0"/>
              <a:t>№565</a:t>
            </a:r>
          </a:p>
          <a:p>
            <a:r>
              <a:rPr lang="ru-RU" smtClean="0"/>
              <a:t>№566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34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500042"/>
            <a:ext cx="8229600" cy="5626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4800" b="1" dirty="0">
                <a:solidFill>
                  <a:srgbClr val="7030A0"/>
                </a:solidFill>
                <a:latin typeface="Monotype Corsiva" pitchFamily="66" charset="0"/>
              </a:rPr>
              <a:t>Определение: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Отрезок, соединяющий середины двух сторон треугольника, называют </a:t>
            </a:r>
          </a:p>
          <a:p>
            <a:pPr marL="342900" indent="-342900" algn="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средней линией треугольника</a:t>
            </a:r>
            <a:r>
              <a:rPr lang="ru-RU" sz="32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defRPr/>
            </a:pPr>
            <a:endParaRPr lang="ru-RU" sz="3200" b="1" dirty="0">
              <a:solidFill>
                <a:prstClr val="black"/>
              </a:solidFill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defRPr/>
            </a:pPr>
            <a:endParaRPr lang="ru-RU" sz="3200" b="1" dirty="0">
              <a:solidFill>
                <a:prstClr val="black"/>
              </a:solidFill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defRPr/>
            </a:pPr>
            <a:endParaRPr lang="ru-RU" sz="3200" dirty="0">
              <a:solidFill>
                <a:prstClr val="black"/>
              </a:solidFill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defRPr/>
            </a:pPr>
            <a:endParaRPr lang="ru-RU" sz="3200" dirty="0">
              <a:solidFill>
                <a:prstClr val="black"/>
              </a:solidFill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1857356" y="3214686"/>
            <a:ext cx="5072098" cy="3300410"/>
            <a:chOff x="1371600" y="2286000"/>
            <a:chExt cx="5257800" cy="3657600"/>
          </a:xfrm>
        </p:grpSpPr>
        <p:sp>
          <p:nvSpPr>
            <p:cNvPr id="11" name="Равнобедренный треугольник 10"/>
            <p:cNvSpPr/>
            <p:nvPr/>
          </p:nvSpPr>
          <p:spPr>
            <a:xfrm>
              <a:off x="1371600" y="2286000"/>
              <a:ext cx="5257800" cy="3657600"/>
            </a:xfrm>
            <a:prstGeom prst="triangle">
              <a:avLst>
                <a:gd name="adj" fmla="val 8864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grpSp>
          <p:nvGrpSpPr>
            <p:cNvPr id="12" name="Группа 48"/>
            <p:cNvGrpSpPr/>
            <p:nvPr/>
          </p:nvGrpSpPr>
          <p:grpSpPr>
            <a:xfrm>
              <a:off x="3702041" y="4114800"/>
              <a:ext cx="2628909" cy="1828800"/>
              <a:chOff x="3702041" y="4114800"/>
              <a:chExt cx="2628909" cy="1828800"/>
            </a:xfrm>
          </p:grpSpPr>
          <p:cxnSp>
            <p:nvCxnSpPr>
              <p:cNvPr id="13" name="Прямая соединительная линия 12"/>
              <p:cNvCxnSpPr>
                <a:stCxn id="11" idx="1"/>
                <a:endCxn id="11" idx="5"/>
              </p:cNvCxnSpPr>
              <p:nvPr/>
            </p:nvCxnSpPr>
            <p:spPr>
              <a:xfrm rot="10800000" flipH="1">
                <a:off x="3702041" y="4114800"/>
                <a:ext cx="2628900" cy="1588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Прямая соединительная линия 13"/>
              <p:cNvCxnSpPr>
                <a:stCxn id="11" idx="5"/>
              </p:cNvCxnSpPr>
              <p:nvPr/>
            </p:nvCxnSpPr>
            <p:spPr>
              <a:xfrm flipH="1">
                <a:off x="4038600" y="4114800"/>
                <a:ext cx="2292350" cy="182880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>
                <a:stCxn id="11" idx="1"/>
              </p:cNvCxnSpPr>
              <p:nvPr/>
            </p:nvCxnSpPr>
            <p:spPr>
              <a:xfrm rot="10800000" flipH="1" flipV="1">
                <a:off x="3702050" y="4114800"/>
                <a:ext cx="336550" cy="182880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7" name="Прямая соединительная линия 16"/>
          <p:cNvCxnSpPr/>
          <p:nvPr/>
        </p:nvCxnSpPr>
        <p:spPr>
          <a:xfrm rot="16200000" flipH="1">
            <a:off x="5143504" y="3929066"/>
            <a:ext cx="285752" cy="14287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0800000" flipV="1">
            <a:off x="6215074" y="3857628"/>
            <a:ext cx="357190" cy="14287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6200000" flipH="1">
            <a:off x="3071802" y="5429264"/>
            <a:ext cx="285752" cy="14287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6572264" y="5357826"/>
            <a:ext cx="357190" cy="14287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6643702" y="5500702"/>
            <a:ext cx="357190" cy="14287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10800000" flipV="1">
            <a:off x="6286512" y="4071942"/>
            <a:ext cx="357190" cy="14287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16200000" flipH="1">
            <a:off x="6000760" y="6429396"/>
            <a:ext cx="285752" cy="14287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16200000" flipH="1">
            <a:off x="6143636" y="6429396"/>
            <a:ext cx="285752" cy="14287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16200000" flipH="1">
            <a:off x="6286512" y="6429396"/>
            <a:ext cx="285752" cy="14287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16200000" flipH="1">
            <a:off x="3428992" y="6429396"/>
            <a:ext cx="285752" cy="14287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16200000" flipH="1">
            <a:off x="3571868" y="6429396"/>
            <a:ext cx="285752" cy="14287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16200000" flipH="1">
            <a:off x="3714744" y="6429396"/>
            <a:ext cx="285752" cy="14287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295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285728"/>
            <a:ext cx="34290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>
                <a:solidFill>
                  <a:srgbClr val="7030A0"/>
                </a:solidFill>
                <a:latin typeface="Arial" charset="0"/>
              </a:rPr>
              <a:t>ТЕОРЕМА</a:t>
            </a:r>
            <a:endParaRPr lang="ru-RU" sz="3600" dirty="0">
              <a:solidFill>
                <a:srgbClr val="7030A0"/>
              </a:solidFill>
              <a:latin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1000108"/>
            <a:ext cx="807249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Средняя линия треугольника параллельна одной из его сторон и равна половине этой стороны. 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9" name="Группа 38"/>
          <p:cNvGrpSpPr/>
          <p:nvPr/>
        </p:nvGrpSpPr>
        <p:grpSpPr>
          <a:xfrm>
            <a:off x="214282" y="2897187"/>
            <a:ext cx="4403725" cy="3960813"/>
            <a:chOff x="152400" y="2654300"/>
            <a:chExt cx="4403725" cy="3960813"/>
          </a:xfrm>
        </p:grpSpPr>
        <p:sp>
          <p:nvSpPr>
            <p:cNvPr id="10" name="Freeform 62"/>
            <p:cNvSpPr>
              <a:spLocks/>
            </p:cNvSpPr>
            <p:nvPr/>
          </p:nvSpPr>
          <p:spPr bwMode="auto">
            <a:xfrm>
              <a:off x="1562100" y="2667000"/>
              <a:ext cx="2209800" cy="1790700"/>
            </a:xfrm>
            <a:custGeom>
              <a:avLst/>
              <a:gdLst>
                <a:gd name="T0" fmla="*/ 2147483647 w 1392"/>
                <a:gd name="T1" fmla="*/ 2147483647 h 1128"/>
                <a:gd name="T2" fmla="*/ 0 w 1392"/>
                <a:gd name="T3" fmla="*/ 2147483647 h 1128"/>
                <a:gd name="T4" fmla="*/ 2147483647 w 1392"/>
                <a:gd name="T5" fmla="*/ 2147483647 h 1128"/>
                <a:gd name="T6" fmla="*/ 2147483647 w 1392"/>
                <a:gd name="T7" fmla="*/ 2147483647 h 1128"/>
                <a:gd name="T8" fmla="*/ 2147483647 w 1392"/>
                <a:gd name="T9" fmla="*/ 0 h 11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92"/>
                <a:gd name="T16" fmla="*/ 0 h 1128"/>
                <a:gd name="T17" fmla="*/ 1392 w 1392"/>
                <a:gd name="T18" fmla="*/ 1128 h 11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92" h="1128">
                  <a:moveTo>
                    <a:pt x="885" y="16"/>
                  </a:moveTo>
                  <a:lnTo>
                    <a:pt x="0" y="1128"/>
                  </a:lnTo>
                  <a:lnTo>
                    <a:pt x="1392" y="1128"/>
                  </a:lnTo>
                  <a:lnTo>
                    <a:pt x="885" y="0"/>
                  </a:lnTo>
                </a:path>
              </a:pathLst>
            </a:custGeom>
            <a:solidFill>
              <a:srgbClr val="CC0099">
                <a:alpha val="8117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1" name="Freeform 61"/>
            <p:cNvSpPr>
              <a:spLocks/>
            </p:cNvSpPr>
            <p:nvPr/>
          </p:nvSpPr>
          <p:spPr bwMode="auto">
            <a:xfrm>
              <a:off x="317500" y="2654300"/>
              <a:ext cx="4165600" cy="3429000"/>
            </a:xfrm>
            <a:custGeom>
              <a:avLst/>
              <a:gdLst>
                <a:gd name="T0" fmla="*/ 2147483647 w 2624"/>
                <a:gd name="T1" fmla="*/ 2147483647 h 2160"/>
                <a:gd name="T2" fmla="*/ 2147483647 w 2624"/>
                <a:gd name="T3" fmla="*/ 0 h 2160"/>
                <a:gd name="T4" fmla="*/ 0 w 2624"/>
                <a:gd name="T5" fmla="*/ 2147483647 h 2160"/>
                <a:gd name="T6" fmla="*/ 2147483647 w 2624"/>
                <a:gd name="T7" fmla="*/ 2147483647 h 21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24"/>
                <a:gd name="T13" fmla="*/ 0 h 2160"/>
                <a:gd name="T14" fmla="*/ 2624 w 2624"/>
                <a:gd name="T15" fmla="*/ 2160 h 21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24" h="2160">
                  <a:moveTo>
                    <a:pt x="2624" y="2160"/>
                  </a:moveTo>
                  <a:lnTo>
                    <a:pt x="1680" y="0"/>
                  </a:lnTo>
                  <a:lnTo>
                    <a:pt x="0" y="2160"/>
                  </a:lnTo>
                  <a:lnTo>
                    <a:pt x="2624" y="2160"/>
                  </a:lnTo>
                  <a:close/>
                </a:path>
              </a:pathLst>
            </a:custGeom>
            <a:solidFill>
              <a:srgbClr val="3399FF">
                <a:alpha val="52156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7030A0"/>
                </a:solidFill>
              </a:endParaRPr>
            </a:p>
          </p:txBody>
        </p:sp>
        <p:sp>
          <p:nvSpPr>
            <p:cNvPr id="12" name="Text Box 7"/>
            <p:cNvSpPr txBox="1">
              <a:spLocks noChangeArrowheads="1"/>
            </p:cNvSpPr>
            <p:nvPr/>
          </p:nvSpPr>
          <p:spPr bwMode="auto">
            <a:xfrm>
              <a:off x="152400" y="6096000"/>
              <a:ext cx="420688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800">
                  <a:solidFill>
                    <a:prstClr val="black"/>
                  </a:solidFill>
                </a:rPr>
                <a:t>А</a:t>
              </a:r>
            </a:p>
          </p:txBody>
        </p:sp>
        <p:sp>
          <p:nvSpPr>
            <p:cNvPr id="13" name="Text Box 9"/>
            <p:cNvSpPr txBox="1">
              <a:spLocks noChangeArrowheads="1"/>
            </p:cNvSpPr>
            <p:nvPr/>
          </p:nvSpPr>
          <p:spPr bwMode="auto">
            <a:xfrm>
              <a:off x="4114800" y="6096000"/>
              <a:ext cx="441325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prstClr val="black"/>
                  </a:solidFill>
                </a:rPr>
                <a:t>C</a:t>
              </a:r>
              <a:endParaRPr lang="ru-RU" sz="2800">
                <a:solidFill>
                  <a:prstClr val="black"/>
                </a:solidFill>
              </a:endParaRPr>
            </a:p>
          </p:txBody>
        </p:sp>
        <p:sp>
          <p:nvSpPr>
            <p:cNvPr id="14" name="AutoShape 35"/>
            <p:cNvSpPr>
              <a:spLocks noChangeArrowheads="1"/>
            </p:cNvSpPr>
            <p:nvPr/>
          </p:nvSpPr>
          <p:spPr bwMode="auto">
            <a:xfrm>
              <a:off x="304800" y="2667000"/>
              <a:ext cx="4191000" cy="3429000"/>
            </a:xfrm>
            <a:prstGeom prst="triangle">
              <a:avLst>
                <a:gd name="adj" fmla="val 64074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5" name="Freeform 50"/>
            <p:cNvSpPr>
              <a:spLocks/>
            </p:cNvSpPr>
            <p:nvPr/>
          </p:nvSpPr>
          <p:spPr bwMode="auto">
            <a:xfrm>
              <a:off x="1574800" y="4457700"/>
              <a:ext cx="2184400" cy="1588"/>
            </a:xfrm>
            <a:custGeom>
              <a:avLst/>
              <a:gdLst>
                <a:gd name="T0" fmla="*/ 0 w 1376"/>
                <a:gd name="T1" fmla="*/ 0 h 1"/>
                <a:gd name="T2" fmla="*/ 2147483647 w 1376"/>
                <a:gd name="T3" fmla="*/ 0 h 1"/>
                <a:gd name="T4" fmla="*/ 0 60000 65536"/>
                <a:gd name="T5" fmla="*/ 0 60000 65536"/>
                <a:gd name="T6" fmla="*/ 0 w 1376"/>
                <a:gd name="T7" fmla="*/ 0 h 1"/>
                <a:gd name="T8" fmla="*/ 1376 w 137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376" h="1">
                  <a:moveTo>
                    <a:pt x="0" y="0"/>
                  </a:moveTo>
                  <a:lnTo>
                    <a:pt x="1376" y="0"/>
                  </a:ln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</a:endParaRPr>
            </a:p>
          </p:txBody>
        </p:sp>
        <p:grpSp>
          <p:nvGrpSpPr>
            <p:cNvPr id="16" name="Group 60"/>
            <p:cNvGrpSpPr>
              <a:grpSpLocks/>
            </p:cNvGrpSpPr>
            <p:nvPr/>
          </p:nvGrpSpPr>
          <p:grpSpPr bwMode="auto">
            <a:xfrm>
              <a:off x="838203" y="3581406"/>
              <a:ext cx="1473203" cy="1841503"/>
              <a:chOff x="720" y="2256"/>
              <a:chExt cx="928" cy="1160"/>
            </a:xfrm>
          </p:grpSpPr>
          <p:sp>
            <p:nvSpPr>
              <p:cNvPr id="34" name="Text Box 10"/>
              <p:cNvSpPr txBox="1">
                <a:spLocks noChangeArrowheads="1"/>
              </p:cNvSpPr>
              <p:nvPr/>
            </p:nvSpPr>
            <p:spPr bwMode="auto">
              <a:xfrm>
                <a:off x="912" y="2544"/>
                <a:ext cx="303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2800">
                    <a:solidFill>
                      <a:prstClr val="black"/>
                    </a:solidFill>
                  </a:rPr>
                  <a:t>М</a:t>
                </a:r>
              </a:p>
            </p:txBody>
          </p:sp>
          <p:grpSp>
            <p:nvGrpSpPr>
              <p:cNvPr id="35" name="Group 58"/>
              <p:cNvGrpSpPr>
                <a:grpSpLocks/>
              </p:cNvGrpSpPr>
              <p:nvPr/>
            </p:nvGrpSpPr>
            <p:grpSpPr bwMode="auto">
              <a:xfrm>
                <a:off x="720" y="2256"/>
                <a:ext cx="928" cy="1160"/>
                <a:chOff x="720" y="2256"/>
                <a:chExt cx="928" cy="1160"/>
              </a:xfrm>
            </p:grpSpPr>
            <p:sp>
              <p:nvSpPr>
                <p:cNvPr id="36" name="Freeform 48"/>
                <p:cNvSpPr>
                  <a:spLocks/>
                </p:cNvSpPr>
                <p:nvPr/>
              </p:nvSpPr>
              <p:spPr bwMode="auto">
                <a:xfrm>
                  <a:off x="1536" y="2256"/>
                  <a:ext cx="112" cy="104"/>
                </a:xfrm>
                <a:custGeom>
                  <a:avLst/>
                  <a:gdLst>
                    <a:gd name="T0" fmla="*/ 0 w 112"/>
                    <a:gd name="T1" fmla="*/ 0 h 104"/>
                    <a:gd name="T2" fmla="*/ 112 w 112"/>
                    <a:gd name="T3" fmla="*/ 104 h 104"/>
                    <a:gd name="T4" fmla="*/ 0 60000 65536"/>
                    <a:gd name="T5" fmla="*/ 0 60000 65536"/>
                    <a:gd name="T6" fmla="*/ 0 w 112"/>
                    <a:gd name="T7" fmla="*/ 0 h 104"/>
                    <a:gd name="T8" fmla="*/ 112 w 112"/>
                    <a:gd name="T9" fmla="*/ 104 h 10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12" h="104">
                      <a:moveTo>
                        <a:pt x="0" y="0"/>
                      </a:moveTo>
                      <a:lnTo>
                        <a:pt x="112" y="104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" name="Freeform 49"/>
                <p:cNvSpPr>
                  <a:spLocks/>
                </p:cNvSpPr>
                <p:nvPr/>
              </p:nvSpPr>
              <p:spPr bwMode="auto">
                <a:xfrm>
                  <a:off x="720" y="3312"/>
                  <a:ext cx="112" cy="104"/>
                </a:xfrm>
                <a:custGeom>
                  <a:avLst/>
                  <a:gdLst>
                    <a:gd name="T0" fmla="*/ 0 w 112"/>
                    <a:gd name="T1" fmla="*/ 0 h 104"/>
                    <a:gd name="T2" fmla="*/ 112 w 112"/>
                    <a:gd name="T3" fmla="*/ 104 h 104"/>
                    <a:gd name="T4" fmla="*/ 0 60000 65536"/>
                    <a:gd name="T5" fmla="*/ 0 60000 65536"/>
                    <a:gd name="T6" fmla="*/ 0 w 112"/>
                    <a:gd name="T7" fmla="*/ 0 h 104"/>
                    <a:gd name="T8" fmla="*/ 112 w 112"/>
                    <a:gd name="T9" fmla="*/ 104 h 10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12" h="104">
                      <a:moveTo>
                        <a:pt x="0" y="0"/>
                      </a:moveTo>
                      <a:lnTo>
                        <a:pt x="112" y="104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8" name="Oval 47"/>
                <p:cNvSpPr>
                  <a:spLocks noChangeArrowheads="1"/>
                </p:cNvSpPr>
                <p:nvPr/>
              </p:nvSpPr>
              <p:spPr bwMode="auto">
                <a:xfrm>
                  <a:off x="1152" y="2784"/>
                  <a:ext cx="48" cy="48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prstClr val="black"/>
                    </a:solidFill>
                  </a:endParaRPr>
                </a:p>
              </p:txBody>
            </p:sp>
          </p:grpSp>
        </p:grpSp>
        <p:grpSp>
          <p:nvGrpSpPr>
            <p:cNvPr id="17" name="Group 59"/>
            <p:cNvGrpSpPr>
              <a:grpSpLocks/>
            </p:cNvGrpSpPr>
            <p:nvPr/>
          </p:nvGrpSpPr>
          <p:grpSpPr bwMode="auto">
            <a:xfrm>
              <a:off x="3276600" y="3505202"/>
              <a:ext cx="1016000" cy="1943101"/>
              <a:chOff x="2256" y="2208"/>
              <a:chExt cx="640" cy="1224"/>
            </a:xfrm>
          </p:grpSpPr>
          <p:sp>
            <p:nvSpPr>
              <p:cNvPr id="26" name="Text Box 44"/>
              <p:cNvSpPr txBox="1">
                <a:spLocks noChangeArrowheads="1"/>
              </p:cNvSpPr>
              <p:nvPr/>
            </p:nvSpPr>
            <p:spPr bwMode="auto">
              <a:xfrm>
                <a:off x="2544" y="2544"/>
                <a:ext cx="27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800">
                    <a:solidFill>
                      <a:prstClr val="black"/>
                    </a:solidFill>
                  </a:rPr>
                  <a:t>N</a:t>
                </a:r>
                <a:endParaRPr lang="ru-RU" sz="2800">
                  <a:solidFill>
                    <a:prstClr val="black"/>
                  </a:solidFill>
                </a:endParaRPr>
              </a:p>
            </p:txBody>
          </p:sp>
          <p:sp>
            <p:nvSpPr>
              <p:cNvPr id="27" name="Oval 51"/>
              <p:cNvSpPr>
                <a:spLocks noChangeArrowheads="1"/>
              </p:cNvSpPr>
              <p:nvPr/>
            </p:nvSpPr>
            <p:spPr bwMode="auto">
              <a:xfrm>
                <a:off x="2544" y="278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28" name="Group 54"/>
              <p:cNvGrpSpPr>
                <a:grpSpLocks/>
              </p:cNvGrpSpPr>
              <p:nvPr/>
            </p:nvGrpSpPr>
            <p:grpSpPr bwMode="auto">
              <a:xfrm>
                <a:off x="2736" y="3312"/>
                <a:ext cx="160" cy="120"/>
                <a:chOff x="2736" y="3312"/>
                <a:chExt cx="160" cy="120"/>
              </a:xfrm>
            </p:grpSpPr>
            <p:sp>
              <p:nvSpPr>
                <p:cNvPr id="32" name="Freeform 52"/>
                <p:cNvSpPr>
                  <a:spLocks/>
                </p:cNvSpPr>
                <p:nvPr/>
              </p:nvSpPr>
              <p:spPr bwMode="auto">
                <a:xfrm>
                  <a:off x="2736" y="3312"/>
                  <a:ext cx="160" cy="72"/>
                </a:xfrm>
                <a:custGeom>
                  <a:avLst/>
                  <a:gdLst>
                    <a:gd name="T0" fmla="*/ 160 w 160"/>
                    <a:gd name="T1" fmla="*/ 0 h 72"/>
                    <a:gd name="T2" fmla="*/ 0 w 160"/>
                    <a:gd name="T3" fmla="*/ 72 h 72"/>
                    <a:gd name="T4" fmla="*/ 0 60000 65536"/>
                    <a:gd name="T5" fmla="*/ 0 60000 65536"/>
                    <a:gd name="T6" fmla="*/ 0 w 160"/>
                    <a:gd name="T7" fmla="*/ 0 h 72"/>
                    <a:gd name="T8" fmla="*/ 160 w 160"/>
                    <a:gd name="T9" fmla="*/ 72 h 72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60" h="72">
                      <a:moveTo>
                        <a:pt x="160" y="0"/>
                      </a:moveTo>
                      <a:lnTo>
                        <a:pt x="0" y="72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" name="Freeform 53"/>
                <p:cNvSpPr>
                  <a:spLocks/>
                </p:cNvSpPr>
                <p:nvPr/>
              </p:nvSpPr>
              <p:spPr bwMode="auto">
                <a:xfrm>
                  <a:off x="2736" y="3360"/>
                  <a:ext cx="160" cy="72"/>
                </a:xfrm>
                <a:custGeom>
                  <a:avLst/>
                  <a:gdLst>
                    <a:gd name="T0" fmla="*/ 160 w 160"/>
                    <a:gd name="T1" fmla="*/ 0 h 72"/>
                    <a:gd name="T2" fmla="*/ 0 w 160"/>
                    <a:gd name="T3" fmla="*/ 72 h 72"/>
                    <a:gd name="T4" fmla="*/ 0 60000 65536"/>
                    <a:gd name="T5" fmla="*/ 0 60000 65536"/>
                    <a:gd name="T6" fmla="*/ 0 w 160"/>
                    <a:gd name="T7" fmla="*/ 0 h 72"/>
                    <a:gd name="T8" fmla="*/ 160 w 160"/>
                    <a:gd name="T9" fmla="*/ 72 h 72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60" h="72">
                      <a:moveTo>
                        <a:pt x="160" y="0"/>
                      </a:moveTo>
                      <a:lnTo>
                        <a:pt x="0" y="72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9" name="Group 55"/>
              <p:cNvGrpSpPr>
                <a:grpSpLocks/>
              </p:cNvGrpSpPr>
              <p:nvPr/>
            </p:nvGrpSpPr>
            <p:grpSpPr bwMode="auto">
              <a:xfrm>
                <a:off x="2256" y="2208"/>
                <a:ext cx="160" cy="120"/>
                <a:chOff x="2736" y="3312"/>
                <a:chExt cx="160" cy="120"/>
              </a:xfrm>
            </p:grpSpPr>
            <p:sp>
              <p:nvSpPr>
                <p:cNvPr id="30" name="Freeform 56"/>
                <p:cNvSpPr>
                  <a:spLocks/>
                </p:cNvSpPr>
                <p:nvPr/>
              </p:nvSpPr>
              <p:spPr bwMode="auto">
                <a:xfrm>
                  <a:off x="2736" y="3312"/>
                  <a:ext cx="160" cy="72"/>
                </a:xfrm>
                <a:custGeom>
                  <a:avLst/>
                  <a:gdLst>
                    <a:gd name="T0" fmla="*/ 160 w 160"/>
                    <a:gd name="T1" fmla="*/ 0 h 72"/>
                    <a:gd name="T2" fmla="*/ 0 w 160"/>
                    <a:gd name="T3" fmla="*/ 72 h 72"/>
                    <a:gd name="T4" fmla="*/ 0 60000 65536"/>
                    <a:gd name="T5" fmla="*/ 0 60000 65536"/>
                    <a:gd name="T6" fmla="*/ 0 w 160"/>
                    <a:gd name="T7" fmla="*/ 0 h 72"/>
                    <a:gd name="T8" fmla="*/ 160 w 160"/>
                    <a:gd name="T9" fmla="*/ 72 h 72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60" h="72">
                      <a:moveTo>
                        <a:pt x="160" y="0"/>
                      </a:moveTo>
                      <a:lnTo>
                        <a:pt x="0" y="72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1" name="Freeform 57"/>
                <p:cNvSpPr>
                  <a:spLocks/>
                </p:cNvSpPr>
                <p:nvPr/>
              </p:nvSpPr>
              <p:spPr bwMode="auto">
                <a:xfrm>
                  <a:off x="2736" y="3360"/>
                  <a:ext cx="160" cy="72"/>
                </a:xfrm>
                <a:custGeom>
                  <a:avLst/>
                  <a:gdLst>
                    <a:gd name="T0" fmla="*/ 160 w 160"/>
                    <a:gd name="T1" fmla="*/ 0 h 72"/>
                    <a:gd name="T2" fmla="*/ 0 w 160"/>
                    <a:gd name="T3" fmla="*/ 72 h 72"/>
                    <a:gd name="T4" fmla="*/ 0 60000 65536"/>
                    <a:gd name="T5" fmla="*/ 0 60000 65536"/>
                    <a:gd name="T6" fmla="*/ 0 w 160"/>
                    <a:gd name="T7" fmla="*/ 0 h 72"/>
                    <a:gd name="T8" fmla="*/ 160 w 160"/>
                    <a:gd name="T9" fmla="*/ 72 h 72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60" h="72">
                      <a:moveTo>
                        <a:pt x="160" y="0"/>
                      </a:moveTo>
                      <a:lnTo>
                        <a:pt x="0" y="72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prstClr val="black"/>
                    </a:solidFill>
                  </a:endParaRPr>
                </a:p>
              </p:txBody>
            </p:sp>
          </p:grpSp>
        </p:grpSp>
        <p:grpSp>
          <p:nvGrpSpPr>
            <p:cNvPr id="18" name="Group 105"/>
            <p:cNvGrpSpPr>
              <a:grpSpLocks/>
            </p:cNvGrpSpPr>
            <p:nvPr/>
          </p:nvGrpSpPr>
          <p:grpSpPr bwMode="auto">
            <a:xfrm>
              <a:off x="509590" y="4114800"/>
              <a:ext cx="1571628" cy="1981200"/>
              <a:chOff x="513" y="2592"/>
              <a:chExt cx="990" cy="1248"/>
            </a:xfrm>
          </p:grpSpPr>
          <p:grpSp>
            <p:nvGrpSpPr>
              <p:cNvPr id="20" name="Group 99"/>
              <p:cNvGrpSpPr>
                <a:grpSpLocks/>
              </p:cNvGrpSpPr>
              <p:nvPr/>
            </p:nvGrpSpPr>
            <p:grpSpPr bwMode="auto">
              <a:xfrm>
                <a:off x="513" y="3640"/>
                <a:ext cx="159" cy="200"/>
                <a:chOff x="321" y="3448"/>
                <a:chExt cx="159" cy="200"/>
              </a:xfrm>
            </p:grpSpPr>
            <p:sp>
              <p:nvSpPr>
                <p:cNvPr id="24" name="Freeform 100"/>
                <p:cNvSpPr>
                  <a:spLocks/>
                </p:cNvSpPr>
                <p:nvPr/>
              </p:nvSpPr>
              <p:spPr bwMode="auto">
                <a:xfrm>
                  <a:off x="340" y="3448"/>
                  <a:ext cx="140" cy="200"/>
                </a:xfrm>
                <a:custGeom>
                  <a:avLst/>
                  <a:gdLst>
                    <a:gd name="T0" fmla="*/ 0 w 140"/>
                    <a:gd name="T1" fmla="*/ 0 h 200"/>
                    <a:gd name="T2" fmla="*/ 104 w 140"/>
                    <a:gd name="T3" fmla="*/ 68 h 200"/>
                    <a:gd name="T4" fmla="*/ 140 w 140"/>
                    <a:gd name="T5" fmla="*/ 200 h 200"/>
                    <a:gd name="T6" fmla="*/ 0 60000 65536"/>
                    <a:gd name="T7" fmla="*/ 0 60000 65536"/>
                    <a:gd name="T8" fmla="*/ 0 60000 65536"/>
                    <a:gd name="T9" fmla="*/ 0 w 140"/>
                    <a:gd name="T10" fmla="*/ 0 h 200"/>
                    <a:gd name="T11" fmla="*/ 140 w 140"/>
                    <a:gd name="T12" fmla="*/ 200 h 2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0" h="200">
                      <a:moveTo>
                        <a:pt x="0" y="0"/>
                      </a:moveTo>
                      <a:cubicBezTo>
                        <a:pt x="17" y="11"/>
                        <a:pt x="81" y="35"/>
                        <a:pt x="104" y="68"/>
                      </a:cubicBezTo>
                      <a:cubicBezTo>
                        <a:pt x="127" y="101"/>
                        <a:pt x="133" y="173"/>
                        <a:pt x="140" y="200"/>
                      </a:cubicBez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" name="Freeform 101"/>
                <p:cNvSpPr>
                  <a:spLocks/>
                </p:cNvSpPr>
                <p:nvPr/>
              </p:nvSpPr>
              <p:spPr bwMode="auto">
                <a:xfrm>
                  <a:off x="321" y="3504"/>
                  <a:ext cx="98" cy="144"/>
                </a:xfrm>
                <a:custGeom>
                  <a:avLst/>
                  <a:gdLst>
                    <a:gd name="T0" fmla="*/ 0 w 98"/>
                    <a:gd name="T1" fmla="*/ 0 h 144"/>
                    <a:gd name="T2" fmla="*/ 82 w 98"/>
                    <a:gd name="T3" fmla="*/ 54 h 144"/>
                    <a:gd name="T4" fmla="*/ 97 w 98"/>
                    <a:gd name="T5" fmla="*/ 144 h 144"/>
                    <a:gd name="T6" fmla="*/ 0 60000 65536"/>
                    <a:gd name="T7" fmla="*/ 0 60000 65536"/>
                    <a:gd name="T8" fmla="*/ 0 60000 65536"/>
                    <a:gd name="T9" fmla="*/ 0 w 98"/>
                    <a:gd name="T10" fmla="*/ 0 h 144"/>
                    <a:gd name="T11" fmla="*/ 98 w 98"/>
                    <a:gd name="T12" fmla="*/ 144 h 14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8" h="144">
                      <a:moveTo>
                        <a:pt x="0" y="0"/>
                      </a:moveTo>
                      <a:cubicBezTo>
                        <a:pt x="13" y="9"/>
                        <a:pt x="66" y="30"/>
                        <a:pt x="82" y="54"/>
                      </a:cubicBezTo>
                      <a:cubicBezTo>
                        <a:pt x="98" y="78"/>
                        <a:pt x="94" y="125"/>
                        <a:pt x="97" y="144"/>
                      </a:cubicBez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1" name="Group 102"/>
              <p:cNvGrpSpPr>
                <a:grpSpLocks/>
              </p:cNvGrpSpPr>
              <p:nvPr/>
            </p:nvGrpSpPr>
            <p:grpSpPr bwMode="auto">
              <a:xfrm>
                <a:off x="1344" y="2592"/>
                <a:ext cx="159" cy="200"/>
                <a:chOff x="321" y="3448"/>
                <a:chExt cx="159" cy="200"/>
              </a:xfrm>
            </p:grpSpPr>
            <p:sp>
              <p:nvSpPr>
                <p:cNvPr id="22" name="Freeform 103"/>
                <p:cNvSpPr>
                  <a:spLocks/>
                </p:cNvSpPr>
                <p:nvPr/>
              </p:nvSpPr>
              <p:spPr bwMode="auto">
                <a:xfrm>
                  <a:off x="340" y="3448"/>
                  <a:ext cx="140" cy="200"/>
                </a:xfrm>
                <a:custGeom>
                  <a:avLst/>
                  <a:gdLst>
                    <a:gd name="T0" fmla="*/ 0 w 140"/>
                    <a:gd name="T1" fmla="*/ 0 h 200"/>
                    <a:gd name="T2" fmla="*/ 104 w 140"/>
                    <a:gd name="T3" fmla="*/ 68 h 200"/>
                    <a:gd name="T4" fmla="*/ 140 w 140"/>
                    <a:gd name="T5" fmla="*/ 200 h 200"/>
                    <a:gd name="T6" fmla="*/ 0 60000 65536"/>
                    <a:gd name="T7" fmla="*/ 0 60000 65536"/>
                    <a:gd name="T8" fmla="*/ 0 60000 65536"/>
                    <a:gd name="T9" fmla="*/ 0 w 140"/>
                    <a:gd name="T10" fmla="*/ 0 h 200"/>
                    <a:gd name="T11" fmla="*/ 140 w 140"/>
                    <a:gd name="T12" fmla="*/ 200 h 2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0" h="200">
                      <a:moveTo>
                        <a:pt x="0" y="0"/>
                      </a:moveTo>
                      <a:cubicBezTo>
                        <a:pt x="17" y="11"/>
                        <a:pt x="81" y="35"/>
                        <a:pt x="104" y="68"/>
                      </a:cubicBezTo>
                      <a:cubicBezTo>
                        <a:pt x="127" y="101"/>
                        <a:pt x="133" y="173"/>
                        <a:pt x="140" y="200"/>
                      </a:cubicBez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" name="Freeform 104"/>
                <p:cNvSpPr>
                  <a:spLocks/>
                </p:cNvSpPr>
                <p:nvPr/>
              </p:nvSpPr>
              <p:spPr bwMode="auto">
                <a:xfrm>
                  <a:off x="321" y="3504"/>
                  <a:ext cx="98" cy="144"/>
                </a:xfrm>
                <a:custGeom>
                  <a:avLst/>
                  <a:gdLst>
                    <a:gd name="T0" fmla="*/ 0 w 98"/>
                    <a:gd name="T1" fmla="*/ 0 h 144"/>
                    <a:gd name="T2" fmla="*/ 82 w 98"/>
                    <a:gd name="T3" fmla="*/ 54 h 144"/>
                    <a:gd name="T4" fmla="*/ 97 w 98"/>
                    <a:gd name="T5" fmla="*/ 144 h 144"/>
                    <a:gd name="T6" fmla="*/ 0 60000 65536"/>
                    <a:gd name="T7" fmla="*/ 0 60000 65536"/>
                    <a:gd name="T8" fmla="*/ 0 60000 65536"/>
                    <a:gd name="T9" fmla="*/ 0 w 98"/>
                    <a:gd name="T10" fmla="*/ 0 h 144"/>
                    <a:gd name="T11" fmla="*/ 98 w 98"/>
                    <a:gd name="T12" fmla="*/ 144 h 14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8" h="144">
                      <a:moveTo>
                        <a:pt x="0" y="0"/>
                      </a:moveTo>
                      <a:cubicBezTo>
                        <a:pt x="13" y="9"/>
                        <a:pt x="66" y="30"/>
                        <a:pt x="82" y="54"/>
                      </a:cubicBezTo>
                      <a:cubicBezTo>
                        <a:pt x="98" y="78"/>
                        <a:pt x="94" y="125"/>
                        <a:pt x="97" y="144"/>
                      </a:cubicBez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prstClr val="black"/>
                    </a:solidFill>
                  </a:endParaRPr>
                </a:p>
              </p:txBody>
            </p:sp>
          </p:grpSp>
        </p:grpSp>
        <p:sp>
          <p:nvSpPr>
            <p:cNvPr id="19" name="Freeform 116"/>
            <p:cNvSpPr>
              <a:spLocks/>
            </p:cNvSpPr>
            <p:nvPr/>
          </p:nvSpPr>
          <p:spPr bwMode="auto">
            <a:xfrm flipH="1">
              <a:off x="2762250" y="2895600"/>
              <a:ext cx="361950" cy="76200"/>
            </a:xfrm>
            <a:custGeom>
              <a:avLst/>
              <a:gdLst>
                <a:gd name="T0" fmla="*/ 2147483647 w 228"/>
                <a:gd name="T1" fmla="*/ 0 h 48"/>
                <a:gd name="T2" fmla="*/ 2147483647 w 228"/>
                <a:gd name="T3" fmla="*/ 2147483647 h 48"/>
                <a:gd name="T4" fmla="*/ 0 w 228"/>
                <a:gd name="T5" fmla="*/ 2147483647 h 48"/>
                <a:gd name="T6" fmla="*/ 0 60000 65536"/>
                <a:gd name="T7" fmla="*/ 0 60000 65536"/>
                <a:gd name="T8" fmla="*/ 0 60000 65536"/>
                <a:gd name="T9" fmla="*/ 0 w 228"/>
                <a:gd name="T10" fmla="*/ 0 h 48"/>
                <a:gd name="T11" fmla="*/ 228 w 228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8" h="48">
                  <a:moveTo>
                    <a:pt x="228" y="0"/>
                  </a:moveTo>
                  <a:cubicBezTo>
                    <a:pt x="209" y="8"/>
                    <a:pt x="150" y="42"/>
                    <a:pt x="112" y="45"/>
                  </a:cubicBezTo>
                  <a:cubicBezTo>
                    <a:pt x="74" y="48"/>
                    <a:pt x="23" y="23"/>
                    <a:pt x="0" y="17"/>
                  </a:cubicBezTo>
                </a:path>
              </a:pathLst>
            </a:cu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</a:endParaRPr>
            </a:p>
          </p:txBody>
        </p:sp>
      </p:grpSp>
      <p:sp>
        <p:nvSpPr>
          <p:cNvPr id="40" name="Text Box 8"/>
          <p:cNvSpPr txBox="1">
            <a:spLocks noChangeArrowheads="1"/>
          </p:cNvSpPr>
          <p:nvPr/>
        </p:nvSpPr>
        <p:spPr bwMode="auto">
          <a:xfrm>
            <a:off x="3143240" y="2786058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prstClr val="black"/>
                </a:solidFill>
              </a:rPr>
              <a:t>B</a:t>
            </a:r>
            <a:endParaRPr lang="ru-RU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566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22010" y="2252095"/>
            <a:ext cx="6899979" cy="3222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583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2453" y="2309181"/>
            <a:ext cx="7459094" cy="31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7916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2564" y="2233067"/>
            <a:ext cx="7598872" cy="3260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174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9746" y="2201352"/>
            <a:ext cx="7484508" cy="33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6517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99635" y="2169638"/>
            <a:ext cx="7344730" cy="3387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981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20353" y="2188667"/>
            <a:ext cx="7103294" cy="3349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508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Words>49</Words>
  <Application>Microsoft Office PowerPoint</Application>
  <PresentationFormat>Экран (4:3)</PresentationFormat>
  <Paragraphs>17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Средняя линия треугольника.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Домашняя работа: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Средняя линия треугольника.</dc:title>
  <dc:creator>1</dc:creator>
  <cp:lastModifiedBy>45</cp:lastModifiedBy>
  <cp:revision>4</cp:revision>
  <dcterms:created xsi:type="dcterms:W3CDTF">2015-01-25T16:37:08Z</dcterms:created>
  <dcterms:modified xsi:type="dcterms:W3CDTF">2001-12-31T21:05:59Z</dcterms:modified>
</cp:coreProperties>
</file>