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B43C73-7445-4B5C-BA1E-6CC0B6A4C8B6}" type="datetimeFigureOut">
              <a:rPr lang="ru-RU" smtClean="0"/>
              <a:t>23.01.2012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725230-0000-4C8F-9597-92295989D1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Обобщение и систематизация знаний по теме</a:t>
            </a:r>
            <a:br>
              <a:rPr lang="ru-RU" dirty="0" smtClean="0"/>
            </a:br>
            <a:r>
              <a:rPr lang="ru-RU" dirty="0" smtClean="0"/>
              <a:t>«Вода. Растворы. Основания.»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Цели урока: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200" dirty="0" smtClean="0">
                <a:solidFill>
                  <a:schemeClr val="bg1"/>
                </a:solidFill>
              </a:rPr>
              <a:t>Обобщить и систематизировать знания по теме «Вода. Растворы. Основания».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200" dirty="0" smtClean="0">
                <a:solidFill>
                  <a:schemeClr val="bg1"/>
                </a:solidFill>
              </a:rPr>
              <a:t>Активизировать познавательную активность и мышление учащихся.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200" dirty="0" smtClean="0">
                <a:solidFill>
                  <a:schemeClr val="bg1"/>
                </a:solidFill>
              </a:rPr>
              <a:t>Формировать гражданскую позицию, воспитывать гуманизм на примере решения одной из глобальных проблем человечества.</a:t>
            </a:r>
            <a:endParaRPr lang="en-US" sz="22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Мотивация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9804" y="1556792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endParaRPr lang="ru-RU" sz="3200" dirty="0"/>
          </a:p>
          <a:p>
            <a:r>
              <a:rPr lang="ru-RU" sz="3200" dirty="0" smtClean="0"/>
              <a:t>«</a:t>
            </a:r>
            <a:r>
              <a:rPr lang="ru-RU" sz="3200" dirty="0"/>
              <a:t>Мы живём словно на пороховой бочке, бомба замедленного </a:t>
            </a:r>
            <a:r>
              <a:rPr lang="ru-RU" sz="3200" dirty="0" smtClean="0"/>
              <a:t>действия - ВОДА. </a:t>
            </a:r>
            <a:r>
              <a:rPr lang="ru-RU" sz="3200" dirty="0"/>
              <a:t>Задача каждого из нас сделать так, чтобы эта бомба никогда не взорвалась, а для этого мы должны беречь воду и охранять её от загрязнений.»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555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602487"/>
                  </p:ext>
                </p:extLst>
              </p:nvPr>
            </p:nvGraphicFramePr>
            <p:xfrm>
              <a:off x="323528" y="476672"/>
              <a:ext cx="8568952" cy="60981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6096"/>
                    <a:gridCol w="1412191"/>
                    <a:gridCol w="1655362"/>
                    <a:gridCol w="2345489"/>
                    <a:gridCol w="2449814"/>
                  </a:tblGrid>
                  <a:tr h="12432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Х.Э.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Обычное химические состояние.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Степень Токсичности.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Токсические эффекты.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Источник поступления в воду.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</a:tr>
                  <a:tr h="14855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 dirty="0" err="1">
                              <a:effectLst/>
                            </a:rPr>
                            <a:t>Mn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𝑀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accent3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900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Низкая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В высоких локальных концентрациях разрушает ЦНС.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Промышленный отходы, горнодобывающая промышленность, рудные воды.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  <a:tr h="14855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>
                              <a:effectLst/>
                            </a:rPr>
                            <a:t>Cu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2">
                                        <a:lumMod val="60000"/>
                                        <a:lumOff val="40000"/>
                                      </a:schemeClr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𝐶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900" dirty="0"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Низкая – средняя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Избыток в пище приводит к болезни Вильсона, нарушению деятельности печени.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Рудники, медные трубы, металлические покрытия.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  <a:tr h="11141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>
                              <a:effectLst/>
                            </a:rPr>
                            <a:t>Fe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𝐹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2+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𝐹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3+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9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Низкая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Избыток повышает восприимчивость к инфекциям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Минеральные источники, металлолом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602487"/>
                  </p:ext>
                </p:extLst>
              </p:nvPr>
            </p:nvGraphicFramePr>
            <p:xfrm>
              <a:off x="323528" y="476672"/>
              <a:ext cx="8568952" cy="60981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6096"/>
                    <a:gridCol w="1412191"/>
                    <a:gridCol w="1655362"/>
                    <a:gridCol w="2345489"/>
                    <a:gridCol w="2449814"/>
                  </a:tblGrid>
                  <a:tr h="124321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Х.Э.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Обычное химические состояние.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Степень Токсичности.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Токсические эффекты.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Источник поступления в воду.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 anchor="ctr"/>
                    </a:tc>
                  </a:tr>
                  <a:tr h="164547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 dirty="0" err="1">
                              <a:effectLst/>
                            </a:rPr>
                            <a:t>Mn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8954" marR="58954" marT="0" marB="0">
                        <a:blipFill rotWithShape="1">
                          <a:blip r:embed="rId2"/>
                          <a:stretch>
                            <a:fillRect l="-50000" t="-75556" r="-456034" b="-195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Низкая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В высоких локальных концентрациях разрушает ЦНС.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Промышленный отходы, горнодобывающая промышленность, рудные воды.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  <a:tr h="1978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>
                              <a:effectLst/>
                            </a:rPr>
                            <a:t>Cu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8954" marR="58954" marT="0" marB="0">
                        <a:blipFill rotWithShape="1">
                          <a:blip r:embed="rId2"/>
                          <a:stretch>
                            <a:fillRect l="-50000" t="-145846" r="-456034" b="-62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Низкая – средняя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Избыток в пище приводит к болезни Вильсона, нарушению деятельности печени.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Рудники, медные трубы, металлические покрытия.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  <a:tr h="12309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en-US" sz="1900">
                              <a:effectLst/>
                            </a:rPr>
                            <a:t>Fe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8954" marR="58954" marT="0" marB="0">
                        <a:blipFill rotWithShape="1">
                          <a:blip r:embed="rId2"/>
                          <a:stretch>
                            <a:fillRect l="-50000" t="-395545" r="-456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Низкая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>
                              <a:effectLst/>
                            </a:rPr>
                            <a:t>Избыток повышает восприимчивость к инфекциям</a:t>
                          </a:r>
                          <a:endParaRPr lang="ru-RU" sz="1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150"/>
                            </a:spcBef>
                            <a:spcAft>
                              <a:spcPts val="150"/>
                            </a:spcAft>
                          </a:pPr>
                          <a:r>
                            <a:rPr lang="ru-RU" sz="1900" dirty="0">
                              <a:effectLst/>
                            </a:rPr>
                            <a:t>Минеральные источники, металлолом</a:t>
                          </a:r>
                          <a:endParaRPr lang="ru-RU" sz="1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8954" marR="58954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71538" y="2682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052" y="404664"/>
            <a:ext cx="840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Химические свойства воды</a:t>
            </a:r>
            <a:endParaRPr lang="ru-RU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8638350"/>
                  </p:ext>
                </p:extLst>
              </p:nvPr>
            </p:nvGraphicFramePr>
            <p:xfrm>
              <a:off x="0" y="1397000"/>
              <a:ext cx="8880726" cy="54726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9552"/>
                    <a:gridCol w="4052541"/>
                    <a:gridCol w="4288633"/>
                  </a:tblGrid>
                  <a:tr h="339999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 </a:t>
                          </a:r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II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07637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</a:t>
                          </a: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**</a:t>
                          </a: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***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0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                 </a:t>
                          </a:r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Гидроксид</a:t>
                          </a:r>
                          <a:r>
                            <a:rPr lang="ru-RU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бария</a:t>
                          </a:r>
                          <a:endParaRPr lang="ru-RU" sz="1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CO</m:t>
                                  </m:r>
                                </m:e>
                                <m:sub>
                                  <m:r>
                                    <a:rPr lang="en-US" sz="2000" b="0" i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0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000" b="0" i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cs typeface="Times New Roman" pitchFamily="18" charset="0"/>
                                </a:rPr>
                                <m:t>O</m:t>
                              </m:r>
                              <m:r>
                                <a:rPr lang="en-US" sz="2000" b="0" i="0" smtClean="0">
                                  <a:latin typeface="Cambria Math"/>
                                  <a:cs typeface="Times New Roman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;</a:t>
                          </a:r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Угольная</a:t>
                          </a:r>
                          <a:r>
                            <a:rPr lang="ru-RU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кислота</a:t>
                          </a:r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ru-RU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𝑁𝑎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→2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𝑁𝑎𝑂𝐻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;</a:t>
                          </a:r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  Гидроксид натрия   Водород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kumimoji="0" lang="ru-RU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С</m:t>
                              </m:r>
                              <m:r>
                                <a:rPr kumimoji="0" lang="en-US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𝑎𝑂</m:t>
                              </m:r>
                              <m:r>
                                <a:rPr kumimoji="0" lang="en-US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kumimoji="0" lang="en-US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𝑂</m:t>
                              </m:r>
                              <m:r>
                                <a:rPr kumimoji="0" lang="en-US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→</m:t>
                              </m:r>
                              <m:r>
                                <a:rPr kumimoji="0" lang="en-US" sz="20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Times New Roman" pitchFamily="18" charset="0"/>
                                </a:rPr>
                                <m:t>𝐶𝑎</m:t>
                              </m:r>
                              <m:sSub>
                                <m:sSubPr>
                                  <m:ctrlP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kumimoji="0" lang="en-US" sz="2000" b="0" i="1" u="none" strike="noStrike" kern="12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+mn-ea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000" b="0" i="1" u="none" strike="noStrike" kern="12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/>
                                          <a:ea typeface="+mn-ea"/>
                                          <a:cs typeface="Times New Roman" pitchFamily="18" charset="0"/>
                                        </a:rPr>
                                        <m:t>𝑂𝐻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;</a:t>
                          </a:r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</a:t>
                          </a:r>
                          <a:r>
                            <a:rPr lang="ru-RU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Гидроксид</a:t>
                          </a:r>
                          <a:r>
                            <a:rPr lang="ru-RU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кальция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𝐶𝑎𝑂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𝑁𝑎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→2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𝑁𝑎𝑂𝐻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↑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𝐶𝑢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↛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𝐶𝑢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стоит после 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в Э.Р.Н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200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1">
                                    <a:latin typeface="Cambria Math"/>
                                    <a:cs typeface="Times New Roman" pitchFamily="18" charset="0"/>
                                  </a:rPr>
                                  <m:t>A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𝑔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↛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𝐴𝑔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стоит после 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в Э.Р.Н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200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:endParaRPr lang="ru-RU" sz="2000" dirty="0" smtClean="0">
                            <a:cs typeface="Times New Roman" pitchFamily="18" charset="0"/>
                          </a:endParaRPr>
                        </a:p>
                        <a:p>
                          <a:pPr algn="l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→2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𝐾𝑂𝐻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1" dirty="0" smtClean="0">
                              <a:latin typeface="Cambria Math"/>
                              <a:cs typeface="Times New Roman" pitchFamily="18" charset="0"/>
                            </a:rPr>
                            <a:t>                                   </a:t>
                          </a:r>
                          <a:r>
                            <a:rPr lang="ru-RU" sz="1400" b="0" i="1" dirty="0" smtClean="0">
                              <a:latin typeface="Cambria Math"/>
                              <a:cs typeface="Times New Roman" pitchFamily="18" charset="0"/>
                            </a:rPr>
                            <a:t>Гидроксид</a:t>
                          </a:r>
                          <a:r>
                            <a:rPr lang="ru-RU" sz="1400" b="0" i="1" baseline="0" dirty="0" smtClean="0">
                              <a:latin typeface="Cambria Math"/>
                              <a:cs typeface="Times New Roman" pitchFamily="18" charset="0"/>
                            </a:rPr>
                            <a:t> калия</a:t>
                          </a:r>
                          <a:endParaRPr lang="en-US" sz="14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ru-RU" sz="2000" dirty="0" smtClean="0"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  Гидроксид бария   Водород</a:t>
                          </a: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 algn="l"/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  Гидроксид бария   Водород</a:t>
                          </a:r>
                          <a:endParaRPr lang="ru-RU" sz="14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4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                             Угольная</a:t>
                          </a:r>
                          <a:r>
                            <a:rPr lang="ru-RU" sz="14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кислота</a:t>
                          </a:r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𝑍𝑛𝑂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↛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т.к.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𝑍𝑛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  <m:t>𝑂𝐻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 в воде нерастворим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b="0" dirty="0" smtClean="0">
                              <a:cs typeface="Times New Roman" pitchFamily="18" charset="0"/>
                            </a:rPr>
                            <a:t>;</a:t>
                          </a:r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𝐾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+2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→2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𝐾𝑂𝐻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𝑍𝑛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 m:alnAt="2"/>
                                      </m:r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𝑡</m:t>
                                    </m:r>
                                  </m:e>
                                </m:groupCh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𝑍𝑛𝑂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↑;</m:t>
                                </m:r>
                              </m:oMath>
                            </m:oMathPara>
                          </a14:m>
                          <a:endParaRPr lang="ru-RU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𝐴𝑢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↛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𝐴𝑢</m:t>
                                    </m:r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стоит после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в Э.Р.Н.</m:t>
                                    </m:r>
                                  </m:e>
                                </m:d>
                                <m:r>
                                  <a:rPr lang="en-US" sz="2000" b="0" i="0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 algn="l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8638350"/>
                  </p:ext>
                </p:extLst>
              </p:nvPr>
            </p:nvGraphicFramePr>
            <p:xfrm>
              <a:off x="0" y="1397000"/>
              <a:ext cx="8880726" cy="54726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9552"/>
                    <a:gridCol w="4052541"/>
                    <a:gridCol w="4288633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 </a:t>
                          </a:r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II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076377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</a:t>
                          </a: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**</a:t>
                          </a: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20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endParaRPr lang="ru-RU" sz="14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***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404" t="-8403" r="-1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6960" t="-84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284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566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Химические свойства воды</a:t>
            </a:r>
            <a:endParaRPr lang="ru-RU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2136581"/>
                  </p:ext>
                </p:extLst>
              </p:nvPr>
            </p:nvGraphicFramePr>
            <p:xfrm>
              <a:off x="0" y="1397000"/>
              <a:ext cx="8880726" cy="54726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9552"/>
                    <a:gridCol w="4052541"/>
                    <a:gridCol w="4288633"/>
                  </a:tblGrid>
                  <a:tr h="339999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 </a:t>
                          </a:r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II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076377">
                    <a:tc>
                      <a:txBody>
                        <a:bodyPr/>
                        <a:lstStyle/>
                        <a:p>
                          <a:pPr algn="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𝑆𝑖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↛</m:t>
                                </m:r>
                              </m:oMath>
                            </m:oMathPara>
                          </a14:m>
                          <a:endParaRPr lang="en-US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т.к. 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𝑆𝑖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 в воде нерастворим</m:t>
                                    </m:r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;</m:t>
                                </m:r>
                              </m:oMath>
                            </m:oMathPara>
                          </a14:m>
                          <a:endParaRPr lang="en-US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endParaRPr lang="en-US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𝑁𝑎𝑂𝐻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 −гидроксид натрия</m:t>
                              </m:r>
                            </m:oMath>
                          </a14:m>
                          <a:r>
                            <a:rPr lang="ru-RU" sz="2000" dirty="0" smtClean="0">
                              <a:cs typeface="Times New Roman" pitchFamily="18" charset="0"/>
                            </a:rPr>
                            <a:t>.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𝐶𝑎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ru-RU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гидроксид кальция.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ru-RU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водород.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r>
                            <a:rPr lang="ru-RU" sz="2000" dirty="0" smtClean="0">
                              <a:cs typeface="Times New Roman" pitchFamily="18" charset="0"/>
                            </a:rPr>
                            <a:t>Способы получения щелочей отражают второе и третье упражнения.</a:t>
                          </a:r>
                          <a:endParaRPr lang="en-US" sz="2000" dirty="0" smtClean="0">
                            <a:cs typeface="Times New Roman" pitchFamily="18" charset="0"/>
                          </a:endParaRPr>
                        </a:p>
                        <a:p>
                          <a:pPr algn="l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𝐹𝑒𝑂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↛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т.к. 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𝐹𝑒</m:t>
                                  </m:r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0" i="1" smtClean="0">
                                              <a:latin typeface="Cambria Math"/>
                                              <a:cs typeface="Times New Roman" pitchFamily="18" charset="0"/>
                                            </a:rPr>
                                            <m:t>𝑂𝐻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 в воде нерастворим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b="0" dirty="0" smtClean="0">
                              <a:cs typeface="Times New Roman" pitchFamily="18" charset="0"/>
                            </a:rPr>
                            <a:t>;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b="0" i="1" dirty="0" smtClean="0">
                            <a:latin typeface="Cambria Math"/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ru-RU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−серная кислота.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𝐵𝑎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𝑂𝐻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−гидроксид бария.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𝐾𝑂𝐻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−гидрксид калия.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𝑍𝑛𝑂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−оксид цинка.</m:t>
                                </m:r>
                              </m:oMath>
                            </m:oMathPara>
                          </a14:m>
                          <a:endParaRPr lang="ru-RU" sz="2000" b="0" dirty="0" smtClean="0">
                            <a:cs typeface="Times New Roman" pitchFamily="18" charset="0"/>
                          </a:endParaRPr>
                        </a:p>
                        <a:p>
                          <a:r>
                            <a:rPr lang="ru-RU" sz="2000" dirty="0" smtClean="0">
                              <a:cs typeface="Times New Roman" pitchFamily="18" charset="0"/>
                            </a:rPr>
                            <a:t>Способы получения щелочей отражают третье и четвёртое уравнения.</a:t>
                          </a:r>
                          <a:endParaRPr lang="ru-RU" sz="2000" dirty="0">
                            <a:cs typeface="Times New Roman" pitchFamily="18" charset="0"/>
                          </a:endParaRPr>
                        </a:p>
                        <a:p>
                          <a:pPr algn="l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2136581"/>
                  </p:ext>
                </p:extLst>
              </p:nvPr>
            </p:nvGraphicFramePr>
            <p:xfrm>
              <a:off x="0" y="1397000"/>
              <a:ext cx="8880726" cy="547261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39552"/>
                    <a:gridCol w="4052541"/>
                    <a:gridCol w="4288633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 </a:t>
                          </a:r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II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Вариант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076377">
                    <a:tc>
                      <a:txBody>
                        <a:bodyPr/>
                        <a:lstStyle/>
                        <a:p>
                          <a:pPr algn="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404" t="-8403" r="-1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6960" t="-84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360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4814526"/>
                  </p:ext>
                </p:extLst>
              </p:nvPr>
            </p:nvGraphicFramePr>
            <p:xfrm>
              <a:off x="395536" y="2132855"/>
              <a:ext cx="8611085" cy="372637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74380"/>
                    <a:gridCol w="461924"/>
                    <a:gridCol w="2592288"/>
                    <a:gridCol w="648072"/>
                    <a:gridCol w="2634421"/>
                  </a:tblGrid>
                  <a:tr h="231800"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55902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р−ра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=200г</m:t>
                                </m:r>
                              </m:oMath>
                            </m:oMathPara>
                          </a14:m>
                          <a:endParaRPr lang="ru-RU" sz="280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z="2800" i="1" smtClean="0">
                                    <a:latin typeface="Cambria Math"/>
                                  </a:rPr>
                                  <m:t>ω</m:t>
                                </m:r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0" smtClean="0">
                                    <a:latin typeface="Cambria Math"/>
                                  </a:rPr>
                                  <m:t>=0</m:t>
                                </m:r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,1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р−ра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=100г</m:t>
                                </m:r>
                              </m:oMath>
                            </m:oMathPara>
                          </a14:m>
                          <a:endParaRPr lang="ru-RU" sz="28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800" i="1" smtClean="0">
                                        <a:latin typeface="Cambria Math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0" smtClean="0">
                                    <a:latin typeface="Cambria Math"/>
                                  </a:rPr>
                                  <m:t>=0</m:t>
                                </m:r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,2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=10</m:t>
                                </m:r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г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р−ра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=100г</m:t>
                                </m:r>
                              </m:oMath>
                            </m:oMathPara>
                          </a14:m>
                          <a:endParaRPr lang="ru-RU" sz="28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800" i="1" smtClean="0">
                                        <a:latin typeface="Cambria Math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0" smtClean="0">
                                    <a:latin typeface="Cambria Math"/>
                                  </a:rPr>
                                  <m:t>=0</m:t>
                                </m:r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,2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=10</m:t>
                                </m:r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г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  <a:p>
                          <a:pPr algn="l"/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en-US" sz="2800" b="0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𝑂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−?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800" i="1" smtClean="0">
                                        <a:latin typeface="Cambria Math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  <a:p>
                          <a:pPr algn="l"/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800" i="1" smtClean="0">
                                        <a:latin typeface="Cambria Math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b="0" i="1" smtClean="0">
                                        <a:latin typeface="Cambria Math"/>
                                      </a:rPr>
                                      <m:t>соли</m:t>
                                    </m:r>
                                  </m:e>
                                </m:d>
                                <m:r>
                                  <a:rPr lang="ru-RU" sz="2800" b="0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?</m:t>
                                </m:r>
                              </m:oMath>
                            </m:oMathPara>
                          </a14:m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4814526"/>
                  </p:ext>
                </p:extLst>
              </p:nvPr>
            </p:nvGraphicFramePr>
            <p:xfrm>
              <a:off x="395536" y="2132855"/>
              <a:ext cx="8611085" cy="372637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74380"/>
                    <a:gridCol w="461924"/>
                    <a:gridCol w="2592288"/>
                    <a:gridCol w="648072"/>
                    <a:gridCol w="2634421"/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2800" dirty="0" smtClean="0"/>
                            <a:t>Дано:</a:t>
                          </a:r>
                          <a:endParaRPr lang="ru-RU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26333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68" t="-25337" r="-278820" b="-42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5882" t="-25337" r="-126824" b="-42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7083" t="-25337" r="-231" b="-42049"/>
                          </a:stretch>
                        </a:blipFill>
                      </a:tcPr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68" t="-300000" r="-278820" b="-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5882" t="-300000" r="-126824" b="-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27083" t="-300000" r="-231" b="-64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971600" y="404664"/>
            <a:ext cx="2313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Задачи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27493"/>
              </p:ext>
            </p:extLst>
          </p:nvPr>
        </p:nvGraphicFramePr>
        <p:xfrm>
          <a:off x="755577" y="2060848"/>
          <a:ext cx="8252042" cy="424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3"/>
                <a:gridCol w="2630035"/>
                <a:gridCol w="1075636"/>
                <a:gridCol w="3610268"/>
              </a:tblGrid>
              <a:tr h="4248472">
                <a:tc>
                  <a:txBody>
                    <a:bodyPr/>
                    <a:lstStyle/>
                    <a:p>
                      <a:pPr algn="r"/>
                      <a:endParaRPr lang="ru-RU" sz="3600" dirty="0" smtClean="0"/>
                    </a:p>
                    <a:p>
                      <a:pPr algn="r"/>
                      <a:r>
                        <a:rPr lang="ru-RU" sz="3600" dirty="0" smtClean="0"/>
                        <a:t>**</a:t>
                      </a:r>
                    </a:p>
                    <a:p>
                      <a:pPr algn="r"/>
                      <a:r>
                        <a:rPr lang="ru-RU" sz="3600" dirty="0" smtClean="0"/>
                        <a:t>***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</a:p>
                    <a:p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</a:t>
                      </a:r>
                    </a:p>
                    <a:p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3600" dirty="0" smtClean="0"/>
                    </a:p>
                    <a:p>
                      <a:pPr algn="r"/>
                      <a:r>
                        <a:rPr lang="ru-RU" sz="3600" dirty="0" smtClean="0"/>
                        <a:t>**</a:t>
                      </a:r>
                    </a:p>
                    <a:p>
                      <a:pPr algn="r"/>
                      <a:r>
                        <a:rPr lang="ru-RU" sz="3600" dirty="0" smtClean="0"/>
                        <a:t>***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</a:p>
                    <a:p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</a:p>
                    <a:p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404664"/>
            <a:ext cx="2420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Ответы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6027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Домашнее задание</a:t>
            </a:r>
            <a:endParaRPr lang="ru-RU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68221" y="2060848"/>
                <a:ext cx="8015054" cy="449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8288" indent="-268288">
                  <a:buFont typeface="+mj-lt"/>
                  <a:buAutoNum type="romanUcPeriod"/>
                </a:pPr>
                <a:r>
                  <a:rPr lang="ru-RU" sz="2600" dirty="0" smtClean="0"/>
                  <a:t>Всем необходимо подготовить к следующему уроку сообщение о том, очищаете ли вы дома используемую в питании дополнительно воду, а если да, то как.</a:t>
                </a:r>
              </a:p>
              <a:p>
                <a:pPr marL="268288" indent="-268288">
                  <a:buFont typeface="+mj-lt"/>
                  <a:buAutoNum type="romanUcPeriod"/>
                </a:pPr>
                <a:r>
                  <a:rPr lang="ru-RU" sz="2600" dirty="0" smtClean="0"/>
                  <a:t>Задание по группам. Подготовить сообщение о том, как уменьшить содержание в питьевой воде:</a:t>
                </a:r>
                <a:endParaRPr lang="ru-RU" sz="2600" dirty="0"/>
              </a:p>
              <a:p>
                <a:pPr indent="268288"/>
                <a:r>
                  <a:rPr lang="ru-RU" sz="2600" dirty="0" smtClean="0"/>
                  <a:t>1 группа – ионов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𝐹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;</m:t>
                    </m:r>
                    <m:r>
                      <a:rPr lang="en-US" sz="2600" b="0" i="1" smtClean="0">
                        <a:latin typeface="Cambria Math"/>
                      </a:rPr>
                      <m:t>𝐹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3+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600" dirty="0" smtClean="0"/>
              </a:p>
              <a:p>
                <a:pPr indent="268288"/>
                <a:r>
                  <a:rPr lang="en-US" sz="2600" dirty="0" smtClean="0"/>
                  <a:t>2</a:t>
                </a:r>
                <a:r>
                  <a:rPr lang="ru-RU" sz="2600" dirty="0" smtClean="0"/>
                  <a:t> группа – ионов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𝑀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600" b="0" dirty="0" smtClean="0"/>
              </a:p>
              <a:p>
                <a:pPr indent="268288"/>
                <a:r>
                  <a:rPr lang="en-US" sz="2600" dirty="0" smtClean="0"/>
                  <a:t>3</a:t>
                </a:r>
                <a:r>
                  <a:rPr lang="ru-RU" sz="2600" dirty="0" smtClean="0"/>
                  <a:t> группа – ионов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𝐶</m:t>
                    </m:r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2+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600" b="0" dirty="0" smtClean="0"/>
              </a:p>
              <a:p>
                <a:pPr indent="268288"/>
                <a:r>
                  <a:rPr lang="en-US" sz="2600" dirty="0" smtClean="0"/>
                  <a:t>4</a:t>
                </a:r>
                <a:r>
                  <a:rPr lang="ru-RU" sz="2600" dirty="0" smtClean="0"/>
                  <a:t> группа – нефтепродуктов.</a:t>
                </a:r>
              </a:p>
              <a:p>
                <a:pPr indent="268288"/>
                <a:r>
                  <a:rPr lang="ru-RU" sz="2600" dirty="0" smtClean="0"/>
                  <a:t>Задание по группам подготовить к </a:t>
                </a:r>
                <a:r>
                  <a:rPr lang="ru-RU" sz="2600" dirty="0" smtClean="0"/>
                  <a:t>21 </a:t>
                </a:r>
                <a:r>
                  <a:rPr lang="ru-RU" sz="2600" dirty="0" smtClean="0"/>
                  <a:t>февраля.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21" y="2060848"/>
                <a:ext cx="8015054" cy="4493538"/>
              </a:xfrm>
              <a:prstGeom prst="rect">
                <a:avLst/>
              </a:prstGeom>
              <a:blipFill rotWithShape="1">
                <a:blip r:embed="rId2"/>
                <a:stretch>
                  <a:fillRect l="-1446" t="-1221" b="-25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9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664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Рекомендуемая литература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+mj-lt"/>
              <a:buAutoNum type="arabicPeriod"/>
            </a:pPr>
            <a:r>
              <a:rPr lang="ru-RU" sz="2400" dirty="0" err="1" smtClean="0"/>
              <a:t>Лурьев</a:t>
            </a:r>
            <a:r>
              <a:rPr lang="ru-RU" sz="2400" dirty="0" smtClean="0"/>
              <a:t> Ю.Ю., Рыбников Н.И. «Химический анализ производственных сточных вод» – М. Химия, 1974 год.</a:t>
            </a:r>
          </a:p>
          <a:p>
            <a:pPr marL="227013" indent="-227013">
              <a:buFont typeface="+mj-lt"/>
              <a:buAutoNum type="arabicPeriod"/>
            </a:pPr>
            <a:r>
              <a:rPr lang="ru-RU" sz="2400" dirty="0" err="1" smtClean="0"/>
              <a:t>Рамад</a:t>
            </a:r>
            <a:r>
              <a:rPr lang="ru-RU" sz="2400" dirty="0" smtClean="0"/>
              <a:t> Ф.А. «Основы прикладной экологии» – Л. </a:t>
            </a:r>
            <a:r>
              <a:rPr lang="ru-RU" sz="2400" dirty="0" err="1" smtClean="0"/>
              <a:t>Гидрометеоиздат</a:t>
            </a:r>
            <a:r>
              <a:rPr lang="ru-RU" sz="2400" dirty="0" smtClean="0"/>
              <a:t>, 1981 год.</a:t>
            </a:r>
          </a:p>
          <a:p>
            <a:pPr marL="227013" indent="-227013">
              <a:buFont typeface="+mj-lt"/>
              <a:buAutoNum type="arabicPeriod"/>
            </a:pPr>
            <a:r>
              <a:rPr lang="ru-RU" sz="2400" dirty="0" smtClean="0"/>
              <a:t>Родионов А.И., Клушин В.Н., </a:t>
            </a:r>
            <a:r>
              <a:rPr lang="ru-RU" sz="2400" dirty="0" err="1" smtClean="0"/>
              <a:t>Горочешников</a:t>
            </a:r>
            <a:r>
              <a:rPr lang="ru-RU" sz="2400" dirty="0" smtClean="0"/>
              <a:t> </a:t>
            </a:r>
            <a:r>
              <a:rPr lang="ru-RU" sz="2400" dirty="0" smtClean="0"/>
              <a:t>Н.С. «Техника окружающей среды» – М. Химия, 1989 год.</a:t>
            </a:r>
          </a:p>
          <a:p>
            <a:pPr marL="227013" indent="-227013">
              <a:buFont typeface="+mj-lt"/>
              <a:buAutoNum type="arabicPeriod"/>
            </a:pPr>
            <a:r>
              <a:rPr lang="ru-RU" sz="2400" dirty="0" smtClean="0"/>
              <a:t>Шустов С.Б., Шустова Л.В. «Химические основы экологии» - Москва, изд. Просвещение, 1995 год.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54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1014</Words>
  <Application>Microsoft Office PowerPoint</Application>
  <PresentationFormat>Экран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Обобщение и систематизация знаний по теме «Вода. Растворы. Основания.»</vt:lpstr>
      <vt:lpstr>Мотивация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Корольченко О.А.</dc:creator>
  <cp:lastModifiedBy>Евегений Харитонов</cp:lastModifiedBy>
  <cp:revision>18</cp:revision>
  <dcterms:created xsi:type="dcterms:W3CDTF">2012-01-19T19:26:36Z</dcterms:created>
  <dcterms:modified xsi:type="dcterms:W3CDTF">2012-01-23T14:00:32Z</dcterms:modified>
</cp:coreProperties>
</file>