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64" r:id="rId3"/>
    <p:sldId id="257" r:id="rId4"/>
    <p:sldId id="258" r:id="rId5"/>
    <p:sldId id="259" r:id="rId6"/>
    <p:sldId id="260" r:id="rId7"/>
    <p:sldId id="261" r:id="rId8"/>
    <p:sldId id="262" r:id="rId9"/>
    <p:sldId id="263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113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43C73-7445-4B5C-BA1E-6CC0B6A4C8B6}" type="datetimeFigureOut">
              <a:rPr lang="ru-RU" smtClean="0"/>
              <a:t>23.01.2012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25230-0000-4C8F-9597-92295989D1C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43C73-7445-4B5C-BA1E-6CC0B6A4C8B6}" type="datetimeFigureOut">
              <a:rPr lang="ru-RU" smtClean="0"/>
              <a:t>23.01.2012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25230-0000-4C8F-9597-92295989D1C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43C73-7445-4B5C-BA1E-6CC0B6A4C8B6}" type="datetimeFigureOut">
              <a:rPr lang="ru-RU" smtClean="0"/>
              <a:t>23.01.2012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25230-0000-4C8F-9597-92295989D1C3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43C73-7445-4B5C-BA1E-6CC0B6A4C8B6}" type="datetimeFigureOut">
              <a:rPr lang="ru-RU" smtClean="0"/>
              <a:t>23.01.2012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25230-0000-4C8F-9597-92295989D1C3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43C73-7445-4B5C-BA1E-6CC0B6A4C8B6}" type="datetimeFigureOut">
              <a:rPr lang="ru-RU" smtClean="0"/>
              <a:t>23.01.2012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25230-0000-4C8F-9597-92295989D1C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43C73-7445-4B5C-BA1E-6CC0B6A4C8B6}" type="datetimeFigureOut">
              <a:rPr lang="ru-RU" smtClean="0"/>
              <a:t>23.01.2012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25230-0000-4C8F-9597-92295989D1C3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43C73-7445-4B5C-BA1E-6CC0B6A4C8B6}" type="datetimeFigureOut">
              <a:rPr lang="ru-RU" smtClean="0"/>
              <a:t>23.01.2012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25230-0000-4C8F-9597-92295989D1C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43C73-7445-4B5C-BA1E-6CC0B6A4C8B6}" type="datetimeFigureOut">
              <a:rPr lang="ru-RU" smtClean="0"/>
              <a:t>23.01.2012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25230-0000-4C8F-9597-92295989D1C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43C73-7445-4B5C-BA1E-6CC0B6A4C8B6}" type="datetimeFigureOut">
              <a:rPr lang="ru-RU" smtClean="0"/>
              <a:t>23.01.2012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25230-0000-4C8F-9597-92295989D1C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43C73-7445-4B5C-BA1E-6CC0B6A4C8B6}" type="datetimeFigureOut">
              <a:rPr lang="ru-RU" smtClean="0"/>
              <a:t>23.01.2012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25230-0000-4C8F-9597-92295989D1C3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43C73-7445-4B5C-BA1E-6CC0B6A4C8B6}" type="datetimeFigureOut">
              <a:rPr lang="ru-RU" smtClean="0"/>
              <a:t>23.01.2012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25230-0000-4C8F-9597-92295989D1C3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94B43C73-7445-4B5C-BA1E-6CC0B6A4C8B6}" type="datetimeFigureOut">
              <a:rPr lang="ru-RU" smtClean="0"/>
              <a:t>23.01.2012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A9725230-0000-4C8F-9597-92295989D1C3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404664"/>
            <a:ext cx="7772400" cy="1780108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Обобщение и систематизация знаний по теме</a:t>
            </a:r>
            <a:br>
              <a:rPr lang="ru-RU" dirty="0" smtClean="0"/>
            </a:br>
            <a:r>
              <a:rPr lang="ru-RU" dirty="0" smtClean="0"/>
              <a:t>«Вода. Растворы. Основания.»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395536" y="2420888"/>
            <a:ext cx="8496944" cy="27392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200" dirty="0" smtClean="0">
                <a:solidFill>
                  <a:schemeClr val="bg1"/>
                </a:solidFill>
              </a:rPr>
              <a:t>Цели урока:</a:t>
            </a:r>
          </a:p>
          <a:p>
            <a:pPr marL="342900" indent="-342900">
              <a:buFont typeface="+mj-lt"/>
              <a:buAutoNum type="arabicParenR"/>
            </a:pPr>
            <a:r>
              <a:rPr lang="ru-RU" sz="2200" dirty="0" smtClean="0">
                <a:solidFill>
                  <a:schemeClr val="bg1"/>
                </a:solidFill>
              </a:rPr>
              <a:t>Обобщить и систематизировать знания по теме «Вода. Растворы. Основания».</a:t>
            </a:r>
          </a:p>
          <a:p>
            <a:pPr marL="342900" indent="-342900">
              <a:buFont typeface="+mj-lt"/>
              <a:buAutoNum type="arabicParenR"/>
            </a:pPr>
            <a:r>
              <a:rPr lang="ru-RU" sz="2200" dirty="0" smtClean="0">
                <a:solidFill>
                  <a:schemeClr val="bg1"/>
                </a:solidFill>
              </a:rPr>
              <a:t>Активизировать познавательную активность и мышление учащихся.</a:t>
            </a:r>
          </a:p>
          <a:p>
            <a:pPr marL="342900" indent="-342900">
              <a:buFont typeface="+mj-lt"/>
              <a:buAutoNum type="arabicParenR"/>
            </a:pPr>
            <a:r>
              <a:rPr lang="ru-RU" sz="2200" dirty="0" smtClean="0">
                <a:solidFill>
                  <a:schemeClr val="bg1"/>
                </a:solidFill>
              </a:rPr>
              <a:t>Формировать гражданскую позицию, воспитывать гуманизм на примере решения одной из глобальных проблем человечества.</a:t>
            </a:r>
            <a:endParaRPr lang="en-US" sz="2200" dirty="0">
              <a:solidFill>
                <a:schemeClr val="bg1"/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84598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5400" dirty="0" smtClean="0"/>
              <a:t>Мотивация</a:t>
            </a:r>
            <a:endParaRPr lang="ru-RU" sz="54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619804" y="1556792"/>
            <a:ext cx="8136904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arenR"/>
            </a:pPr>
            <a:endParaRPr lang="ru-RU" sz="3200" dirty="0"/>
          </a:p>
          <a:p>
            <a:r>
              <a:rPr lang="ru-RU" sz="3200" dirty="0" smtClean="0"/>
              <a:t>«</a:t>
            </a:r>
            <a:r>
              <a:rPr lang="ru-RU" sz="3200" dirty="0"/>
              <a:t>Мы живём словно на пороховой бочке, бомба замедленного </a:t>
            </a:r>
            <a:r>
              <a:rPr lang="ru-RU" sz="3200" dirty="0" smtClean="0"/>
              <a:t>действия - ВОДА. </a:t>
            </a:r>
            <a:r>
              <a:rPr lang="ru-RU" sz="3200" dirty="0"/>
              <a:t>Задача каждого из нас сделать так, чтобы эта бомба никогда не взорвалась, а для этого мы должны беречь воду и охранять её от загрязнений.»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22055571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5" name="Таблица 4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576602487"/>
                  </p:ext>
                </p:extLst>
              </p:nvPr>
            </p:nvGraphicFramePr>
            <p:xfrm>
              <a:off x="323528" y="476672"/>
              <a:ext cx="8568952" cy="6098111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706096"/>
                    <a:gridCol w="1412191"/>
                    <a:gridCol w="1655362"/>
                    <a:gridCol w="2345489"/>
                    <a:gridCol w="2449814"/>
                  </a:tblGrid>
                  <a:tr h="1243217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Bef>
                              <a:spcPts val="150"/>
                            </a:spcBef>
                            <a:spcAft>
                              <a:spcPts val="150"/>
                            </a:spcAft>
                          </a:pPr>
                          <a:r>
                            <a:rPr lang="ru-RU" sz="1900" dirty="0">
                              <a:effectLst/>
                            </a:rPr>
                            <a:t>Х.Э.</a:t>
                          </a:r>
                          <a:endParaRPr lang="ru-RU" sz="19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58954" marR="58954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Bef>
                              <a:spcPts val="150"/>
                            </a:spcBef>
                            <a:spcAft>
                              <a:spcPts val="150"/>
                            </a:spcAft>
                          </a:pPr>
                          <a:r>
                            <a:rPr lang="ru-RU" sz="1900" dirty="0">
                              <a:effectLst/>
                            </a:rPr>
                            <a:t>Обычное химические состояние.</a:t>
                          </a:r>
                          <a:endParaRPr lang="ru-RU" sz="19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58954" marR="58954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Bef>
                              <a:spcPts val="150"/>
                            </a:spcBef>
                            <a:spcAft>
                              <a:spcPts val="150"/>
                            </a:spcAft>
                          </a:pPr>
                          <a:r>
                            <a:rPr lang="ru-RU" sz="1900">
                              <a:effectLst/>
                            </a:rPr>
                            <a:t>Степень Токсичности.</a:t>
                          </a:r>
                          <a:endParaRPr lang="ru-RU" sz="19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58954" marR="58954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Bef>
                              <a:spcPts val="150"/>
                            </a:spcBef>
                            <a:spcAft>
                              <a:spcPts val="150"/>
                            </a:spcAft>
                          </a:pPr>
                          <a:r>
                            <a:rPr lang="ru-RU" sz="1900" dirty="0">
                              <a:effectLst/>
                            </a:rPr>
                            <a:t>Токсические эффекты.</a:t>
                          </a:r>
                          <a:endParaRPr lang="ru-RU" sz="19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58954" marR="58954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Bef>
                              <a:spcPts val="150"/>
                            </a:spcBef>
                            <a:spcAft>
                              <a:spcPts val="150"/>
                            </a:spcAft>
                          </a:pPr>
                          <a:r>
                            <a:rPr lang="ru-RU" sz="1900" dirty="0">
                              <a:effectLst/>
                            </a:rPr>
                            <a:t>Источник поступления в воду.</a:t>
                          </a:r>
                          <a:endParaRPr lang="ru-RU" sz="19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58954" marR="58954" marT="0" marB="0" anchor="ctr"/>
                    </a:tc>
                  </a:tr>
                  <a:tr h="1485590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Bef>
                              <a:spcPts val="150"/>
                            </a:spcBef>
                            <a:spcAft>
                              <a:spcPts val="150"/>
                            </a:spcAft>
                          </a:pPr>
                          <a:r>
                            <a:rPr lang="en-US" sz="1900" dirty="0" err="1">
                              <a:effectLst/>
                            </a:rPr>
                            <a:t>Mn</a:t>
                          </a:r>
                          <a:endParaRPr lang="ru-RU" sz="19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58954" marR="58954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Bef>
                              <a:spcPts val="150"/>
                            </a:spcBef>
                            <a:spcAft>
                              <a:spcPts val="15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400" b="0" i="1" smtClean="0">
                                    <a:solidFill>
                                      <a:schemeClr val="accent3">
                                        <a:lumMod val="75000"/>
                                      </a:schemeClr>
                                    </a:solidFill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𝑀</m:t>
                                </m:r>
                                <m:sSup>
                                  <m:sSupPr>
                                    <m:ctrlPr>
                                      <a:rPr lang="en-US" sz="2400" b="0" i="1" smtClean="0">
                                        <a:solidFill>
                                          <a:schemeClr val="accent3">
                                            <a:lumMod val="75000"/>
                                          </a:schemeClr>
                                        </a:solidFill>
                                        <a:effectLst/>
                                        <a:latin typeface="Cambria Math"/>
                                        <a:ea typeface="Calibri"/>
                                        <a:cs typeface="Times New Roman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2400" b="0" i="1" smtClean="0">
                                        <a:solidFill>
                                          <a:schemeClr val="accent3">
                                            <a:lumMod val="75000"/>
                                          </a:schemeClr>
                                        </a:solidFill>
                                        <a:effectLst/>
                                        <a:latin typeface="Cambria Math"/>
                                        <a:ea typeface="Calibri"/>
                                        <a:cs typeface="Times New Roman"/>
                                      </a:rPr>
                                      <m:t>𝑛</m:t>
                                    </m:r>
                                  </m:e>
                                  <m:sup>
                                    <m:r>
                                      <a:rPr lang="en-US" sz="2400" b="0" i="1" smtClean="0">
                                        <a:solidFill>
                                          <a:schemeClr val="accent3">
                                            <a:lumMod val="75000"/>
                                          </a:schemeClr>
                                        </a:solidFill>
                                        <a:effectLst/>
                                        <a:latin typeface="Cambria Math"/>
                                        <a:ea typeface="Calibri"/>
                                        <a:cs typeface="Times New Roman"/>
                                      </a:rPr>
                                      <m:t>2+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n-US" sz="1900" dirty="0">
                            <a:solidFill>
                              <a:schemeClr val="accent5">
                                <a:lumMod val="75000"/>
                              </a:schemeClr>
                            </a:solidFill>
                            <a:effectLst/>
                            <a:latin typeface="Times New Roman"/>
                            <a:ea typeface="Calibri"/>
                            <a:cs typeface="Times New Roman"/>
                          </a:endParaRPr>
                        </a:p>
                      </a:txBody>
                      <a:tcPr marL="58954" marR="58954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Bef>
                              <a:spcPts val="150"/>
                            </a:spcBef>
                            <a:spcAft>
                              <a:spcPts val="150"/>
                            </a:spcAft>
                          </a:pPr>
                          <a:r>
                            <a:rPr lang="ru-RU" sz="1900" dirty="0">
                              <a:effectLst/>
                            </a:rPr>
                            <a:t>Низкая</a:t>
                          </a:r>
                          <a:endParaRPr lang="ru-RU" sz="19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58954" marR="58954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Bef>
                              <a:spcPts val="150"/>
                            </a:spcBef>
                            <a:spcAft>
                              <a:spcPts val="150"/>
                            </a:spcAft>
                          </a:pPr>
                          <a:r>
                            <a:rPr lang="ru-RU" sz="1900" dirty="0">
                              <a:effectLst/>
                            </a:rPr>
                            <a:t>В высоких локальных концентрациях разрушает ЦНС.</a:t>
                          </a:r>
                          <a:endParaRPr lang="ru-RU" sz="19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58954" marR="58954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Bef>
                              <a:spcPts val="150"/>
                            </a:spcBef>
                            <a:spcAft>
                              <a:spcPts val="150"/>
                            </a:spcAft>
                          </a:pPr>
                          <a:r>
                            <a:rPr lang="ru-RU" sz="1900">
                              <a:effectLst/>
                            </a:rPr>
                            <a:t>Промышленный отходы, горнодобывающая промышленность, рудные воды.</a:t>
                          </a:r>
                          <a:endParaRPr lang="ru-RU" sz="19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58954" marR="58954" marT="0" marB="0"/>
                    </a:tc>
                  </a:tr>
                  <a:tr h="1485590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Bef>
                              <a:spcPts val="150"/>
                            </a:spcBef>
                            <a:spcAft>
                              <a:spcPts val="150"/>
                            </a:spcAft>
                          </a:pPr>
                          <a:r>
                            <a:rPr lang="en-US" sz="1900">
                              <a:effectLst/>
                            </a:rPr>
                            <a:t>Cu</a:t>
                          </a:r>
                          <a:endParaRPr lang="ru-RU" sz="19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58954" marR="58954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Bef>
                              <a:spcPts val="150"/>
                            </a:spcBef>
                            <a:spcAft>
                              <a:spcPts val="15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400" b="0" i="1" smtClean="0">
                                    <a:solidFill>
                                      <a:schemeClr val="tx2">
                                        <a:lumMod val="60000"/>
                                        <a:lumOff val="40000"/>
                                      </a:schemeClr>
                                    </a:solidFill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𝐶</m:t>
                                </m:r>
                                <m:sSup>
                                  <m:sSupPr>
                                    <m:ctrlPr>
                                      <a:rPr lang="en-US" sz="2400" b="0" i="1" smtClean="0">
                                        <a:solidFill>
                                          <a:schemeClr val="tx2">
                                            <a:lumMod val="60000"/>
                                            <a:lumOff val="40000"/>
                                          </a:schemeClr>
                                        </a:solidFill>
                                        <a:effectLst/>
                                        <a:latin typeface="Cambria Math"/>
                                        <a:ea typeface="Calibri"/>
                                        <a:cs typeface="Times New Roman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2400" b="0" i="1" smtClean="0">
                                        <a:solidFill>
                                          <a:schemeClr val="tx2">
                                            <a:lumMod val="60000"/>
                                            <a:lumOff val="40000"/>
                                          </a:schemeClr>
                                        </a:solidFill>
                                        <a:effectLst/>
                                        <a:latin typeface="Cambria Math"/>
                                        <a:ea typeface="Calibri"/>
                                        <a:cs typeface="Times New Roman"/>
                                      </a:rPr>
                                      <m:t>𝑢</m:t>
                                    </m:r>
                                  </m:e>
                                  <m:sup>
                                    <m:r>
                                      <a:rPr lang="en-US" sz="2400" b="0" i="1" smtClean="0">
                                        <a:solidFill>
                                          <a:schemeClr val="tx2">
                                            <a:lumMod val="60000"/>
                                            <a:lumOff val="40000"/>
                                          </a:schemeClr>
                                        </a:solidFill>
                                        <a:effectLst/>
                                        <a:latin typeface="Cambria Math"/>
                                        <a:ea typeface="Calibri"/>
                                        <a:cs typeface="Times New Roman"/>
                                      </a:rPr>
                                      <m:t>2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ru-RU" sz="1900" dirty="0">
                            <a:effectLst/>
                            <a:latin typeface="+mn-lt"/>
                            <a:ea typeface="Calibri"/>
                            <a:cs typeface="Times New Roman"/>
                          </a:endParaRPr>
                        </a:p>
                      </a:txBody>
                      <a:tcPr marL="58954" marR="58954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Bef>
                              <a:spcPts val="150"/>
                            </a:spcBef>
                            <a:spcAft>
                              <a:spcPts val="150"/>
                            </a:spcAft>
                          </a:pPr>
                          <a:r>
                            <a:rPr lang="ru-RU" sz="1900" dirty="0">
                              <a:effectLst/>
                            </a:rPr>
                            <a:t>Низкая – средняя</a:t>
                          </a:r>
                          <a:endParaRPr lang="ru-RU" sz="19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58954" marR="58954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Bef>
                              <a:spcPts val="150"/>
                            </a:spcBef>
                            <a:spcAft>
                              <a:spcPts val="150"/>
                            </a:spcAft>
                          </a:pPr>
                          <a:r>
                            <a:rPr lang="ru-RU" sz="1900" dirty="0">
                              <a:effectLst/>
                            </a:rPr>
                            <a:t>Избыток в пище приводит к болезни Вильсона, нарушению деятельности печени.</a:t>
                          </a:r>
                          <a:endParaRPr lang="ru-RU" sz="19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58954" marR="58954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Bef>
                              <a:spcPts val="150"/>
                            </a:spcBef>
                            <a:spcAft>
                              <a:spcPts val="150"/>
                            </a:spcAft>
                          </a:pPr>
                          <a:r>
                            <a:rPr lang="ru-RU" sz="1900" dirty="0">
                              <a:effectLst/>
                            </a:rPr>
                            <a:t>Рудники, медные трубы, металлические покрытия.</a:t>
                          </a:r>
                          <a:endParaRPr lang="ru-RU" sz="19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58954" marR="58954" marT="0" marB="0"/>
                    </a:tc>
                  </a:tr>
                  <a:tr h="1114194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Bef>
                              <a:spcPts val="150"/>
                            </a:spcBef>
                            <a:spcAft>
                              <a:spcPts val="150"/>
                            </a:spcAft>
                          </a:pPr>
                          <a:r>
                            <a:rPr lang="en-US" sz="1900">
                              <a:effectLst/>
                            </a:rPr>
                            <a:t>Fe</a:t>
                          </a:r>
                          <a:endParaRPr lang="ru-RU" sz="19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58954" marR="58954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Bef>
                              <a:spcPts val="150"/>
                            </a:spcBef>
                            <a:spcAft>
                              <a:spcPts val="15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400" b="0" i="1" smtClean="0">
                                    <a:solidFill>
                                      <a:schemeClr val="accent5">
                                        <a:lumMod val="75000"/>
                                      </a:schemeClr>
                                    </a:solidFill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𝐹</m:t>
                                </m:r>
                                <m:sSup>
                                  <m:sSupPr>
                                    <m:ctrlPr>
                                      <a:rPr lang="en-US" sz="2400" b="0" i="1" smtClean="0">
                                        <a:solidFill>
                                          <a:schemeClr val="accent5">
                                            <a:lumMod val="75000"/>
                                          </a:schemeClr>
                                        </a:solidFill>
                                        <a:effectLst/>
                                        <a:latin typeface="Cambria Math"/>
                                        <a:ea typeface="Calibri"/>
                                        <a:cs typeface="Times New Roman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2400" b="0" i="1" smtClean="0">
                                        <a:solidFill>
                                          <a:schemeClr val="accent5">
                                            <a:lumMod val="75000"/>
                                          </a:schemeClr>
                                        </a:solidFill>
                                        <a:effectLst/>
                                        <a:latin typeface="Cambria Math"/>
                                        <a:ea typeface="Calibri"/>
                                        <a:cs typeface="Times New Roman"/>
                                      </a:rPr>
                                      <m:t>𝑒</m:t>
                                    </m:r>
                                  </m:e>
                                  <m:sup>
                                    <m:r>
                                      <a:rPr lang="en-US" sz="2400" b="0" i="1" smtClean="0">
                                        <a:solidFill>
                                          <a:schemeClr val="accent5">
                                            <a:lumMod val="75000"/>
                                          </a:schemeClr>
                                        </a:solidFill>
                                        <a:effectLst/>
                                        <a:latin typeface="Cambria Math"/>
                                        <a:ea typeface="Calibri"/>
                                        <a:cs typeface="Times New Roman"/>
                                      </a:rPr>
                                      <m:t>2+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ru-RU" sz="2400" b="0" i="1" dirty="0" smtClean="0">
                            <a:solidFill>
                              <a:schemeClr val="accent5">
                                <a:lumMod val="75000"/>
                              </a:schemeClr>
                            </a:solidFill>
                            <a:effectLst/>
                            <a:latin typeface="Cambria Math"/>
                            <a:ea typeface="Calibri"/>
                            <a:cs typeface="Times New Roman"/>
                          </a:endParaRPr>
                        </a:p>
                        <a:p>
                          <a:pPr algn="ctr">
                            <a:lnSpc>
                              <a:spcPct val="115000"/>
                            </a:lnSpc>
                            <a:spcBef>
                              <a:spcPts val="150"/>
                            </a:spcBef>
                            <a:spcAft>
                              <a:spcPts val="15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400" b="0" i="1" smtClean="0">
                                    <a:solidFill>
                                      <a:srgbClr val="7030A0"/>
                                    </a:solidFill>
                                    <a:effectLst/>
                                    <a:latin typeface="Cambria Math"/>
                                    <a:ea typeface="Calibri"/>
                                    <a:cs typeface="Times New Roman"/>
                                  </a:rPr>
                                  <m:t>𝐹</m:t>
                                </m:r>
                                <m:sSup>
                                  <m:sSupPr>
                                    <m:ctrlPr>
                                      <a:rPr lang="en-US" sz="2400" b="0" i="1" smtClean="0">
                                        <a:solidFill>
                                          <a:srgbClr val="7030A0"/>
                                        </a:solidFill>
                                        <a:effectLst/>
                                        <a:latin typeface="Cambria Math"/>
                                        <a:ea typeface="Calibri"/>
                                        <a:cs typeface="Times New Roman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2400" b="0" i="1" smtClean="0">
                                        <a:solidFill>
                                          <a:srgbClr val="7030A0"/>
                                        </a:solidFill>
                                        <a:effectLst/>
                                        <a:latin typeface="Cambria Math"/>
                                        <a:ea typeface="Calibri"/>
                                        <a:cs typeface="Times New Roman"/>
                                      </a:rPr>
                                      <m:t>𝑒</m:t>
                                    </m:r>
                                  </m:e>
                                  <m:sup>
                                    <m:r>
                                      <a:rPr lang="en-US" sz="2400" b="0" i="1" smtClean="0">
                                        <a:solidFill>
                                          <a:srgbClr val="7030A0"/>
                                        </a:solidFill>
                                        <a:effectLst/>
                                        <a:latin typeface="Cambria Math"/>
                                        <a:ea typeface="Calibri"/>
                                        <a:cs typeface="Times New Roman"/>
                                      </a:rPr>
                                      <m:t>3+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n-US" sz="1900" dirty="0" smtClean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  <a:p>
                          <a:pPr algn="ctr">
                            <a:lnSpc>
                              <a:spcPct val="115000"/>
                            </a:lnSpc>
                            <a:spcBef>
                              <a:spcPts val="150"/>
                            </a:spcBef>
                            <a:spcAft>
                              <a:spcPts val="150"/>
                            </a:spcAft>
                          </a:pPr>
                          <a:endParaRPr lang="ru-RU" sz="19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58954" marR="58954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Bef>
                              <a:spcPts val="150"/>
                            </a:spcBef>
                            <a:spcAft>
                              <a:spcPts val="150"/>
                            </a:spcAft>
                          </a:pPr>
                          <a:r>
                            <a:rPr lang="ru-RU" sz="1900">
                              <a:effectLst/>
                            </a:rPr>
                            <a:t>Низкая</a:t>
                          </a:r>
                          <a:endParaRPr lang="ru-RU" sz="19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58954" marR="58954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Bef>
                              <a:spcPts val="150"/>
                            </a:spcBef>
                            <a:spcAft>
                              <a:spcPts val="150"/>
                            </a:spcAft>
                          </a:pPr>
                          <a:r>
                            <a:rPr lang="ru-RU" sz="1900">
                              <a:effectLst/>
                            </a:rPr>
                            <a:t>Избыток повышает восприимчивость к инфекциям</a:t>
                          </a:r>
                          <a:endParaRPr lang="ru-RU" sz="19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58954" marR="58954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Bef>
                              <a:spcPts val="150"/>
                            </a:spcBef>
                            <a:spcAft>
                              <a:spcPts val="150"/>
                            </a:spcAft>
                          </a:pPr>
                          <a:r>
                            <a:rPr lang="ru-RU" sz="1900" dirty="0">
                              <a:effectLst/>
                            </a:rPr>
                            <a:t>Минеральные источники, металлолом</a:t>
                          </a:r>
                          <a:endParaRPr lang="ru-RU" sz="19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58954" marR="58954" marT="0" marB="0"/>
                    </a:tc>
                  </a:tr>
                </a:tbl>
              </a:graphicData>
            </a:graphic>
          </p:graphicFrame>
        </mc:Choice>
        <mc:Fallback>
          <p:graphicFrame>
            <p:nvGraphicFramePr>
              <p:cNvPr id="5" name="Таблица 4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576602487"/>
                  </p:ext>
                </p:extLst>
              </p:nvPr>
            </p:nvGraphicFramePr>
            <p:xfrm>
              <a:off x="323528" y="476672"/>
              <a:ext cx="8568952" cy="6098111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706096"/>
                    <a:gridCol w="1412191"/>
                    <a:gridCol w="1655362"/>
                    <a:gridCol w="2345489"/>
                    <a:gridCol w="2449814"/>
                  </a:tblGrid>
                  <a:tr h="1243217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Bef>
                              <a:spcPts val="150"/>
                            </a:spcBef>
                            <a:spcAft>
                              <a:spcPts val="150"/>
                            </a:spcAft>
                          </a:pPr>
                          <a:r>
                            <a:rPr lang="ru-RU" sz="1900" dirty="0">
                              <a:effectLst/>
                            </a:rPr>
                            <a:t>Х.Э.</a:t>
                          </a:r>
                          <a:endParaRPr lang="ru-RU" sz="19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58954" marR="58954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Bef>
                              <a:spcPts val="150"/>
                            </a:spcBef>
                            <a:spcAft>
                              <a:spcPts val="150"/>
                            </a:spcAft>
                          </a:pPr>
                          <a:r>
                            <a:rPr lang="ru-RU" sz="1900" dirty="0">
                              <a:effectLst/>
                            </a:rPr>
                            <a:t>Обычное химические состояние.</a:t>
                          </a:r>
                          <a:endParaRPr lang="ru-RU" sz="19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58954" marR="58954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Bef>
                              <a:spcPts val="150"/>
                            </a:spcBef>
                            <a:spcAft>
                              <a:spcPts val="150"/>
                            </a:spcAft>
                          </a:pPr>
                          <a:r>
                            <a:rPr lang="ru-RU" sz="1900">
                              <a:effectLst/>
                            </a:rPr>
                            <a:t>Степень Токсичности.</a:t>
                          </a:r>
                          <a:endParaRPr lang="ru-RU" sz="19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58954" marR="58954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Bef>
                              <a:spcPts val="150"/>
                            </a:spcBef>
                            <a:spcAft>
                              <a:spcPts val="150"/>
                            </a:spcAft>
                          </a:pPr>
                          <a:r>
                            <a:rPr lang="ru-RU" sz="1900" dirty="0">
                              <a:effectLst/>
                            </a:rPr>
                            <a:t>Токсические эффекты.</a:t>
                          </a:r>
                          <a:endParaRPr lang="ru-RU" sz="19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58954" marR="58954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Bef>
                              <a:spcPts val="150"/>
                            </a:spcBef>
                            <a:spcAft>
                              <a:spcPts val="150"/>
                            </a:spcAft>
                          </a:pPr>
                          <a:r>
                            <a:rPr lang="ru-RU" sz="1900" dirty="0">
                              <a:effectLst/>
                            </a:rPr>
                            <a:t>Источник поступления в воду.</a:t>
                          </a:r>
                          <a:endParaRPr lang="ru-RU" sz="19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58954" marR="58954" marT="0" marB="0" anchor="ctr"/>
                    </a:tc>
                  </a:tr>
                  <a:tr h="1645476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Bef>
                              <a:spcPts val="150"/>
                            </a:spcBef>
                            <a:spcAft>
                              <a:spcPts val="150"/>
                            </a:spcAft>
                          </a:pPr>
                          <a:r>
                            <a:rPr lang="en-US" sz="1900" dirty="0" err="1">
                              <a:effectLst/>
                            </a:rPr>
                            <a:t>Mn</a:t>
                          </a:r>
                          <a:endParaRPr lang="ru-RU" sz="19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58954" marR="58954" marT="0" marB="0"/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58954" marR="58954" marT="0" marB="0">
                        <a:blipFill rotWithShape="1">
                          <a:blip r:embed="rId2"/>
                          <a:stretch>
                            <a:fillRect l="-50000" t="-75556" r="-456034" b="-19518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Bef>
                              <a:spcPts val="150"/>
                            </a:spcBef>
                            <a:spcAft>
                              <a:spcPts val="150"/>
                            </a:spcAft>
                          </a:pPr>
                          <a:r>
                            <a:rPr lang="ru-RU" sz="1900" dirty="0">
                              <a:effectLst/>
                            </a:rPr>
                            <a:t>Низкая</a:t>
                          </a:r>
                          <a:endParaRPr lang="ru-RU" sz="19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58954" marR="58954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Bef>
                              <a:spcPts val="150"/>
                            </a:spcBef>
                            <a:spcAft>
                              <a:spcPts val="150"/>
                            </a:spcAft>
                          </a:pPr>
                          <a:r>
                            <a:rPr lang="ru-RU" sz="1900" dirty="0">
                              <a:effectLst/>
                            </a:rPr>
                            <a:t>В высоких локальных концентрациях разрушает ЦНС.</a:t>
                          </a:r>
                          <a:endParaRPr lang="ru-RU" sz="19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58954" marR="58954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Bef>
                              <a:spcPts val="150"/>
                            </a:spcBef>
                            <a:spcAft>
                              <a:spcPts val="150"/>
                            </a:spcAft>
                          </a:pPr>
                          <a:r>
                            <a:rPr lang="ru-RU" sz="1900">
                              <a:effectLst/>
                            </a:rPr>
                            <a:t>Промышленный отходы, горнодобывающая промышленность, рудные воды.</a:t>
                          </a:r>
                          <a:endParaRPr lang="ru-RU" sz="19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58954" marR="58954" marT="0" marB="0"/>
                    </a:tc>
                  </a:tr>
                  <a:tr h="1978470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Bef>
                              <a:spcPts val="150"/>
                            </a:spcBef>
                            <a:spcAft>
                              <a:spcPts val="150"/>
                            </a:spcAft>
                          </a:pPr>
                          <a:r>
                            <a:rPr lang="en-US" sz="1900">
                              <a:effectLst/>
                            </a:rPr>
                            <a:t>Cu</a:t>
                          </a:r>
                          <a:endParaRPr lang="ru-RU" sz="19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58954" marR="58954" marT="0" marB="0"/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58954" marR="58954" marT="0" marB="0">
                        <a:blipFill rotWithShape="1">
                          <a:blip r:embed="rId2"/>
                          <a:stretch>
                            <a:fillRect l="-50000" t="-145846" r="-456034" b="-6215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Bef>
                              <a:spcPts val="150"/>
                            </a:spcBef>
                            <a:spcAft>
                              <a:spcPts val="150"/>
                            </a:spcAft>
                          </a:pPr>
                          <a:r>
                            <a:rPr lang="ru-RU" sz="1900" dirty="0">
                              <a:effectLst/>
                            </a:rPr>
                            <a:t>Низкая – средняя</a:t>
                          </a:r>
                          <a:endParaRPr lang="ru-RU" sz="19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58954" marR="58954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Bef>
                              <a:spcPts val="150"/>
                            </a:spcBef>
                            <a:spcAft>
                              <a:spcPts val="150"/>
                            </a:spcAft>
                          </a:pPr>
                          <a:r>
                            <a:rPr lang="ru-RU" sz="1900" dirty="0">
                              <a:effectLst/>
                            </a:rPr>
                            <a:t>Избыток в пище приводит к болезни Вильсона, нарушению деятельности печени.</a:t>
                          </a:r>
                          <a:endParaRPr lang="ru-RU" sz="19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58954" marR="58954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Bef>
                              <a:spcPts val="150"/>
                            </a:spcBef>
                            <a:spcAft>
                              <a:spcPts val="150"/>
                            </a:spcAft>
                          </a:pPr>
                          <a:r>
                            <a:rPr lang="ru-RU" sz="1900" dirty="0">
                              <a:effectLst/>
                            </a:rPr>
                            <a:t>Рудники, медные трубы, металлические покрытия.</a:t>
                          </a:r>
                          <a:endParaRPr lang="ru-RU" sz="19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58954" marR="58954" marT="0" marB="0"/>
                    </a:tc>
                  </a:tr>
                  <a:tr h="1230948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Bef>
                              <a:spcPts val="150"/>
                            </a:spcBef>
                            <a:spcAft>
                              <a:spcPts val="150"/>
                            </a:spcAft>
                          </a:pPr>
                          <a:r>
                            <a:rPr lang="en-US" sz="1900">
                              <a:effectLst/>
                            </a:rPr>
                            <a:t>Fe</a:t>
                          </a:r>
                          <a:endParaRPr lang="ru-RU" sz="19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58954" marR="58954" marT="0" marB="0"/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58954" marR="58954" marT="0" marB="0">
                        <a:blipFill rotWithShape="1">
                          <a:blip r:embed="rId2"/>
                          <a:stretch>
                            <a:fillRect l="-50000" t="-395545" r="-45603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Bef>
                              <a:spcPts val="150"/>
                            </a:spcBef>
                            <a:spcAft>
                              <a:spcPts val="150"/>
                            </a:spcAft>
                          </a:pPr>
                          <a:r>
                            <a:rPr lang="ru-RU" sz="1900">
                              <a:effectLst/>
                            </a:rPr>
                            <a:t>Низкая</a:t>
                          </a:r>
                          <a:endParaRPr lang="ru-RU" sz="19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58954" marR="58954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Bef>
                              <a:spcPts val="150"/>
                            </a:spcBef>
                            <a:spcAft>
                              <a:spcPts val="150"/>
                            </a:spcAft>
                          </a:pPr>
                          <a:r>
                            <a:rPr lang="ru-RU" sz="1900">
                              <a:effectLst/>
                            </a:rPr>
                            <a:t>Избыток повышает восприимчивость к инфекциям</a:t>
                          </a:r>
                          <a:endParaRPr lang="ru-RU" sz="190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58954" marR="58954" marT="0" marB="0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15000"/>
                            </a:lnSpc>
                            <a:spcBef>
                              <a:spcPts val="150"/>
                            </a:spcBef>
                            <a:spcAft>
                              <a:spcPts val="150"/>
                            </a:spcAft>
                          </a:pPr>
                          <a:r>
                            <a:rPr lang="ru-RU" sz="1900" dirty="0">
                              <a:effectLst/>
                            </a:rPr>
                            <a:t>Минеральные источники, металлолом</a:t>
                          </a:r>
                          <a:endParaRPr lang="ru-RU" sz="1900" dirty="0">
                            <a:effectLst/>
                            <a:latin typeface="Calibri"/>
                            <a:ea typeface="Calibri"/>
                            <a:cs typeface="Times New Roman"/>
                          </a:endParaRPr>
                        </a:p>
                      </a:txBody>
                      <a:tcPr marL="58954" marR="58954" marT="0" marB="0"/>
                    </a:tc>
                  </a:tr>
                </a:tbl>
              </a:graphicData>
            </a:graphic>
          </p:graphicFrame>
        </mc:Fallback>
      </mc:AlternateContent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871538" y="268287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6315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71052" y="404664"/>
            <a:ext cx="840967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dirty="0" smtClean="0">
                <a:solidFill>
                  <a:schemeClr val="bg1"/>
                </a:solidFill>
              </a:rPr>
              <a:t>Химические свойства воды</a:t>
            </a:r>
            <a:endParaRPr lang="ru-RU" sz="5400" dirty="0">
              <a:solidFill>
                <a:schemeClr val="bg1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2" name="Таблица 1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218638350"/>
                  </p:ext>
                </p:extLst>
              </p:nvPr>
            </p:nvGraphicFramePr>
            <p:xfrm>
              <a:off x="0" y="1397000"/>
              <a:ext cx="8880726" cy="5472617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539552"/>
                    <a:gridCol w="4052541"/>
                    <a:gridCol w="4288633"/>
                  </a:tblGrid>
                  <a:tr h="339999">
                    <a:tc>
                      <a:txBody>
                        <a:bodyPr/>
                        <a:lstStyle/>
                        <a:p>
                          <a:pPr algn="ctr"/>
                          <a:endParaRPr lang="ru-RU" sz="2000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dirty="0" smtClean="0">
                              <a:latin typeface="Times New Roman" pitchFamily="18" charset="0"/>
                              <a:cs typeface="Times New Roman" pitchFamily="18" charset="0"/>
                            </a:rPr>
                            <a:t>I </a:t>
                          </a:r>
                          <a:r>
                            <a:rPr lang="ru-RU" sz="2000" dirty="0" smtClean="0">
                              <a:latin typeface="Times New Roman" pitchFamily="18" charset="0"/>
                              <a:cs typeface="Times New Roman" pitchFamily="18" charset="0"/>
                            </a:rPr>
                            <a:t>Вариант</a:t>
                          </a:r>
                          <a:endParaRPr lang="ru-RU" sz="2000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dirty="0" smtClean="0">
                              <a:latin typeface="Times New Roman" pitchFamily="18" charset="0"/>
                              <a:cs typeface="Times New Roman" pitchFamily="18" charset="0"/>
                            </a:rPr>
                            <a:t>II</a:t>
                          </a:r>
                          <a:r>
                            <a:rPr lang="ru-RU" sz="2000" baseline="0" dirty="0" smtClean="0">
                              <a:latin typeface="Times New Roman" pitchFamily="18" charset="0"/>
                              <a:cs typeface="Times New Roman" pitchFamily="18" charset="0"/>
                            </a:rPr>
                            <a:t> Вариант</a:t>
                          </a:r>
                          <a:endParaRPr lang="ru-RU" sz="2000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/>
                    </a:tc>
                  </a:tr>
                  <a:tr h="5076377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ru-RU" sz="2000" dirty="0" smtClean="0">
                              <a:latin typeface="Times New Roman" pitchFamily="18" charset="0"/>
                              <a:cs typeface="Times New Roman" pitchFamily="18" charset="0"/>
                            </a:rPr>
                            <a:t>*</a:t>
                          </a:r>
                        </a:p>
                        <a:p>
                          <a:pPr algn="r"/>
                          <a:endParaRPr lang="ru-RU" sz="1400" dirty="0" smtClean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  <a:p>
                          <a:pPr algn="r"/>
                          <a:endParaRPr lang="ru-RU" sz="2000" dirty="0" smtClean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  <a:p>
                          <a:pPr algn="r"/>
                          <a:endParaRPr lang="ru-RU" sz="1400" dirty="0" smtClean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  <a:p>
                          <a:pPr algn="r"/>
                          <a:r>
                            <a:rPr lang="ru-RU" sz="2000" dirty="0" smtClean="0">
                              <a:latin typeface="Times New Roman" pitchFamily="18" charset="0"/>
                              <a:cs typeface="Times New Roman" pitchFamily="18" charset="0"/>
                            </a:rPr>
                            <a:t>**</a:t>
                          </a:r>
                        </a:p>
                        <a:p>
                          <a:pPr algn="r"/>
                          <a:endParaRPr lang="ru-RU" sz="1400" dirty="0" smtClean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  <a:p>
                          <a:pPr algn="r"/>
                          <a:endParaRPr lang="ru-RU" sz="2000" dirty="0" smtClean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  <a:p>
                          <a:pPr algn="r"/>
                          <a:endParaRPr lang="ru-RU" sz="1400" dirty="0" smtClean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  <a:p>
                          <a:pPr algn="r"/>
                          <a:r>
                            <a:rPr lang="ru-RU" sz="2000" dirty="0" smtClean="0">
                              <a:latin typeface="Times New Roman" pitchFamily="18" charset="0"/>
                              <a:cs typeface="Times New Roman" pitchFamily="18" charset="0"/>
                            </a:rPr>
                            <a:t>***</a:t>
                          </a:r>
                          <a:endParaRPr lang="ru-RU" sz="2000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l"/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r>
                                  <a:rPr lang="en-US" sz="2000" b="0" i="1" smtClean="0">
                                    <a:latin typeface="Cambria Math"/>
                                    <a:cs typeface="Times New Roman" pitchFamily="18" charset="0"/>
                                  </a:rPr>
                                  <m:t>𝐵𝑎𝑂</m:t>
                                </m:r>
                                <m:r>
                                  <a:rPr lang="en-US" sz="2000" b="0" i="1" smtClean="0">
                                    <a:latin typeface="Cambria Math"/>
                                    <a:cs typeface="Times New Roman" pitchFamily="18" charset="0"/>
                                  </a:rPr>
                                  <m:t>+</m:t>
                                </m:r>
                                <m:sSub>
                                  <m:sSubPr>
                                    <m:ctrlPr>
                                      <a:rPr lang="en-US" sz="2000" b="0" i="1" smtClean="0">
                                        <a:latin typeface="Cambria Math"/>
                                        <a:cs typeface="Times New Roman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000" b="0" i="1" smtClean="0">
                                        <a:latin typeface="Cambria Math"/>
                                        <a:cs typeface="Times New Roman" pitchFamily="18" charset="0"/>
                                      </a:rPr>
                                      <m:t>𝐻</m:t>
                                    </m:r>
                                  </m:e>
                                  <m:sub>
                                    <m:r>
                                      <a:rPr lang="en-US" sz="2000" b="0" i="1" smtClean="0">
                                        <a:latin typeface="Cambria Math"/>
                                        <a:cs typeface="Times New Roman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  <m:r>
                                  <a:rPr lang="en-US" sz="2000" b="0" i="1" smtClean="0">
                                    <a:latin typeface="Cambria Math"/>
                                    <a:cs typeface="Times New Roman" pitchFamily="18" charset="0"/>
                                  </a:rPr>
                                  <m:t>𝑂</m:t>
                                </m:r>
                                <m:r>
                                  <a:rPr lang="en-US" sz="2000" b="0" i="1" smtClean="0">
                                    <a:latin typeface="Cambria Math"/>
                                    <a:cs typeface="Times New Roman" pitchFamily="18" charset="0"/>
                                  </a:rPr>
                                  <m:t>→</m:t>
                                </m:r>
                                <m:r>
                                  <a:rPr lang="en-US" sz="2000" b="0" i="1" smtClean="0">
                                    <a:latin typeface="Cambria Math"/>
                                    <a:cs typeface="Times New Roman" pitchFamily="18" charset="0"/>
                                  </a:rPr>
                                  <m:t>𝐵𝑎</m:t>
                                </m:r>
                                <m:sSub>
                                  <m:sSubPr>
                                    <m:ctrlPr>
                                      <a:rPr lang="en-US" sz="2000" b="0" i="1" smtClean="0">
                                        <a:latin typeface="Cambria Math"/>
                                        <a:cs typeface="Times New Roman" pitchFamily="18" charset="0"/>
                                      </a:rPr>
                                    </m:ctrlPr>
                                  </m:sSubPr>
                                  <m:e>
                                    <m:d>
                                      <m:dPr>
                                        <m:ctrlPr>
                                          <a:rPr lang="en-US" sz="2000" b="0" i="1" smtClean="0">
                                            <a:latin typeface="Cambria Math"/>
                                            <a:cs typeface="Times New Roman" pitchFamily="18" charset="0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en-US" sz="2000" b="0" i="1" smtClean="0">
                                            <a:latin typeface="Cambria Math"/>
                                            <a:cs typeface="Times New Roman" pitchFamily="18" charset="0"/>
                                          </a:rPr>
                                          <m:t>𝑂𝐻</m:t>
                                        </m:r>
                                      </m:e>
                                    </m:d>
                                  </m:e>
                                  <m:sub>
                                    <m:r>
                                      <a:rPr lang="en-US" sz="2000" b="0" i="1" smtClean="0">
                                        <a:latin typeface="Cambria Math"/>
                                        <a:cs typeface="Times New Roman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  <m:r>
                                  <a:rPr lang="en-US" sz="2000" b="0" i="0" smtClean="0">
                                    <a:latin typeface="Cambria Math"/>
                                    <a:cs typeface="Times New Roman" pitchFamily="18" charset="0"/>
                                  </a:rPr>
                                  <m:t>;</m:t>
                                </m:r>
                              </m:oMath>
                            </m:oMathPara>
                          </a14:m>
                          <a:endParaRPr lang="ru-RU" sz="2000" dirty="0" smtClean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  <a:p>
                          <a:pPr algn="l"/>
                          <a:r>
                            <a:rPr lang="ru-RU" sz="1000" dirty="0" smtClean="0">
                              <a:latin typeface="Times New Roman" pitchFamily="18" charset="0"/>
                              <a:cs typeface="Times New Roman" pitchFamily="18" charset="0"/>
                            </a:rPr>
                            <a:t>                                               </a:t>
                          </a:r>
                          <a:r>
                            <a:rPr lang="ru-RU" sz="1400" dirty="0" smtClean="0">
                              <a:latin typeface="Times New Roman" pitchFamily="18" charset="0"/>
                              <a:cs typeface="Times New Roman" pitchFamily="18" charset="0"/>
                            </a:rPr>
                            <a:t>Гидроксид</a:t>
                          </a:r>
                          <a:r>
                            <a:rPr lang="ru-RU" sz="1400" baseline="0" dirty="0" smtClean="0">
                              <a:latin typeface="Times New Roman" pitchFamily="18" charset="0"/>
                              <a:cs typeface="Times New Roman" pitchFamily="18" charset="0"/>
                            </a:rPr>
                            <a:t> бария</a:t>
                          </a:r>
                          <a:endParaRPr lang="ru-RU" sz="1000" dirty="0" smtClean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  <a:p>
                          <a:pPr algn="l"/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US" sz="2000" b="0" i="1" smtClean="0">
                                      <a:latin typeface="Cambria Math"/>
                                      <a:cs typeface="Times New Roman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sz="2000" b="0" i="0" smtClean="0">
                                      <a:latin typeface="Cambria Math"/>
                                      <a:cs typeface="Times New Roman" pitchFamily="18" charset="0"/>
                                    </a:rPr>
                                    <m:t>CO</m:t>
                                  </m:r>
                                </m:e>
                                <m:sub>
                                  <m:r>
                                    <a:rPr lang="en-US" sz="2000" b="0" i="0" smtClean="0">
                                      <a:latin typeface="Cambria Math"/>
                                      <a:cs typeface="Times New Roman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en-US" sz="2000" b="0" i="0" smtClean="0">
                                  <a:latin typeface="Cambria Math"/>
                                  <a:cs typeface="Times New Roman" pitchFamily="18" charset="0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en-US" sz="2000" b="0" i="1" smtClean="0">
                                      <a:latin typeface="Cambria Math"/>
                                      <a:cs typeface="Times New Roman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sz="2000" b="0" i="0" smtClean="0">
                                      <a:latin typeface="Cambria Math"/>
                                      <a:cs typeface="Times New Roman" pitchFamily="18" charset="0"/>
                                    </a:rPr>
                                    <m:t>H</m:t>
                                  </m:r>
                                </m:e>
                                <m:sub>
                                  <m:r>
                                    <a:rPr lang="en-US" sz="2000" b="0" i="0" smtClean="0">
                                      <a:latin typeface="Cambria Math"/>
                                      <a:cs typeface="Times New Roman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m:rPr>
                                  <m:sty m:val="p"/>
                                </m:rPr>
                                <a:rPr lang="en-US" sz="2000" b="0" i="0" smtClean="0">
                                  <a:latin typeface="Cambria Math"/>
                                  <a:cs typeface="Times New Roman" pitchFamily="18" charset="0"/>
                                </a:rPr>
                                <m:t>O</m:t>
                              </m:r>
                              <m:r>
                                <a:rPr lang="en-US" sz="2000" b="0" i="0" smtClean="0">
                                  <a:latin typeface="Cambria Math"/>
                                  <a:cs typeface="Times New Roman" pitchFamily="18" charset="0"/>
                                </a:rPr>
                                <m:t>→</m:t>
                              </m:r>
                              <m:sSub>
                                <m:sSubPr>
                                  <m:ctrlPr>
                                    <a:rPr lang="en-US" sz="2000" b="0" i="1" smtClean="0">
                                      <a:latin typeface="Cambria Math"/>
                                      <a:cs typeface="Times New Roman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b="0" i="1" smtClean="0">
                                      <a:latin typeface="Cambria Math"/>
                                      <a:cs typeface="Times New Roman" pitchFamily="18" charset="0"/>
                                    </a:rPr>
                                    <m:t>𝐻</m:t>
                                  </m:r>
                                </m:e>
                                <m:sub>
                                  <m:r>
                                    <a:rPr lang="en-US" sz="2000" b="0" i="1" smtClean="0">
                                      <a:latin typeface="Cambria Math"/>
                                      <a:cs typeface="Times New Roman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en-US" sz="2000" b="0" i="1" smtClean="0">
                                  <a:latin typeface="Cambria Math"/>
                                  <a:cs typeface="Times New Roman" pitchFamily="18" charset="0"/>
                                </a:rPr>
                                <m:t>𝐶</m:t>
                              </m:r>
                              <m:sSub>
                                <m:sSubPr>
                                  <m:ctrlPr>
                                    <a:rPr lang="en-US" sz="2000" b="0" i="1" smtClean="0">
                                      <a:latin typeface="Cambria Math"/>
                                      <a:cs typeface="Times New Roman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b="0" i="1" smtClean="0">
                                      <a:latin typeface="Cambria Math"/>
                                      <a:cs typeface="Times New Roman" pitchFamily="18" charset="0"/>
                                    </a:rPr>
                                    <m:t>𝑂</m:t>
                                  </m:r>
                                </m:e>
                                <m:sub>
                                  <m:r>
                                    <a:rPr lang="en-US" sz="2000" b="0" i="1" smtClean="0">
                                      <a:latin typeface="Cambria Math"/>
                                      <a:cs typeface="Times New Roman" pitchFamily="18" charset="0"/>
                                    </a:rPr>
                                    <m:t>3</m:t>
                                  </m:r>
                                </m:sub>
                              </m:sSub>
                            </m:oMath>
                          </a14:m>
                          <a:r>
                            <a:rPr lang="en-US" sz="2000" dirty="0" smtClean="0">
                              <a:latin typeface="Times New Roman" pitchFamily="18" charset="0"/>
                              <a:cs typeface="Times New Roman" pitchFamily="18" charset="0"/>
                            </a:rPr>
                            <a:t>;</a:t>
                          </a:r>
                          <a:endParaRPr lang="ru-RU" sz="2000" dirty="0" smtClean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  <a:p>
                          <a:pPr algn="l"/>
                          <a:r>
                            <a:rPr lang="ru-RU" sz="1400" dirty="0" smtClean="0">
                              <a:latin typeface="Times New Roman" pitchFamily="18" charset="0"/>
                              <a:cs typeface="Times New Roman" pitchFamily="18" charset="0"/>
                            </a:rPr>
                            <a:t>                              Угольная</a:t>
                          </a:r>
                          <a:r>
                            <a:rPr lang="ru-RU" sz="1400" baseline="0" dirty="0" smtClean="0">
                              <a:latin typeface="Times New Roman" pitchFamily="18" charset="0"/>
                              <a:cs typeface="Times New Roman" pitchFamily="18" charset="0"/>
                            </a:rPr>
                            <a:t> кислота</a:t>
                          </a:r>
                          <a:endParaRPr lang="ru-RU" sz="1400" dirty="0" smtClean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  <a:p>
                          <a:pPr algn="l"/>
                          <a14:m>
                            <m:oMath xmlns:m="http://schemas.openxmlformats.org/officeDocument/2006/math">
                              <m:r>
                                <a:rPr lang="ru-RU" sz="2000" b="0" i="1" smtClean="0">
                                  <a:latin typeface="Cambria Math"/>
                                  <a:cs typeface="Times New Roman" pitchFamily="18" charset="0"/>
                                </a:rPr>
                                <m:t>2</m:t>
                              </m:r>
                              <m:r>
                                <a:rPr lang="en-US" sz="2000" b="0" i="1" smtClean="0">
                                  <a:latin typeface="Cambria Math"/>
                                  <a:cs typeface="Times New Roman" pitchFamily="18" charset="0"/>
                                </a:rPr>
                                <m:t>𝑁𝑎</m:t>
                              </m:r>
                              <m:r>
                                <a:rPr lang="en-US" sz="2000" b="0" i="1" smtClean="0">
                                  <a:latin typeface="Cambria Math"/>
                                  <a:cs typeface="Times New Roman" pitchFamily="18" charset="0"/>
                                </a:rPr>
                                <m:t>+2</m:t>
                              </m:r>
                              <m:sSub>
                                <m:sSubPr>
                                  <m:ctrlPr>
                                    <a:rPr lang="en-US" sz="2000" b="0" i="1" smtClean="0">
                                      <a:latin typeface="Cambria Math"/>
                                      <a:cs typeface="Times New Roman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b="0" i="1" smtClean="0">
                                      <a:latin typeface="Cambria Math"/>
                                      <a:cs typeface="Times New Roman" pitchFamily="18" charset="0"/>
                                    </a:rPr>
                                    <m:t>𝐻</m:t>
                                  </m:r>
                                </m:e>
                                <m:sub>
                                  <m:r>
                                    <a:rPr lang="en-US" sz="2000" b="0" i="1" smtClean="0">
                                      <a:latin typeface="Cambria Math"/>
                                      <a:cs typeface="Times New Roman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en-US" sz="2000" b="0" i="1" smtClean="0">
                                  <a:latin typeface="Cambria Math"/>
                                  <a:cs typeface="Times New Roman" pitchFamily="18" charset="0"/>
                                </a:rPr>
                                <m:t>𝑂</m:t>
                              </m:r>
                              <m:r>
                                <a:rPr lang="en-US" sz="2000" b="0" i="1" smtClean="0">
                                  <a:latin typeface="Cambria Math"/>
                                  <a:cs typeface="Times New Roman" pitchFamily="18" charset="0"/>
                                </a:rPr>
                                <m:t>→2</m:t>
                              </m:r>
                              <m:r>
                                <a:rPr lang="en-US" sz="2000" b="0" i="1" smtClean="0">
                                  <a:latin typeface="Cambria Math"/>
                                  <a:cs typeface="Times New Roman" pitchFamily="18" charset="0"/>
                                </a:rPr>
                                <m:t>𝑁𝑎𝑂𝐻</m:t>
                              </m:r>
                              <m:r>
                                <a:rPr lang="en-US" sz="2000" b="0" i="1" smtClean="0">
                                  <a:latin typeface="Cambria Math"/>
                                  <a:cs typeface="Times New Roman" pitchFamily="18" charset="0"/>
                                </a:rPr>
                                <m:t>+</m:t>
                              </m:r>
                              <m:sSubSup>
                                <m:sSubSupPr>
                                  <m:ctrlPr>
                                    <a:rPr lang="en-US" sz="2000" b="0" i="1" smtClean="0">
                                      <a:latin typeface="Cambria Math"/>
                                      <a:cs typeface="Times New Roman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sz="2000" b="0" i="1" smtClean="0">
                                      <a:latin typeface="Cambria Math"/>
                                      <a:cs typeface="Times New Roman" pitchFamily="18" charset="0"/>
                                    </a:rPr>
                                    <m:t>𝐻</m:t>
                                  </m:r>
                                </m:e>
                                <m:sub>
                                  <m:r>
                                    <a:rPr lang="en-US" sz="2000" b="0" i="1" smtClean="0">
                                      <a:latin typeface="Cambria Math"/>
                                      <a:cs typeface="Times New Roman" pitchFamily="18" charset="0"/>
                                    </a:rPr>
                                    <m:t>2</m:t>
                                  </m:r>
                                </m:sub>
                                <m:sup/>
                              </m:sSubSup>
                              <m:r>
                                <a:rPr lang="en-US" sz="2000" i="1">
                                  <a:latin typeface="Cambria Math"/>
                                  <a:cs typeface="Times New Roman" pitchFamily="18" charset="0"/>
                                </a:rPr>
                                <m:t>↑</m:t>
                              </m:r>
                            </m:oMath>
                          </a14:m>
                          <a:r>
                            <a:rPr lang="en-US" sz="2000" dirty="0" smtClean="0">
                              <a:latin typeface="Times New Roman" pitchFamily="18" charset="0"/>
                              <a:cs typeface="Times New Roman" pitchFamily="18" charset="0"/>
                            </a:rPr>
                            <a:t>;</a:t>
                          </a:r>
                          <a:endParaRPr lang="ru-RU" sz="2000" dirty="0" smtClean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  <a:p>
                          <a:pPr algn="l"/>
                          <a:r>
                            <a:rPr lang="ru-RU" sz="1400" dirty="0" smtClean="0">
                              <a:latin typeface="Times New Roman" pitchFamily="18" charset="0"/>
                              <a:cs typeface="Times New Roman" pitchFamily="18" charset="0"/>
                            </a:rPr>
                            <a:t>                                Гидроксид натрия   Водород</a:t>
                          </a:r>
                        </a:p>
                        <a:p>
                          <a:pPr algn="l"/>
                          <a14:m>
                            <m:oMath xmlns:m="http://schemas.openxmlformats.org/officeDocument/2006/math">
                              <m:r>
                                <a:rPr kumimoji="0" lang="ru-RU" sz="2000" b="0" i="1" u="none" strike="noStrike" kern="1200" cap="none" spc="0" normalizeH="0" baseline="0" noProof="0" dirty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/>
                                  <a:ea typeface="+mn-ea"/>
                                  <a:cs typeface="Times New Roman" pitchFamily="18" charset="0"/>
                                </a:rPr>
                                <m:t>С</m:t>
                              </m:r>
                              <m:r>
                                <a:rPr kumimoji="0" lang="en-US" sz="2000" b="0" i="1" u="none" strike="noStrike" kern="1200" cap="none" spc="0" normalizeH="0" baseline="0" noProof="0" dirty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/>
                                  <a:ea typeface="+mn-ea"/>
                                  <a:cs typeface="Times New Roman" pitchFamily="18" charset="0"/>
                                </a:rPr>
                                <m:t>𝑎𝑂</m:t>
                              </m:r>
                              <m:r>
                                <a:rPr kumimoji="0" lang="en-US" sz="2000" b="0" i="1" u="none" strike="noStrike" kern="1200" cap="none" spc="0" normalizeH="0" baseline="0" noProof="0" dirty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/>
                                  <a:ea typeface="+mn-ea"/>
                                  <a:cs typeface="Times New Roman" pitchFamily="18" charset="0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kumimoji="0" lang="en-US" sz="2000" b="0" i="1" u="none" strike="noStrike" kern="1200" cap="none" spc="0" normalizeH="0" baseline="0" noProof="0" dirty="0" smtClean="0">
                                      <a:ln>
                                        <a:noFill/>
                                      </a:ln>
                                      <a:solidFill>
                                        <a:prstClr val="black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/>
                                      <a:ea typeface="+mn-ea"/>
                                      <a:cs typeface="Times New Roman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kumimoji="0" lang="en-US" sz="2000" b="0" i="1" u="none" strike="noStrike" kern="1200" cap="none" spc="0" normalizeH="0" baseline="0" noProof="0" dirty="0" smtClean="0">
                                      <a:ln>
                                        <a:noFill/>
                                      </a:ln>
                                      <a:solidFill>
                                        <a:prstClr val="black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/>
                                      <a:ea typeface="+mn-ea"/>
                                      <a:cs typeface="Times New Roman" pitchFamily="18" charset="0"/>
                                    </a:rPr>
                                    <m:t>𝐻</m:t>
                                  </m:r>
                                </m:e>
                                <m:sub>
                                  <m:r>
                                    <a:rPr kumimoji="0" lang="en-US" sz="2000" b="0" i="1" u="none" strike="noStrike" kern="1200" cap="none" spc="0" normalizeH="0" baseline="0" noProof="0" dirty="0" smtClean="0">
                                      <a:ln>
                                        <a:noFill/>
                                      </a:ln>
                                      <a:solidFill>
                                        <a:prstClr val="black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/>
                                      <a:ea typeface="+mn-ea"/>
                                      <a:cs typeface="Times New Roman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kumimoji="0" lang="en-US" sz="2000" b="0" i="1" u="none" strike="noStrike" kern="1200" cap="none" spc="0" normalizeH="0" baseline="0" noProof="0" dirty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/>
                                  <a:ea typeface="+mn-ea"/>
                                  <a:cs typeface="Times New Roman" pitchFamily="18" charset="0"/>
                                </a:rPr>
                                <m:t>𝑂</m:t>
                              </m:r>
                              <m:r>
                                <a:rPr kumimoji="0" lang="en-US" sz="2000" b="0" i="1" u="none" strike="noStrike" kern="1200" cap="none" spc="0" normalizeH="0" baseline="0" noProof="0" dirty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/>
                                  <a:ea typeface="+mn-ea"/>
                                  <a:cs typeface="Times New Roman" pitchFamily="18" charset="0"/>
                                </a:rPr>
                                <m:t>→</m:t>
                              </m:r>
                              <m:r>
                                <a:rPr kumimoji="0" lang="en-US" sz="2000" b="0" i="1" u="none" strike="noStrike" kern="1200" cap="none" spc="0" normalizeH="0" baseline="0" noProof="0" dirty="0" smtClean="0">
                                  <a:ln>
                                    <a:noFill/>
                                  </a:ln>
                                  <a:solidFill>
                                    <a:prstClr val="black"/>
                                  </a:solidFill>
                                  <a:effectLst/>
                                  <a:uLnTx/>
                                  <a:uFillTx/>
                                  <a:latin typeface="Cambria Math"/>
                                  <a:ea typeface="+mn-ea"/>
                                  <a:cs typeface="Times New Roman" pitchFamily="18" charset="0"/>
                                </a:rPr>
                                <m:t>𝐶𝑎</m:t>
                              </m:r>
                              <m:sSub>
                                <m:sSubPr>
                                  <m:ctrlPr>
                                    <a:rPr kumimoji="0" lang="en-US" sz="2000" b="0" i="1" u="none" strike="noStrike" kern="1200" cap="none" spc="0" normalizeH="0" baseline="0" noProof="0" dirty="0" smtClean="0">
                                      <a:ln>
                                        <a:noFill/>
                                      </a:ln>
                                      <a:solidFill>
                                        <a:prstClr val="black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/>
                                      <a:ea typeface="+mn-ea"/>
                                      <a:cs typeface="Times New Roman" pitchFamily="18" charset="0"/>
                                    </a:rPr>
                                  </m:ctrlPr>
                                </m:sSubPr>
                                <m:e>
                                  <m:d>
                                    <m:dPr>
                                      <m:ctrlPr>
                                        <a:rPr kumimoji="0" lang="en-US" sz="2000" b="0" i="1" u="none" strike="noStrike" kern="1200" cap="none" spc="0" normalizeH="0" baseline="0" noProof="0" dirty="0" smtClean="0">
                                          <a:ln>
                                            <a:noFill/>
                                          </a:ln>
                                          <a:solidFill>
                                            <a:prstClr val="black"/>
                                          </a:solidFill>
                                          <a:effectLst/>
                                          <a:uLnTx/>
                                          <a:uFillTx/>
                                          <a:latin typeface="Cambria Math"/>
                                          <a:ea typeface="+mn-ea"/>
                                          <a:cs typeface="Times New Roman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kumimoji="0" lang="en-US" sz="2000" b="0" i="1" u="none" strike="noStrike" kern="1200" cap="none" spc="0" normalizeH="0" baseline="0" noProof="0" dirty="0" smtClean="0">
                                          <a:ln>
                                            <a:noFill/>
                                          </a:ln>
                                          <a:solidFill>
                                            <a:prstClr val="black"/>
                                          </a:solidFill>
                                          <a:effectLst/>
                                          <a:uLnTx/>
                                          <a:uFillTx/>
                                          <a:latin typeface="Cambria Math"/>
                                          <a:ea typeface="+mn-ea"/>
                                          <a:cs typeface="Times New Roman" pitchFamily="18" charset="0"/>
                                        </a:rPr>
                                        <m:t>𝑂𝐻</m:t>
                                      </m:r>
                                    </m:e>
                                  </m:d>
                                </m:e>
                                <m:sub>
                                  <m:r>
                                    <a:rPr kumimoji="0" lang="en-US" sz="2000" b="0" i="1" u="none" strike="noStrike" kern="1200" cap="none" spc="0" normalizeH="0" baseline="0" noProof="0" dirty="0" smtClean="0">
                                      <a:ln>
                                        <a:noFill/>
                                      </a:ln>
                                      <a:solidFill>
                                        <a:prstClr val="black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/>
                                      <a:ea typeface="+mn-ea"/>
                                      <a:cs typeface="Times New Roman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oMath>
                          </a14:m>
                          <a:r>
                            <a:rPr lang="en-US" sz="2000" dirty="0" smtClean="0">
                              <a:latin typeface="Times New Roman" pitchFamily="18" charset="0"/>
                              <a:cs typeface="Times New Roman" pitchFamily="18" charset="0"/>
                            </a:rPr>
                            <a:t>;</a:t>
                          </a:r>
                          <a:endParaRPr lang="ru-RU" sz="2000" dirty="0" smtClean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  <a:p>
                          <a:pPr algn="l"/>
                          <a:r>
                            <a:rPr lang="ru-RU" sz="1400" dirty="0" smtClean="0">
                              <a:latin typeface="Times New Roman" pitchFamily="18" charset="0"/>
                              <a:cs typeface="Times New Roman" pitchFamily="18" charset="0"/>
                            </a:rPr>
                            <a:t>                             </a:t>
                          </a:r>
                          <a:r>
                            <a:rPr lang="ru-RU" sz="1400" baseline="0" dirty="0" smtClean="0">
                              <a:latin typeface="Times New Roman" pitchFamily="18" charset="0"/>
                              <a:cs typeface="Times New Roman" pitchFamily="18" charset="0"/>
                            </a:rPr>
                            <a:t> </a:t>
                          </a:r>
                          <a:r>
                            <a:rPr lang="ru-RU" sz="1400" dirty="0" smtClean="0">
                              <a:latin typeface="Times New Roman" pitchFamily="18" charset="0"/>
                              <a:cs typeface="Times New Roman" pitchFamily="18" charset="0"/>
                            </a:rPr>
                            <a:t>  Гидроксид</a:t>
                          </a:r>
                          <a:r>
                            <a:rPr lang="ru-RU" sz="1400" baseline="0" dirty="0" smtClean="0">
                              <a:latin typeface="Times New Roman" pitchFamily="18" charset="0"/>
                              <a:cs typeface="Times New Roman" pitchFamily="18" charset="0"/>
                            </a:rPr>
                            <a:t> кальция</a:t>
                          </a:r>
                        </a:p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r>
                                  <a:rPr lang="en-US" sz="2000" b="0" i="1" smtClean="0">
                                    <a:latin typeface="Cambria Math"/>
                                    <a:cs typeface="Times New Roman" pitchFamily="18" charset="0"/>
                                  </a:rPr>
                                  <m:t>𝐶</m:t>
                                </m:r>
                                <m:sSub>
                                  <m:sSubPr>
                                    <m:ctrlPr>
                                      <a:rPr lang="en-US" sz="2000" b="0" i="1" smtClean="0">
                                        <a:latin typeface="Cambria Math"/>
                                        <a:cs typeface="Times New Roman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000" b="0" i="1" smtClean="0">
                                        <a:latin typeface="Cambria Math"/>
                                        <a:cs typeface="Times New Roman" pitchFamily="18" charset="0"/>
                                      </a:rPr>
                                      <m:t>𝑂</m:t>
                                    </m:r>
                                  </m:e>
                                  <m:sub>
                                    <m:r>
                                      <a:rPr lang="en-US" sz="2000" b="0" i="1" smtClean="0">
                                        <a:latin typeface="Cambria Math"/>
                                        <a:cs typeface="Times New Roman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  <m:r>
                                  <a:rPr lang="en-US" sz="2000" b="0" i="1" smtClean="0">
                                    <a:latin typeface="Cambria Math"/>
                                    <a:cs typeface="Times New Roman" pitchFamily="18" charset="0"/>
                                  </a:rPr>
                                  <m:t>+</m:t>
                                </m:r>
                                <m:sSub>
                                  <m:sSubPr>
                                    <m:ctrlPr>
                                      <a:rPr lang="en-US" sz="2000" b="0" i="1" smtClean="0">
                                        <a:latin typeface="Cambria Math"/>
                                        <a:cs typeface="Times New Roman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000" b="0" i="1" smtClean="0">
                                        <a:latin typeface="Cambria Math"/>
                                        <a:cs typeface="Times New Roman" pitchFamily="18" charset="0"/>
                                      </a:rPr>
                                      <m:t>𝐻</m:t>
                                    </m:r>
                                  </m:e>
                                  <m:sub>
                                    <m:r>
                                      <a:rPr lang="en-US" sz="2000" b="0" i="1" smtClean="0">
                                        <a:latin typeface="Cambria Math"/>
                                        <a:cs typeface="Times New Roman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  <m:r>
                                  <a:rPr lang="en-US" sz="2000" b="0" i="1" smtClean="0">
                                    <a:latin typeface="Cambria Math"/>
                                    <a:cs typeface="Times New Roman" pitchFamily="18" charset="0"/>
                                  </a:rPr>
                                  <m:t>𝑂</m:t>
                                </m:r>
                                <m:r>
                                  <a:rPr lang="en-US" sz="2000" b="0" i="1" smtClean="0">
                                    <a:latin typeface="Cambria Math"/>
                                    <a:cs typeface="Times New Roman" pitchFamily="18" charset="0"/>
                                  </a:rPr>
                                  <m:t>→</m:t>
                                </m:r>
                                <m:sSub>
                                  <m:sSubPr>
                                    <m:ctrlPr>
                                      <a:rPr lang="en-US" sz="2000" b="0" i="1" smtClean="0">
                                        <a:latin typeface="Cambria Math"/>
                                        <a:cs typeface="Times New Roman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000" b="0" i="1" smtClean="0">
                                        <a:latin typeface="Cambria Math"/>
                                        <a:cs typeface="Times New Roman" pitchFamily="18" charset="0"/>
                                      </a:rPr>
                                      <m:t>𝐻</m:t>
                                    </m:r>
                                  </m:e>
                                  <m:sub>
                                    <m:r>
                                      <a:rPr lang="en-US" sz="2000" b="0" i="1" smtClean="0">
                                        <a:latin typeface="Cambria Math"/>
                                        <a:cs typeface="Times New Roman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  <m:r>
                                  <a:rPr lang="en-US" sz="2000" b="0" i="1" smtClean="0">
                                    <a:latin typeface="Cambria Math"/>
                                    <a:cs typeface="Times New Roman" pitchFamily="18" charset="0"/>
                                  </a:rPr>
                                  <m:t>𝐶</m:t>
                                </m:r>
                                <m:sSub>
                                  <m:sSubPr>
                                    <m:ctrlPr>
                                      <a:rPr lang="en-US" sz="2000" b="0" i="1" smtClean="0">
                                        <a:latin typeface="Cambria Math"/>
                                        <a:cs typeface="Times New Roman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000" b="0" i="1" smtClean="0">
                                        <a:latin typeface="Cambria Math"/>
                                        <a:cs typeface="Times New Roman" pitchFamily="18" charset="0"/>
                                      </a:rPr>
                                      <m:t>𝑂</m:t>
                                    </m:r>
                                  </m:e>
                                  <m:sub>
                                    <m:r>
                                      <a:rPr lang="en-US" sz="2000" b="0" i="1" smtClean="0">
                                        <a:latin typeface="Cambria Math"/>
                                        <a:cs typeface="Times New Roman" pitchFamily="18" charset="0"/>
                                      </a:rPr>
                                      <m:t>3</m:t>
                                    </m:r>
                                  </m:sub>
                                </m:sSub>
                                <m:r>
                                  <a:rPr lang="en-US" sz="2000" b="0" i="1" smtClean="0">
                                    <a:latin typeface="Cambria Math"/>
                                    <a:cs typeface="Times New Roman" pitchFamily="18" charset="0"/>
                                  </a:rPr>
                                  <m:t>;</m:t>
                                </m:r>
                              </m:oMath>
                            </m:oMathPara>
                          </a14:m>
                          <a:endParaRPr lang="ru-RU" sz="2000" b="0" i="1" dirty="0" smtClean="0">
                            <a:latin typeface="Cambria Math"/>
                            <a:cs typeface="Times New Roman" pitchFamily="18" charset="0"/>
                          </a:endParaRPr>
                        </a:p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r>
                                  <a:rPr lang="en-US" sz="2000" b="0" i="1" smtClean="0">
                                    <a:latin typeface="Cambria Math"/>
                                    <a:cs typeface="Times New Roman" pitchFamily="18" charset="0"/>
                                  </a:rPr>
                                  <m:t>𝐶𝑎𝑂</m:t>
                                </m:r>
                                <m:r>
                                  <a:rPr lang="en-US" sz="2000" b="0" i="1" smtClean="0">
                                    <a:latin typeface="Cambria Math"/>
                                    <a:cs typeface="Times New Roman" pitchFamily="18" charset="0"/>
                                  </a:rPr>
                                  <m:t>+</m:t>
                                </m:r>
                                <m:sSub>
                                  <m:sSubPr>
                                    <m:ctrlPr>
                                      <a:rPr lang="en-US" sz="2000" b="0" i="1" smtClean="0">
                                        <a:latin typeface="Cambria Math"/>
                                        <a:cs typeface="Times New Roman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000" b="0" i="1" smtClean="0">
                                        <a:latin typeface="Cambria Math"/>
                                        <a:cs typeface="Times New Roman" pitchFamily="18" charset="0"/>
                                      </a:rPr>
                                      <m:t>𝐻</m:t>
                                    </m:r>
                                  </m:e>
                                  <m:sub>
                                    <m:r>
                                      <a:rPr lang="en-US" sz="2000" b="0" i="1" smtClean="0">
                                        <a:latin typeface="Cambria Math"/>
                                        <a:cs typeface="Times New Roman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  <m:r>
                                  <a:rPr lang="en-US" sz="2000" b="0" i="1" smtClean="0">
                                    <a:latin typeface="Cambria Math"/>
                                    <a:cs typeface="Times New Roman" pitchFamily="18" charset="0"/>
                                  </a:rPr>
                                  <m:t>𝑂</m:t>
                                </m:r>
                                <m:r>
                                  <a:rPr lang="en-US" sz="2000" b="0" i="1" smtClean="0">
                                    <a:latin typeface="Cambria Math"/>
                                    <a:cs typeface="Times New Roman" pitchFamily="18" charset="0"/>
                                  </a:rPr>
                                  <m:t>→</m:t>
                                </m:r>
                                <m:r>
                                  <a:rPr lang="en-US" sz="2000" b="0" i="1" smtClean="0">
                                    <a:latin typeface="Cambria Math"/>
                                    <a:cs typeface="Times New Roman" pitchFamily="18" charset="0"/>
                                  </a:rPr>
                                  <m:t>𝐶𝑎</m:t>
                                </m:r>
                                <m:sSub>
                                  <m:sSubPr>
                                    <m:ctrlPr>
                                      <a:rPr lang="en-US" sz="2000" b="0" i="1" smtClean="0">
                                        <a:latin typeface="Cambria Math"/>
                                        <a:cs typeface="Times New Roman" pitchFamily="18" charset="0"/>
                                      </a:rPr>
                                    </m:ctrlPr>
                                  </m:sSubPr>
                                  <m:e>
                                    <m:d>
                                      <m:dPr>
                                        <m:ctrlPr>
                                          <a:rPr lang="en-US" sz="2000" b="0" i="1" smtClean="0">
                                            <a:latin typeface="Cambria Math"/>
                                            <a:cs typeface="Times New Roman" pitchFamily="18" charset="0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en-US" sz="2000" b="0" i="1" smtClean="0">
                                            <a:latin typeface="Cambria Math"/>
                                            <a:cs typeface="Times New Roman" pitchFamily="18" charset="0"/>
                                          </a:rPr>
                                          <m:t>𝑂𝐻</m:t>
                                        </m:r>
                                      </m:e>
                                    </m:d>
                                  </m:e>
                                  <m:sub>
                                    <m:r>
                                      <a:rPr lang="en-US" sz="2000" b="0" i="1" smtClean="0">
                                        <a:latin typeface="Cambria Math"/>
                                        <a:cs typeface="Times New Roman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  <m:r>
                                  <a:rPr lang="en-US" sz="2000" b="0" i="1" smtClean="0">
                                    <a:latin typeface="Cambria Math"/>
                                    <a:cs typeface="Times New Roman" pitchFamily="18" charset="0"/>
                                  </a:rPr>
                                  <m:t>;</m:t>
                                </m:r>
                              </m:oMath>
                            </m:oMathPara>
                          </a14:m>
                          <a:endParaRPr lang="ru-RU" sz="2000" b="0" i="1" dirty="0" smtClean="0">
                            <a:latin typeface="Cambria Math"/>
                            <a:cs typeface="Times New Roman" pitchFamily="18" charset="0"/>
                          </a:endParaRPr>
                        </a:p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r>
                                  <a:rPr lang="en-US" sz="2000" b="0" i="1" smtClean="0">
                                    <a:latin typeface="Cambria Math"/>
                                    <a:cs typeface="Times New Roman" pitchFamily="18" charset="0"/>
                                  </a:rPr>
                                  <m:t>2</m:t>
                                </m:r>
                                <m:r>
                                  <a:rPr lang="en-US" sz="2000" b="0" i="1" smtClean="0">
                                    <a:latin typeface="Cambria Math"/>
                                    <a:cs typeface="Times New Roman" pitchFamily="18" charset="0"/>
                                  </a:rPr>
                                  <m:t>𝑁𝑎</m:t>
                                </m:r>
                                <m:r>
                                  <a:rPr lang="en-US" sz="2000" b="0" i="1" smtClean="0">
                                    <a:latin typeface="Cambria Math"/>
                                    <a:cs typeface="Times New Roman" pitchFamily="18" charset="0"/>
                                  </a:rPr>
                                  <m:t>+2</m:t>
                                </m:r>
                                <m:sSub>
                                  <m:sSubPr>
                                    <m:ctrlPr>
                                      <a:rPr lang="en-US" sz="2000" b="0" i="1" smtClean="0">
                                        <a:latin typeface="Cambria Math"/>
                                        <a:cs typeface="Times New Roman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000" b="0" i="1" smtClean="0">
                                        <a:latin typeface="Cambria Math"/>
                                        <a:cs typeface="Times New Roman" pitchFamily="18" charset="0"/>
                                      </a:rPr>
                                      <m:t>𝐻</m:t>
                                    </m:r>
                                  </m:e>
                                  <m:sub>
                                    <m:r>
                                      <a:rPr lang="en-US" sz="2000" b="0" i="1" smtClean="0">
                                        <a:latin typeface="Cambria Math"/>
                                        <a:cs typeface="Times New Roman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  <m:r>
                                  <a:rPr lang="en-US" sz="2000" b="0" i="1" smtClean="0">
                                    <a:latin typeface="Cambria Math"/>
                                    <a:cs typeface="Times New Roman" pitchFamily="18" charset="0"/>
                                  </a:rPr>
                                  <m:t>𝑂</m:t>
                                </m:r>
                                <m:r>
                                  <a:rPr lang="en-US" sz="2000" b="0" i="1" smtClean="0">
                                    <a:latin typeface="Cambria Math"/>
                                    <a:cs typeface="Times New Roman" pitchFamily="18" charset="0"/>
                                  </a:rPr>
                                  <m:t>→2</m:t>
                                </m:r>
                                <m:r>
                                  <a:rPr lang="en-US" sz="2000" b="0" i="1" smtClean="0">
                                    <a:latin typeface="Cambria Math"/>
                                    <a:cs typeface="Times New Roman" pitchFamily="18" charset="0"/>
                                  </a:rPr>
                                  <m:t>𝑁𝑎𝑂𝐻</m:t>
                                </m:r>
                                <m:r>
                                  <a:rPr lang="en-US" sz="2000" b="0" i="1" smtClean="0">
                                    <a:latin typeface="Cambria Math"/>
                                    <a:cs typeface="Times New Roman" pitchFamily="18" charset="0"/>
                                  </a:rPr>
                                  <m:t>+</m:t>
                                </m:r>
                                <m:sSub>
                                  <m:sSubPr>
                                    <m:ctrlPr>
                                      <a:rPr lang="en-US" sz="2000" b="0" i="1" smtClean="0">
                                        <a:latin typeface="Cambria Math"/>
                                        <a:cs typeface="Times New Roman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000" b="0" i="1" smtClean="0">
                                        <a:latin typeface="Cambria Math"/>
                                        <a:cs typeface="Times New Roman" pitchFamily="18" charset="0"/>
                                      </a:rPr>
                                      <m:t>𝐻</m:t>
                                    </m:r>
                                  </m:e>
                                  <m:sub>
                                    <m:r>
                                      <a:rPr lang="en-US" sz="2000" b="0" i="1" smtClean="0">
                                        <a:latin typeface="Cambria Math"/>
                                        <a:cs typeface="Times New Roman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  <m:r>
                                  <a:rPr lang="en-US" sz="2000" b="0" i="1" smtClean="0">
                                    <a:latin typeface="Cambria Math"/>
                                    <a:cs typeface="Times New Roman" pitchFamily="18" charset="0"/>
                                  </a:rPr>
                                  <m:t>↑</m:t>
                                </m:r>
                                <m:r>
                                  <a:rPr lang="en-US" sz="2000" b="0" i="1" smtClean="0">
                                    <a:latin typeface="Cambria Math"/>
                                    <a:cs typeface="Times New Roman" pitchFamily="18" charset="0"/>
                                  </a:rPr>
                                  <m:t>;</m:t>
                                </m:r>
                              </m:oMath>
                            </m:oMathPara>
                          </a14:m>
                          <a:endParaRPr lang="en-US" sz="2000" b="0" dirty="0" smtClean="0">
                            <a:cs typeface="Times New Roman" pitchFamily="18" charset="0"/>
                          </a:endParaRPr>
                        </a:p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r>
                                  <a:rPr lang="en-US" sz="2000" b="0" i="1" smtClean="0">
                                    <a:latin typeface="Cambria Math"/>
                                    <a:cs typeface="Times New Roman" pitchFamily="18" charset="0"/>
                                  </a:rPr>
                                  <m:t>𝐶𝑢</m:t>
                                </m:r>
                                <m:r>
                                  <a:rPr lang="en-US" sz="2000" b="0" i="1" smtClean="0">
                                    <a:latin typeface="Cambria Math"/>
                                    <a:cs typeface="Times New Roman" pitchFamily="18" charset="0"/>
                                  </a:rPr>
                                  <m:t>+</m:t>
                                </m:r>
                                <m:sSub>
                                  <m:sSubPr>
                                    <m:ctrlPr>
                                      <a:rPr lang="en-US" sz="2000" b="0" i="1" smtClean="0">
                                        <a:latin typeface="Cambria Math"/>
                                        <a:cs typeface="Times New Roman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000" b="0" i="1" smtClean="0">
                                        <a:latin typeface="Cambria Math"/>
                                        <a:cs typeface="Times New Roman" pitchFamily="18" charset="0"/>
                                      </a:rPr>
                                      <m:t>𝐻</m:t>
                                    </m:r>
                                  </m:e>
                                  <m:sub>
                                    <m:r>
                                      <a:rPr lang="en-US" sz="2000" b="0" i="1" smtClean="0">
                                        <a:latin typeface="Cambria Math"/>
                                        <a:cs typeface="Times New Roman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  <m:r>
                                  <a:rPr lang="en-US" sz="2000" b="0" i="1" smtClean="0">
                                    <a:latin typeface="Cambria Math"/>
                                    <a:cs typeface="Times New Roman" pitchFamily="18" charset="0"/>
                                  </a:rPr>
                                  <m:t>𝑂</m:t>
                                </m:r>
                                <m:r>
                                  <a:rPr lang="en-US" sz="2000" b="0" i="1" smtClean="0">
                                    <a:latin typeface="Cambria Math"/>
                                    <a:cs typeface="Times New Roman" pitchFamily="18" charset="0"/>
                                  </a:rPr>
                                  <m:t>↛</m:t>
                                </m:r>
                                <m:d>
                                  <m:dPr>
                                    <m:ctrlPr>
                                      <a:rPr lang="en-US" sz="2000" b="0" i="1" smtClean="0">
                                        <a:latin typeface="Cambria Math"/>
                                        <a:cs typeface="Times New Roman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2000" b="0" i="1" smtClean="0">
                                        <a:latin typeface="Cambria Math"/>
                                        <a:cs typeface="Times New Roman" pitchFamily="18" charset="0"/>
                                      </a:rPr>
                                      <m:t>𝐶𝑢</m:t>
                                    </m:r>
                                    <m:r>
                                      <a:rPr lang="en-US" sz="2000" b="0" i="1" smtClean="0">
                                        <a:latin typeface="Cambria Math"/>
                                        <a:cs typeface="Times New Roman" pitchFamily="18" charset="0"/>
                                      </a:rPr>
                                      <m:t> стоит после </m:t>
                                    </m:r>
                                    <m:r>
                                      <a:rPr lang="en-US" sz="2000" b="0" i="1" smtClean="0">
                                        <a:latin typeface="Cambria Math"/>
                                        <a:cs typeface="Times New Roman" pitchFamily="18" charset="0"/>
                                      </a:rPr>
                                      <m:t>𝐻</m:t>
                                    </m:r>
                                    <m:r>
                                      <a:rPr lang="ru-RU" sz="2000" b="0" i="1" smtClean="0">
                                        <a:latin typeface="Cambria Math"/>
                                        <a:cs typeface="Times New Roman" pitchFamily="18" charset="0"/>
                                      </a:rPr>
                                      <m:t> в Э.Р.Н</m:t>
                                    </m:r>
                                  </m:e>
                                </m:d>
                                <m:r>
                                  <a:rPr lang="en-US" sz="2000" b="0" i="1" smtClean="0">
                                    <a:latin typeface="Cambria Math"/>
                                    <a:cs typeface="Times New Roman" pitchFamily="18" charset="0"/>
                                  </a:rPr>
                                  <m:t>;</m:t>
                                </m:r>
                              </m:oMath>
                            </m:oMathPara>
                          </a14:m>
                          <a:endParaRPr lang="en-US" sz="2000" dirty="0" smtClean="0">
                            <a:cs typeface="Times New Roman" pitchFamily="18" charset="0"/>
                          </a:endParaRPr>
                        </a:p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r>
                                  <m:rPr>
                                    <m:sty m:val="p"/>
                                  </m:rPr>
                                  <a:rPr lang="en-US" sz="2000" i="1">
                                    <a:latin typeface="Cambria Math"/>
                                    <a:cs typeface="Times New Roman" pitchFamily="18" charset="0"/>
                                  </a:rPr>
                                  <m:t>A</m:t>
                                </m:r>
                                <m:r>
                                  <a:rPr lang="en-US" sz="2000" b="0" i="1" smtClean="0">
                                    <a:latin typeface="Cambria Math"/>
                                    <a:cs typeface="Times New Roman" pitchFamily="18" charset="0"/>
                                  </a:rPr>
                                  <m:t>𝑔</m:t>
                                </m:r>
                                <m:r>
                                  <a:rPr lang="en-US" sz="2000" b="0" i="1" smtClean="0">
                                    <a:latin typeface="Cambria Math"/>
                                    <a:cs typeface="Times New Roman" pitchFamily="18" charset="0"/>
                                  </a:rPr>
                                  <m:t>+</m:t>
                                </m:r>
                                <m:sSub>
                                  <m:sSubPr>
                                    <m:ctrlPr>
                                      <a:rPr lang="en-US" sz="2000" b="0" i="1" smtClean="0">
                                        <a:latin typeface="Cambria Math"/>
                                        <a:cs typeface="Times New Roman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000" b="0" i="1" smtClean="0">
                                        <a:latin typeface="Cambria Math"/>
                                        <a:cs typeface="Times New Roman" pitchFamily="18" charset="0"/>
                                      </a:rPr>
                                      <m:t>𝐻</m:t>
                                    </m:r>
                                  </m:e>
                                  <m:sub>
                                    <m:r>
                                      <a:rPr lang="en-US" sz="2000" b="0" i="1" smtClean="0">
                                        <a:latin typeface="Cambria Math"/>
                                        <a:cs typeface="Times New Roman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  <m:r>
                                  <a:rPr lang="en-US" sz="2000" b="0" i="1" smtClean="0">
                                    <a:latin typeface="Cambria Math"/>
                                    <a:cs typeface="Times New Roman" pitchFamily="18" charset="0"/>
                                  </a:rPr>
                                  <m:t>𝑂</m:t>
                                </m:r>
                                <m:r>
                                  <a:rPr lang="en-US" sz="2000" b="0" i="1" smtClean="0">
                                    <a:latin typeface="Cambria Math"/>
                                    <a:cs typeface="Times New Roman" pitchFamily="18" charset="0"/>
                                  </a:rPr>
                                  <m:t>↛</m:t>
                                </m:r>
                                <m:d>
                                  <m:dPr>
                                    <m:ctrlPr>
                                      <a:rPr lang="en-US" sz="2000" b="0" i="1" smtClean="0">
                                        <a:latin typeface="Cambria Math"/>
                                        <a:cs typeface="Times New Roman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2000" b="0" i="1" smtClean="0">
                                        <a:latin typeface="Cambria Math"/>
                                        <a:cs typeface="Times New Roman" pitchFamily="18" charset="0"/>
                                      </a:rPr>
                                      <m:t>𝐴𝑔</m:t>
                                    </m:r>
                                    <m:r>
                                      <a:rPr lang="en-US" sz="2000" b="0" i="1" smtClean="0">
                                        <a:latin typeface="Cambria Math"/>
                                        <a:cs typeface="Times New Roman" pitchFamily="18" charset="0"/>
                                      </a:rPr>
                                      <m:t> стоит после </m:t>
                                    </m:r>
                                    <m:r>
                                      <a:rPr lang="en-US" sz="2000" b="0" i="1" smtClean="0">
                                        <a:latin typeface="Cambria Math"/>
                                        <a:cs typeface="Times New Roman" pitchFamily="18" charset="0"/>
                                      </a:rPr>
                                      <m:t>𝐻</m:t>
                                    </m:r>
                                    <m:r>
                                      <a:rPr lang="ru-RU" sz="2000" b="0" i="1" smtClean="0">
                                        <a:latin typeface="Cambria Math"/>
                                        <a:cs typeface="Times New Roman" pitchFamily="18" charset="0"/>
                                      </a:rPr>
                                      <m:t> в Э.Р.Н</m:t>
                                    </m:r>
                                  </m:e>
                                </m:d>
                                <m:r>
                                  <a:rPr lang="en-US" sz="2000" b="0" i="1" smtClean="0">
                                    <a:latin typeface="Cambria Math"/>
                                    <a:cs typeface="Times New Roman" pitchFamily="18" charset="0"/>
                                  </a:rPr>
                                  <m:t>;</m:t>
                                </m:r>
                              </m:oMath>
                            </m:oMathPara>
                          </a14:m>
                          <a:endParaRPr lang="en-US" sz="2000" dirty="0" smtClean="0">
                            <a:cs typeface="Times New Roman" pitchFamily="18" charset="0"/>
                          </a:endParaRPr>
                        </a:p>
                        <a:p>
                          <a:pPr/>
                          <a:endParaRPr lang="ru-RU" sz="2000" dirty="0" smtClean="0">
                            <a:cs typeface="Times New Roman" pitchFamily="18" charset="0"/>
                          </a:endParaRPr>
                        </a:p>
                        <a:p>
                          <a:pPr algn="l"/>
                          <a:endParaRPr lang="ru-RU" sz="2000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000" b="0" i="1" smtClean="0">
                                        <a:latin typeface="Cambria Math"/>
                                        <a:cs typeface="Times New Roman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000" b="0" i="1" smtClean="0">
                                        <a:latin typeface="Cambria Math"/>
                                        <a:cs typeface="Times New Roman" pitchFamily="18" charset="0"/>
                                      </a:rPr>
                                      <m:t>𝐾</m:t>
                                    </m:r>
                                  </m:e>
                                  <m:sub>
                                    <m:r>
                                      <a:rPr lang="en-US" sz="2000" b="0" i="1" smtClean="0">
                                        <a:latin typeface="Cambria Math"/>
                                        <a:cs typeface="Times New Roman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  <m:r>
                                  <a:rPr lang="en-US" sz="2000" b="0" i="1" smtClean="0">
                                    <a:latin typeface="Cambria Math"/>
                                    <a:cs typeface="Times New Roman" pitchFamily="18" charset="0"/>
                                  </a:rPr>
                                  <m:t>𝑂</m:t>
                                </m:r>
                                <m:r>
                                  <a:rPr lang="en-US" sz="2000" b="0" i="1" smtClean="0">
                                    <a:latin typeface="Cambria Math"/>
                                    <a:cs typeface="Times New Roman" pitchFamily="18" charset="0"/>
                                  </a:rPr>
                                  <m:t>+</m:t>
                                </m:r>
                                <m:sSub>
                                  <m:sSubPr>
                                    <m:ctrlPr>
                                      <a:rPr lang="en-US" sz="2000" b="0" i="1" smtClean="0">
                                        <a:latin typeface="Cambria Math"/>
                                        <a:cs typeface="Times New Roman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000" b="0" i="1" smtClean="0">
                                        <a:latin typeface="Cambria Math"/>
                                        <a:cs typeface="Times New Roman" pitchFamily="18" charset="0"/>
                                      </a:rPr>
                                      <m:t>𝐻</m:t>
                                    </m:r>
                                  </m:e>
                                  <m:sub>
                                    <m:r>
                                      <a:rPr lang="en-US" sz="2000" b="0" i="1" smtClean="0">
                                        <a:latin typeface="Cambria Math"/>
                                        <a:cs typeface="Times New Roman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  <m:r>
                                  <a:rPr lang="en-US" sz="2000" b="0" i="1" smtClean="0">
                                    <a:latin typeface="Cambria Math"/>
                                    <a:cs typeface="Times New Roman" pitchFamily="18" charset="0"/>
                                  </a:rPr>
                                  <m:t>𝑂</m:t>
                                </m:r>
                                <m:r>
                                  <a:rPr lang="en-US" sz="2000" b="0" i="1" smtClean="0">
                                    <a:latin typeface="Cambria Math"/>
                                    <a:cs typeface="Times New Roman" pitchFamily="18" charset="0"/>
                                  </a:rPr>
                                  <m:t>→2</m:t>
                                </m:r>
                                <m:r>
                                  <a:rPr lang="en-US" sz="2000" b="0" i="1" smtClean="0">
                                    <a:latin typeface="Cambria Math"/>
                                    <a:cs typeface="Times New Roman" pitchFamily="18" charset="0"/>
                                  </a:rPr>
                                  <m:t>𝐾𝑂𝐻</m:t>
                                </m:r>
                                <m:r>
                                  <a:rPr lang="en-US" sz="2000" b="0" i="1" smtClean="0">
                                    <a:latin typeface="Cambria Math"/>
                                    <a:cs typeface="Times New Roman" pitchFamily="18" charset="0"/>
                                  </a:rPr>
                                  <m:t>;</m:t>
                                </m:r>
                              </m:oMath>
                            </m:oMathPara>
                          </a14:m>
                          <a:endParaRPr lang="en-US" sz="2000" b="0" i="1" dirty="0" smtClean="0">
                            <a:latin typeface="Cambria Math"/>
                            <a:cs typeface="Times New Roman" pitchFamily="18" charset="0"/>
                          </a:endParaRPr>
                        </a:p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400" b="0" i="1" dirty="0" smtClean="0">
                              <a:latin typeface="Cambria Math"/>
                              <a:cs typeface="Times New Roman" pitchFamily="18" charset="0"/>
                            </a:rPr>
                            <a:t>                                   </a:t>
                          </a:r>
                          <a:r>
                            <a:rPr lang="ru-RU" sz="1400" b="0" i="1" dirty="0" smtClean="0">
                              <a:latin typeface="Cambria Math"/>
                              <a:cs typeface="Times New Roman" pitchFamily="18" charset="0"/>
                            </a:rPr>
                            <a:t>Гидроксид</a:t>
                          </a:r>
                          <a:r>
                            <a:rPr lang="ru-RU" sz="1400" b="0" i="1" baseline="0" dirty="0" smtClean="0">
                              <a:latin typeface="Cambria Math"/>
                              <a:cs typeface="Times New Roman" pitchFamily="18" charset="0"/>
                            </a:rPr>
                            <a:t> калия</a:t>
                          </a:r>
                          <a:endParaRPr lang="en-US" sz="1400" b="0" i="1" dirty="0" smtClean="0">
                            <a:latin typeface="Cambria Math"/>
                            <a:cs typeface="Times New Roman" pitchFamily="18" charset="0"/>
                          </a:endParaRPr>
                        </a:p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r>
                                  <a:rPr lang="en-US" sz="2000" b="0" i="1" smtClean="0">
                                    <a:latin typeface="Cambria Math"/>
                                    <a:cs typeface="Times New Roman" pitchFamily="18" charset="0"/>
                                  </a:rPr>
                                  <m:t>𝐵𝑎</m:t>
                                </m:r>
                                <m:r>
                                  <a:rPr lang="en-US" sz="2000" b="0" i="1" smtClean="0">
                                    <a:latin typeface="Cambria Math"/>
                                    <a:cs typeface="Times New Roman" pitchFamily="18" charset="0"/>
                                  </a:rPr>
                                  <m:t>+2</m:t>
                                </m:r>
                                <m:sSub>
                                  <m:sSubPr>
                                    <m:ctrlPr>
                                      <a:rPr lang="en-US" sz="2000" b="0" i="1" smtClean="0">
                                        <a:latin typeface="Cambria Math"/>
                                        <a:cs typeface="Times New Roman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000" b="0" i="1" smtClean="0">
                                        <a:latin typeface="Cambria Math"/>
                                        <a:cs typeface="Times New Roman" pitchFamily="18" charset="0"/>
                                      </a:rPr>
                                      <m:t>𝐻</m:t>
                                    </m:r>
                                  </m:e>
                                  <m:sub>
                                    <m:r>
                                      <a:rPr lang="en-US" sz="2000" b="0" i="1" smtClean="0">
                                        <a:latin typeface="Cambria Math"/>
                                        <a:cs typeface="Times New Roman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  <m:r>
                                  <a:rPr lang="en-US" sz="2000" b="0" i="1" smtClean="0">
                                    <a:latin typeface="Cambria Math"/>
                                    <a:cs typeface="Times New Roman" pitchFamily="18" charset="0"/>
                                  </a:rPr>
                                  <m:t>𝑂</m:t>
                                </m:r>
                                <m:r>
                                  <a:rPr lang="en-US" sz="2000" b="0" i="1" smtClean="0">
                                    <a:latin typeface="Cambria Math"/>
                                    <a:cs typeface="Times New Roman" pitchFamily="18" charset="0"/>
                                  </a:rPr>
                                  <m:t>→</m:t>
                                </m:r>
                                <m:r>
                                  <a:rPr lang="en-US" sz="2000" b="0" i="1" smtClean="0">
                                    <a:latin typeface="Cambria Math"/>
                                    <a:cs typeface="Times New Roman" pitchFamily="18" charset="0"/>
                                  </a:rPr>
                                  <m:t>𝐵𝑎</m:t>
                                </m:r>
                                <m:sSub>
                                  <m:sSubPr>
                                    <m:ctrlPr>
                                      <a:rPr lang="en-US" sz="2000" b="0" i="1" smtClean="0">
                                        <a:latin typeface="Cambria Math"/>
                                        <a:cs typeface="Times New Roman" pitchFamily="18" charset="0"/>
                                      </a:rPr>
                                    </m:ctrlPr>
                                  </m:sSubPr>
                                  <m:e>
                                    <m:d>
                                      <m:dPr>
                                        <m:ctrlPr>
                                          <a:rPr lang="en-US" sz="2000" b="0" i="1" smtClean="0">
                                            <a:latin typeface="Cambria Math"/>
                                            <a:cs typeface="Times New Roman" pitchFamily="18" charset="0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en-US" sz="2000" b="0" i="1" smtClean="0">
                                            <a:latin typeface="Cambria Math"/>
                                            <a:cs typeface="Times New Roman" pitchFamily="18" charset="0"/>
                                          </a:rPr>
                                          <m:t>𝑂𝐻</m:t>
                                        </m:r>
                                      </m:e>
                                    </m:d>
                                  </m:e>
                                  <m:sub>
                                    <m:r>
                                      <a:rPr lang="en-US" sz="2000" b="0" i="1" smtClean="0">
                                        <a:latin typeface="Cambria Math"/>
                                        <a:cs typeface="Times New Roman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  <m:r>
                                  <a:rPr lang="en-US" sz="2000" b="0" i="1" smtClean="0">
                                    <a:latin typeface="Cambria Math"/>
                                    <a:cs typeface="Times New Roman" pitchFamily="18" charset="0"/>
                                  </a:rPr>
                                  <m:t>+</m:t>
                                </m:r>
                                <m:sSub>
                                  <m:sSubPr>
                                    <m:ctrlPr>
                                      <a:rPr lang="en-US" sz="2000" b="0" i="1" smtClean="0">
                                        <a:latin typeface="Cambria Math"/>
                                        <a:cs typeface="Times New Roman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000" b="0" i="1" smtClean="0">
                                        <a:latin typeface="Cambria Math"/>
                                        <a:cs typeface="Times New Roman" pitchFamily="18" charset="0"/>
                                      </a:rPr>
                                      <m:t>𝐻</m:t>
                                    </m:r>
                                  </m:e>
                                  <m:sub>
                                    <m:r>
                                      <a:rPr lang="en-US" sz="2000" b="0" i="1" smtClean="0">
                                        <a:latin typeface="Cambria Math"/>
                                        <a:cs typeface="Times New Roman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  <m:r>
                                  <a:rPr lang="en-US" sz="2000" b="0" i="1" smtClean="0">
                                    <a:latin typeface="Cambria Math"/>
                                    <a:cs typeface="Times New Roman" pitchFamily="18" charset="0"/>
                                  </a:rPr>
                                  <m:t>↑</m:t>
                                </m:r>
                              </m:oMath>
                            </m:oMathPara>
                          </a14:m>
                          <a:endParaRPr lang="ru-RU" sz="2000" dirty="0" smtClean="0">
                            <a:cs typeface="Times New Roman" pitchFamily="18" charset="0"/>
                          </a:endParaRPr>
                        </a:p>
                        <a:p>
                          <a:pPr algn="l"/>
                          <a:r>
                            <a:rPr lang="ru-RU" sz="1400" dirty="0" smtClean="0">
                              <a:latin typeface="Times New Roman" pitchFamily="18" charset="0"/>
                              <a:cs typeface="Times New Roman" pitchFamily="18" charset="0"/>
                            </a:rPr>
                            <a:t>                                Гидроксид бария   Водород</a:t>
                          </a:r>
                        </a:p>
                        <a:p>
                          <a:pPr algn="l"/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r>
                                  <a:rPr lang="en-US" sz="2000" b="0" i="1" smtClean="0">
                                    <a:latin typeface="Cambria Math"/>
                                    <a:cs typeface="Times New Roman" pitchFamily="18" charset="0"/>
                                  </a:rPr>
                                  <m:t>𝐵𝑎</m:t>
                                </m:r>
                                <m:r>
                                  <a:rPr lang="en-US" sz="2000" b="0" i="1" smtClean="0">
                                    <a:latin typeface="Cambria Math"/>
                                    <a:cs typeface="Times New Roman" pitchFamily="18" charset="0"/>
                                  </a:rPr>
                                  <m:t>+2</m:t>
                                </m:r>
                                <m:sSub>
                                  <m:sSubPr>
                                    <m:ctrlPr>
                                      <a:rPr lang="en-US" sz="2000" b="0" i="1" smtClean="0">
                                        <a:latin typeface="Cambria Math"/>
                                        <a:cs typeface="Times New Roman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000" b="0" i="1" smtClean="0">
                                        <a:latin typeface="Cambria Math"/>
                                        <a:cs typeface="Times New Roman" pitchFamily="18" charset="0"/>
                                      </a:rPr>
                                      <m:t>𝐻</m:t>
                                    </m:r>
                                  </m:e>
                                  <m:sub>
                                    <m:r>
                                      <a:rPr lang="en-US" sz="2000" b="0" i="1" smtClean="0">
                                        <a:latin typeface="Cambria Math"/>
                                        <a:cs typeface="Times New Roman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  <m:r>
                                  <a:rPr lang="en-US" sz="2000" b="0" i="1" smtClean="0">
                                    <a:latin typeface="Cambria Math"/>
                                    <a:cs typeface="Times New Roman" pitchFamily="18" charset="0"/>
                                  </a:rPr>
                                  <m:t>𝑂</m:t>
                                </m:r>
                                <m:r>
                                  <a:rPr lang="en-US" sz="2000" b="0" i="1" smtClean="0">
                                    <a:latin typeface="Cambria Math"/>
                                    <a:cs typeface="Times New Roman" pitchFamily="18" charset="0"/>
                                  </a:rPr>
                                  <m:t>→</m:t>
                                </m:r>
                                <m:r>
                                  <a:rPr lang="en-US" sz="2000" b="0" i="1" smtClean="0">
                                    <a:latin typeface="Cambria Math"/>
                                    <a:cs typeface="Times New Roman" pitchFamily="18" charset="0"/>
                                  </a:rPr>
                                  <m:t>𝐵𝑎</m:t>
                                </m:r>
                                <m:sSub>
                                  <m:sSubPr>
                                    <m:ctrlPr>
                                      <a:rPr lang="en-US" sz="2000" b="0" i="1" smtClean="0">
                                        <a:latin typeface="Cambria Math"/>
                                        <a:cs typeface="Times New Roman" pitchFamily="18" charset="0"/>
                                      </a:rPr>
                                    </m:ctrlPr>
                                  </m:sSubPr>
                                  <m:e>
                                    <m:d>
                                      <m:dPr>
                                        <m:ctrlPr>
                                          <a:rPr lang="en-US" sz="2000" b="0" i="1" smtClean="0">
                                            <a:latin typeface="Cambria Math"/>
                                            <a:cs typeface="Times New Roman" pitchFamily="18" charset="0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en-US" sz="2000" b="0" i="1" smtClean="0">
                                            <a:latin typeface="Cambria Math"/>
                                            <a:cs typeface="Times New Roman" pitchFamily="18" charset="0"/>
                                          </a:rPr>
                                          <m:t>𝑂𝐻</m:t>
                                        </m:r>
                                      </m:e>
                                    </m:d>
                                  </m:e>
                                  <m:sub>
                                    <m:r>
                                      <a:rPr lang="en-US" sz="2000" b="0" i="1" smtClean="0">
                                        <a:latin typeface="Cambria Math"/>
                                        <a:cs typeface="Times New Roman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  <m:r>
                                  <a:rPr lang="en-US" sz="2000" b="0" i="1" smtClean="0">
                                    <a:latin typeface="Cambria Math"/>
                                    <a:cs typeface="Times New Roman" pitchFamily="18" charset="0"/>
                                  </a:rPr>
                                  <m:t>+</m:t>
                                </m:r>
                                <m:sSub>
                                  <m:sSubPr>
                                    <m:ctrlPr>
                                      <a:rPr lang="en-US" sz="2000" b="0" i="1" smtClean="0">
                                        <a:latin typeface="Cambria Math"/>
                                        <a:cs typeface="Times New Roman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000" b="0" i="1" smtClean="0">
                                        <a:latin typeface="Cambria Math"/>
                                        <a:cs typeface="Times New Roman" pitchFamily="18" charset="0"/>
                                      </a:rPr>
                                      <m:t>𝐻</m:t>
                                    </m:r>
                                  </m:e>
                                  <m:sub>
                                    <m:r>
                                      <a:rPr lang="en-US" sz="2000" b="0" i="1" smtClean="0">
                                        <a:latin typeface="Cambria Math"/>
                                        <a:cs typeface="Times New Roman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  <m:r>
                                  <a:rPr lang="en-US" sz="2000" b="0" i="1" smtClean="0">
                                    <a:latin typeface="Cambria Math"/>
                                    <a:cs typeface="Times New Roman" pitchFamily="18" charset="0"/>
                                  </a:rPr>
                                  <m:t>↑</m:t>
                                </m:r>
                              </m:oMath>
                            </m:oMathPara>
                          </a14:m>
                          <a:endParaRPr lang="ru-RU" sz="2000" b="0" i="1" dirty="0" smtClean="0">
                            <a:latin typeface="Cambria Math"/>
                            <a:cs typeface="Times New Roman" pitchFamily="18" charset="0"/>
                          </a:endParaRPr>
                        </a:p>
                        <a:p>
                          <a:pPr algn="l"/>
                          <a:r>
                            <a:rPr lang="ru-RU" sz="1400" dirty="0" smtClean="0">
                              <a:latin typeface="Times New Roman" pitchFamily="18" charset="0"/>
                              <a:cs typeface="Times New Roman" pitchFamily="18" charset="0"/>
                            </a:rPr>
                            <a:t>                                Гидроксид бария   Водород</a:t>
                          </a:r>
                          <a:endParaRPr lang="ru-RU" sz="1400" b="0" i="1" dirty="0" smtClean="0">
                            <a:latin typeface="Cambria Math"/>
                            <a:cs typeface="Times New Roman" pitchFamily="18" charset="0"/>
                          </a:endParaRPr>
                        </a:p>
                        <a:p>
                          <a:pPr algn="l"/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r>
                                  <a:rPr lang="en-US" sz="2000" b="0" i="1" smtClean="0">
                                    <a:latin typeface="Cambria Math"/>
                                    <a:cs typeface="Times New Roman" pitchFamily="18" charset="0"/>
                                  </a:rPr>
                                  <m:t>𝐶</m:t>
                                </m:r>
                                <m:sSub>
                                  <m:sSubPr>
                                    <m:ctrlPr>
                                      <a:rPr lang="en-US" sz="2000" b="0" i="1" smtClean="0">
                                        <a:latin typeface="Cambria Math"/>
                                        <a:cs typeface="Times New Roman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000" b="0" i="1" smtClean="0">
                                        <a:latin typeface="Cambria Math"/>
                                        <a:cs typeface="Times New Roman" pitchFamily="18" charset="0"/>
                                      </a:rPr>
                                      <m:t>𝑂</m:t>
                                    </m:r>
                                  </m:e>
                                  <m:sub>
                                    <m:r>
                                      <a:rPr lang="en-US" sz="2000" b="0" i="1" smtClean="0">
                                        <a:latin typeface="Cambria Math"/>
                                        <a:cs typeface="Times New Roman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  <m:r>
                                  <a:rPr lang="en-US" sz="2000" b="0" i="1" smtClean="0">
                                    <a:latin typeface="Cambria Math"/>
                                    <a:cs typeface="Times New Roman" pitchFamily="18" charset="0"/>
                                  </a:rPr>
                                  <m:t>+</m:t>
                                </m:r>
                                <m:sSub>
                                  <m:sSubPr>
                                    <m:ctrlPr>
                                      <a:rPr lang="en-US" sz="2000" b="0" i="1" smtClean="0">
                                        <a:latin typeface="Cambria Math"/>
                                        <a:cs typeface="Times New Roman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000" b="0" i="1" smtClean="0">
                                        <a:latin typeface="Cambria Math"/>
                                        <a:cs typeface="Times New Roman" pitchFamily="18" charset="0"/>
                                      </a:rPr>
                                      <m:t>𝐻</m:t>
                                    </m:r>
                                  </m:e>
                                  <m:sub>
                                    <m:r>
                                      <a:rPr lang="en-US" sz="2000" b="0" i="1" smtClean="0">
                                        <a:latin typeface="Cambria Math"/>
                                        <a:cs typeface="Times New Roman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  <m:r>
                                  <a:rPr lang="en-US" sz="2000" b="0" i="1" smtClean="0">
                                    <a:latin typeface="Cambria Math"/>
                                    <a:cs typeface="Times New Roman" pitchFamily="18" charset="0"/>
                                  </a:rPr>
                                  <m:t>𝑂</m:t>
                                </m:r>
                                <m:r>
                                  <a:rPr lang="en-US" sz="2000" b="0" i="1" smtClean="0">
                                    <a:latin typeface="Cambria Math"/>
                                    <a:cs typeface="Times New Roman" pitchFamily="18" charset="0"/>
                                  </a:rPr>
                                  <m:t>→</m:t>
                                </m:r>
                                <m:sSub>
                                  <m:sSubPr>
                                    <m:ctrlPr>
                                      <a:rPr lang="en-US" sz="2000" b="0" i="1" smtClean="0">
                                        <a:latin typeface="Cambria Math"/>
                                        <a:cs typeface="Times New Roman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000" b="0" i="1" smtClean="0">
                                        <a:latin typeface="Cambria Math"/>
                                        <a:cs typeface="Times New Roman" pitchFamily="18" charset="0"/>
                                      </a:rPr>
                                      <m:t>𝐻</m:t>
                                    </m:r>
                                  </m:e>
                                  <m:sub>
                                    <m:r>
                                      <a:rPr lang="en-US" sz="2000" b="0" i="1" smtClean="0">
                                        <a:latin typeface="Cambria Math"/>
                                        <a:cs typeface="Times New Roman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  <m:r>
                                  <a:rPr lang="en-US" sz="2000" b="0" i="1" smtClean="0">
                                    <a:latin typeface="Cambria Math"/>
                                    <a:cs typeface="Times New Roman" pitchFamily="18" charset="0"/>
                                  </a:rPr>
                                  <m:t>𝐶</m:t>
                                </m:r>
                                <m:sSub>
                                  <m:sSubPr>
                                    <m:ctrlPr>
                                      <a:rPr lang="en-US" sz="2000" b="0" i="1" smtClean="0">
                                        <a:latin typeface="Cambria Math"/>
                                        <a:cs typeface="Times New Roman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000" b="0" i="1" smtClean="0">
                                        <a:latin typeface="Cambria Math"/>
                                        <a:cs typeface="Times New Roman" pitchFamily="18" charset="0"/>
                                      </a:rPr>
                                      <m:t>𝑂</m:t>
                                    </m:r>
                                  </m:e>
                                  <m:sub>
                                    <m:r>
                                      <a:rPr lang="en-US" sz="2000" b="0" i="1" smtClean="0">
                                        <a:latin typeface="Cambria Math"/>
                                        <a:cs typeface="Times New Roman" pitchFamily="18" charset="0"/>
                                      </a:rPr>
                                      <m:t>3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ru-RU" sz="2000" dirty="0" smtClean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ru-RU" sz="1400" dirty="0" smtClean="0">
                              <a:latin typeface="Times New Roman" pitchFamily="18" charset="0"/>
                              <a:cs typeface="Times New Roman" pitchFamily="18" charset="0"/>
                            </a:rPr>
                            <a:t>                              Угольная</a:t>
                          </a:r>
                          <a:r>
                            <a:rPr lang="ru-RU" sz="1400" baseline="0" dirty="0" smtClean="0">
                              <a:latin typeface="Times New Roman" pitchFamily="18" charset="0"/>
                              <a:cs typeface="Times New Roman" pitchFamily="18" charset="0"/>
                            </a:rPr>
                            <a:t> кислота</a:t>
                          </a:r>
                          <a:endParaRPr lang="ru-RU" sz="1400" dirty="0" smtClean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r>
                                  <a:rPr lang="en-US" sz="2000" b="0" i="1" smtClean="0">
                                    <a:latin typeface="Cambria Math"/>
                                    <a:cs typeface="Times New Roman" pitchFamily="18" charset="0"/>
                                  </a:rPr>
                                  <m:t>𝑆</m:t>
                                </m:r>
                                <m:sSub>
                                  <m:sSubPr>
                                    <m:ctrlPr>
                                      <a:rPr lang="en-US" sz="2000" b="0" i="1" smtClean="0">
                                        <a:latin typeface="Cambria Math"/>
                                        <a:cs typeface="Times New Roman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000" b="0" i="1" smtClean="0">
                                        <a:latin typeface="Cambria Math"/>
                                        <a:cs typeface="Times New Roman" pitchFamily="18" charset="0"/>
                                      </a:rPr>
                                      <m:t>𝑂</m:t>
                                    </m:r>
                                  </m:e>
                                  <m:sub>
                                    <m:r>
                                      <a:rPr lang="en-US" sz="2000" b="0" i="1" smtClean="0">
                                        <a:latin typeface="Cambria Math"/>
                                        <a:cs typeface="Times New Roman" pitchFamily="18" charset="0"/>
                                      </a:rPr>
                                      <m:t>3</m:t>
                                    </m:r>
                                  </m:sub>
                                </m:sSub>
                                <m:r>
                                  <a:rPr lang="en-US" sz="2000" b="0" i="1" smtClean="0">
                                    <a:latin typeface="Cambria Math"/>
                                    <a:cs typeface="Times New Roman" pitchFamily="18" charset="0"/>
                                  </a:rPr>
                                  <m:t>+</m:t>
                                </m:r>
                                <m:sSub>
                                  <m:sSubPr>
                                    <m:ctrlPr>
                                      <a:rPr lang="en-US" sz="2000" b="0" i="1" smtClean="0">
                                        <a:latin typeface="Cambria Math"/>
                                        <a:cs typeface="Times New Roman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000" b="0" i="1" smtClean="0">
                                        <a:latin typeface="Cambria Math"/>
                                        <a:cs typeface="Times New Roman" pitchFamily="18" charset="0"/>
                                      </a:rPr>
                                      <m:t>𝐻</m:t>
                                    </m:r>
                                  </m:e>
                                  <m:sub>
                                    <m:r>
                                      <a:rPr lang="en-US" sz="2000" b="0" i="1" smtClean="0">
                                        <a:latin typeface="Cambria Math"/>
                                        <a:cs typeface="Times New Roman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  <m:r>
                                  <a:rPr lang="en-US" sz="2000" b="0" i="1" smtClean="0">
                                    <a:latin typeface="Cambria Math"/>
                                    <a:cs typeface="Times New Roman" pitchFamily="18" charset="0"/>
                                  </a:rPr>
                                  <m:t>𝑂</m:t>
                                </m:r>
                                <m:r>
                                  <a:rPr lang="en-US" sz="2000" b="0" i="1" smtClean="0">
                                    <a:latin typeface="Cambria Math"/>
                                    <a:cs typeface="Times New Roman" pitchFamily="18" charset="0"/>
                                  </a:rPr>
                                  <m:t>→</m:t>
                                </m:r>
                                <m:sSub>
                                  <m:sSubPr>
                                    <m:ctrlPr>
                                      <a:rPr lang="en-US" sz="2000" b="0" i="1" smtClean="0">
                                        <a:latin typeface="Cambria Math"/>
                                        <a:cs typeface="Times New Roman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000" b="0" i="1" smtClean="0">
                                        <a:latin typeface="Cambria Math"/>
                                        <a:cs typeface="Times New Roman" pitchFamily="18" charset="0"/>
                                      </a:rPr>
                                      <m:t>𝐻</m:t>
                                    </m:r>
                                  </m:e>
                                  <m:sub>
                                    <m:r>
                                      <a:rPr lang="en-US" sz="2000" b="0" i="1" smtClean="0">
                                        <a:latin typeface="Cambria Math"/>
                                        <a:cs typeface="Times New Roman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  <m:r>
                                  <a:rPr lang="en-US" sz="2000" b="0" i="1" smtClean="0">
                                    <a:latin typeface="Cambria Math"/>
                                    <a:cs typeface="Times New Roman" pitchFamily="18" charset="0"/>
                                  </a:rPr>
                                  <m:t>𝑆</m:t>
                                </m:r>
                                <m:sSub>
                                  <m:sSubPr>
                                    <m:ctrlPr>
                                      <a:rPr lang="en-US" sz="2000" b="0" i="1" smtClean="0">
                                        <a:latin typeface="Cambria Math"/>
                                        <a:cs typeface="Times New Roman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000" b="0" i="1" smtClean="0">
                                        <a:latin typeface="Cambria Math"/>
                                        <a:cs typeface="Times New Roman" pitchFamily="18" charset="0"/>
                                      </a:rPr>
                                      <m:t>𝑂</m:t>
                                    </m:r>
                                  </m:e>
                                  <m:sub>
                                    <m:r>
                                      <a:rPr lang="en-US" sz="2000" b="0" i="1" smtClean="0">
                                        <a:latin typeface="Cambria Math"/>
                                        <a:cs typeface="Times New Roman" pitchFamily="18" charset="0"/>
                                      </a:rPr>
                                      <m:t>4</m:t>
                                    </m:r>
                                  </m:sub>
                                </m:sSub>
                                <m:r>
                                  <a:rPr lang="en-US" sz="2000" b="0" i="1" smtClean="0">
                                    <a:latin typeface="Cambria Math"/>
                                    <a:cs typeface="Times New Roman" pitchFamily="18" charset="0"/>
                                  </a:rPr>
                                  <m:t>;</m:t>
                                </m:r>
                              </m:oMath>
                            </m:oMathPara>
                          </a14:m>
                          <a:endParaRPr lang="ru-RU" sz="2000" b="0" i="1" dirty="0" smtClean="0">
                            <a:latin typeface="Cambria Math"/>
                            <a:cs typeface="Times New Roman" pitchFamily="18" charset="0"/>
                          </a:endParaRPr>
                        </a:p>
                        <a:p>
                          <a:pPr/>
                          <a14:m>
                            <m:oMath xmlns:m="http://schemas.openxmlformats.org/officeDocument/2006/math">
                              <m:r>
                                <a:rPr lang="en-US" sz="2000" b="0" i="1" smtClean="0">
                                  <a:latin typeface="Cambria Math"/>
                                  <a:cs typeface="Times New Roman" pitchFamily="18" charset="0"/>
                                </a:rPr>
                                <m:t>𝑍𝑛𝑂</m:t>
                              </m:r>
                              <m:r>
                                <a:rPr lang="en-US" sz="2000" b="0" i="1" smtClean="0">
                                  <a:latin typeface="Cambria Math"/>
                                  <a:cs typeface="Times New Roman" pitchFamily="18" charset="0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en-US" sz="2000" b="0" i="1" smtClean="0">
                                      <a:latin typeface="Cambria Math"/>
                                      <a:cs typeface="Times New Roman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b="0" i="1" smtClean="0">
                                      <a:latin typeface="Cambria Math"/>
                                      <a:cs typeface="Times New Roman" pitchFamily="18" charset="0"/>
                                    </a:rPr>
                                    <m:t>𝐻</m:t>
                                  </m:r>
                                </m:e>
                                <m:sub>
                                  <m:r>
                                    <a:rPr lang="en-US" sz="2000" b="0" i="1" smtClean="0">
                                      <a:latin typeface="Cambria Math"/>
                                      <a:cs typeface="Times New Roman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en-US" sz="2000" b="0" i="1" smtClean="0">
                                  <a:latin typeface="Cambria Math"/>
                                  <a:cs typeface="Times New Roman" pitchFamily="18" charset="0"/>
                                </a:rPr>
                                <m:t>𝑂</m:t>
                              </m:r>
                              <m:r>
                                <a:rPr lang="en-US" sz="2000" b="0" i="1" smtClean="0">
                                  <a:latin typeface="Cambria Math"/>
                                  <a:cs typeface="Times New Roman" pitchFamily="18" charset="0"/>
                                </a:rPr>
                                <m:t>↛</m:t>
                              </m:r>
                              <m:d>
                                <m:dPr>
                                  <m:ctrlPr>
                                    <a:rPr lang="en-US" sz="2000" b="0" i="1" smtClean="0">
                                      <a:latin typeface="Cambria Math"/>
                                      <a:cs typeface="Times New Roman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ru-RU" sz="2000" b="0" i="1" smtClean="0">
                                      <a:latin typeface="Cambria Math"/>
                                      <a:cs typeface="Times New Roman" pitchFamily="18" charset="0"/>
                                    </a:rPr>
                                    <m:t>т.к.</m:t>
                                  </m:r>
                                  <m:r>
                                    <a:rPr lang="en-US" sz="2000" b="0" i="1" smtClean="0">
                                      <a:latin typeface="Cambria Math"/>
                                      <a:cs typeface="Times New Roman" pitchFamily="18" charset="0"/>
                                    </a:rPr>
                                    <m:t> </m:t>
                                  </m:r>
                                  <m:r>
                                    <a:rPr lang="en-US" sz="2000" b="0" i="1" smtClean="0">
                                      <a:latin typeface="Cambria Math"/>
                                      <a:cs typeface="Times New Roman" pitchFamily="18" charset="0"/>
                                    </a:rPr>
                                    <m:t>𝑍𝑛</m:t>
                                  </m:r>
                                  <m:sSub>
                                    <m:sSubPr>
                                      <m:ctrlPr>
                                        <a:rPr lang="en-US" sz="2000" b="0" i="1" smtClean="0">
                                          <a:latin typeface="Cambria Math"/>
                                          <a:cs typeface="Times New Roman" pitchFamily="18" charset="0"/>
                                        </a:rPr>
                                      </m:ctrlPr>
                                    </m:sSubPr>
                                    <m:e>
                                      <m:d>
                                        <m:dPr>
                                          <m:ctrlPr>
                                            <a:rPr lang="en-US" sz="2000" b="0" i="1" smtClean="0">
                                              <a:latin typeface="Cambria Math"/>
                                              <a:cs typeface="Times New Roman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n-US" sz="2000" b="0" i="1" smtClean="0">
                                              <a:latin typeface="Cambria Math"/>
                                              <a:cs typeface="Times New Roman" pitchFamily="18" charset="0"/>
                                            </a:rPr>
                                            <m:t>𝑂𝐻</m:t>
                                          </m:r>
                                        </m:e>
                                      </m:d>
                                    </m:e>
                                    <m:sub>
                                      <m:r>
                                        <a:rPr lang="en-US" sz="2000" b="0" i="1" smtClean="0">
                                          <a:latin typeface="Cambria Math"/>
                                          <a:cs typeface="Times New Roman" pitchFamily="18" charset="0"/>
                                        </a:rPr>
                                        <m:t>2</m:t>
                                      </m:r>
                                    </m:sub>
                                  </m:sSub>
                                  <m:r>
                                    <a:rPr lang="ru-RU" sz="2000" b="0" i="1" smtClean="0">
                                      <a:latin typeface="Cambria Math"/>
                                      <a:cs typeface="Times New Roman" pitchFamily="18" charset="0"/>
                                    </a:rPr>
                                    <m:t> в воде нерастворим</m:t>
                                  </m:r>
                                </m:e>
                              </m:d>
                            </m:oMath>
                          </a14:m>
                          <a:r>
                            <a:rPr lang="en-US" sz="2000" b="0" dirty="0" smtClean="0">
                              <a:cs typeface="Times New Roman" pitchFamily="18" charset="0"/>
                            </a:rPr>
                            <a:t>;</a:t>
                          </a:r>
                          <a:endParaRPr lang="ru-RU" sz="2000" b="0" dirty="0" smtClean="0">
                            <a:cs typeface="Times New Roman" pitchFamily="18" charset="0"/>
                          </a:endParaRPr>
                        </a:p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r>
                                  <a:rPr lang="en-US" sz="2000" b="0" i="1" smtClean="0">
                                    <a:latin typeface="Cambria Math"/>
                                    <a:cs typeface="Times New Roman" pitchFamily="18" charset="0"/>
                                  </a:rPr>
                                  <m:t>𝐵𝑎𝑂</m:t>
                                </m:r>
                                <m:r>
                                  <a:rPr lang="en-US" sz="2000" b="0" i="1" smtClean="0">
                                    <a:latin typeface="Cambria Math"/>
                                    <a:cs typeface="Times New Roman" pitchFamily="18" charset="0"/>
                                  </a:rPr>
                                  <m:t>+</m:t>
                                </m:r>
                                <m:sSub>
                                  <m:sSubPr>
                                    <m:ctrlPr>
                                      <a:rPr lang="en-US" sz="2000" b="0" i="1" smtClean="0">
                                        <a:latin typeface="Cambria Math"/>
                                        <a:cs typeface="Times New Roman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000" b="0" i="1" smtClean="0">
                                        <a:latin typeface="Cambria Math"/>
                                        <a:cs typeface="Times New Roman" pitchFamily="18" charset="0"/>
                                      </a:rPr>
                                      <m:t>𝐻</m:t>
                                    </m:r>
                                  </m:e>
                                  <m:sub>
                                    <m:r>
                                      <a:rPr lang="en-US" sz="2000" b="0" i="1" smtClean="0">
                                        <a:latin typeface="Cambria Math"/>
                                        <a:cs typeface="Times New Roman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  <m:r>
                                  <a:rPr lang="en-US" sz="2000" b="0" i="1" smtClean="0">
                                    <a:latin typeface="Cambria Math"/>
                                    <a:cs typeface="Times New Roman" pitchFamily="18" charset="0"/>
                                  </a:rPr>
                                  <m:t>𝑂</m:t>
                                </m:r>
                                <m:r>
                                  <a:rPr lang="en-US" sz="2000" b="0" i="1" smtClean="0">
                                    <a:latin typeface="Cambria Math"/>
                                    <a:cs typeface="Times New Roman" pitchFamily="18" charset="0"/>
                                  </a:rPr>
                                  <m:t>→</m:t>
                                </m:r>
                                <m:r>
                                  <a:rPr lang="en-US" sz="2000" b="0" i="1" smtClean="0">
                                    <a:latin typeface="Cambria Math"/>
                                    <a:cs typeface="Times New Roman" pitchFamily="18" charset="0"/>
                                  </a:rPr>
                                  <m:t>𝐵𝑎</m:t>
                                </m:r>
                                <m:sSub>
                                  <m:sSubPr>
                                    <m:ctrlPr>
                                      <a:rPr lang="en-US" sz="2000" b="0" i="1" smtClean="0">
                                        <a:latin typeface="Cambria Math"/>
                                        <a:cs typeface="Times New Roman" pitchFamily="18" charset="0"/>
                                      </a:rPr>
                                    </m:ctrlPr>
                                  </m:sSubPr>
                                  <m:e>
                                    <m:d>
                                      <m:dPr>
                                        <m:ctrlPr>
                                          <a:rPr lang="en-US" sz="2000" b="0" i="1" smtClean="0">
                                            <a:latin typeface="Cambria Math"/>
                                            <a:cs typeface="Times New Roman" pitchFamily="18" charset="0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en-US" sz="2000" b="0" i="1" smtClean="0">
                                            <a:latin typeface="Cambria Math"/>
                                            <a:cs typeface="Times New Roman" pitchFamily="18" charset="0"/>
                                          </a:rPr>
                                          <m:t>𝑂𝐻</m:t>
                                        </m:r>
                                      </m:e>
                                    </m:d>
                                  </m:e>
                                  <m:sub>
                                    <m:r>
                                      <a:rPr lang="en-US" sz="2000" b="0" i="1" smtClean="0">
                                        <a:latin typeface="Cambria Math"/>
                                        <a:cs typeface="Times New Roman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  <m:r>
                                  <a:rPr lang="en-US" sz="2000" b="0" i="1" smtClean="0">
                                    <a:latin typeface="Cambria Math"/>
                                    <a:cs typeface="Times New Roman" pitchFamily="18" charset="0"/>
                                  </a:rPr>
                                  <m:t>;</m:t>
                                </m:r>
                              </m:oMath>
                            </m:oMathPara>
                          </a14:m>
                          <a:endParaRPr lang="ru-RU" sz="2000" b="0" i="1" dirty="0" smtClean="0">
                            <a:latin typeface="Cambria Math"/>
                            <a:cs typeface="Times New Roman" pitchFamily="18" charset="0"/>
                          </a:endParaRPr>
                        </a:p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r>
                                  <a:rPr lang="en-US" sz="2000" b="0" i="1" smtClean="0">
                                    <a:latin typeface="Cambria Math"/>
                                    <a:cs typeface="Times New Roman" pitchFamily="18" charset="0"/>
                                  </a:rPr>
                                  <m:t>2</m:t>
                                </m:r>
                                <m:r>
                                  <a:rPr lang="en-US" sz="2000" b="0" i="1" smtClean="0">
                                    <a:latin typeface="Cambria Math"/>
                                    <a:cs typeface="Times New Roman" pitchFamily="18" charset="0"/>
                                  </a:rPr>
                                  <m:t>𝐾</m:t>
                                </m:r>
                                <m:r>
                                  <a:rPr lang="en-US" sz="2000" b="0" i="1" smtClean="0">
                                    <a:latin typeface="Cambria Math"/>
                                    <a:cs typeface="Times New Roman" pitchFamily="18" charset="0"/>
                                  </a:rPr>
                                  <m:t>+2</m:t>
                                </m:r>
                                <m:sSub>
                                  <m:sSubPr>
                                    <m:ctrlPr>
                                      <a:rPr lang="en-US" sz="2000" b="0" i="1" smtClean="0">
                                        <a:latin typeface="Cambria Math"/>
                                        <a:cs typeface="Times New Roman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000" b="0" i="1" smtClean="0">
                                        <a:latin typeface="Cambria Math"/>
                                        <a:cs typeface="Times New Roman" pitchFamily="18" charset="0"/>
                                      </a:rPr>
                                      <m:t>𝐻</m:t>
                                    </m:r>
                                  </m:e>
                                  <m:sub>
                                    <m:r>
                                      <a:rPr lang="en-US" sz="2000" b="0" i="1" smtClean="0">
                                        <a:latin typeface="Cambria Math"/>
                                        <a:cs typeface="Times New Roman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  <m:r>
                                  <a:rPr lang="en-US" sz="2000" b="0" i="1" smtClean="0">
                                    <a:latin typeface="Cambria Math"/>
                                    <a:cs typeface="Times New Roman" pitchFamily="18" charset="0"/>
                                  </a:rPr>
                                  <m:t>𝑂</m:t>
                                </m:r>
                                <m:r>
                                  <a:rPr lang="en-US" sz="2000" b="0" i="1" smtClean="0">
                                    <a:latin typeface="Cambria Math"/>
                                    <a:cs typeface="Times New Roman" pitchFamily="18" charset="0"/>
                                  </a:rPr>
                                  <m:t>→2</m:t>
                                </m:r>
                                <m:r>
                                  <a:rPr lang="en-US" sz="2000" b="0" i="1" smtClean="0">
                                    <a:latin typeface="Cambria Math"/>
                                    <a:cs typeface="Times New Roman" pitchFamily="18" charset="0"/>
                                  </a:rPr>
                                  <m:t>𝐾𝑂𝐻</m:t>
                                </m:r>
                                <m:r>
                                  <a:rPr lang="en-US" sz="2000" b="0" i="1" smtClean="0">
                                    <a:latin typeface="Cambria Math"/>
                                    <a:cs typeface="Times New Roman" pitchFamily="18" charset="0"/>
                                  </a:rPr>
                                  <m:t>+</m:t>
                                </m:r>
                                <m:sSub>
                                  <m:sSubPr>
                                    <m:ctrlPr>
                                      <a:rPr lang="en-US" sz="2000" b="0" i="1" smtClean="0">
                                        <a:latin typeface="Cambria Math"/>
                                        <a:cs typeface="Times New Roman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000" b="0" i="1" smtClean="0">
                                        <a:latin typeface="Cambria Math"/>
                                        <a:cs typeface="Times New Roman" pitchFamily="18" charset="0"/>
                                      </a:rPr>
                                      <m:t>𝐻</m:t>
                                    </m:r>
                                  </m:e>
                                  <m:sub>
                                    <m:r>
                                      <a:rPr lang="en-US" sz="2000" b="0" i="1" smtClean="0">
                                        <a:latin typeface="Cambria Math"/>
                                        <a:cs typeface="Times New Roman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  <m:r>
                                  <a:rPr lang="en-US" sz="2000" b="0" i="1" smtClean="0">
                                    <a:latin typeface="Cambria Math"/>
                                    <a:cs typeface="Times New Roman" pitchFamily="18" charset="0"/>
                                  </a:rPr>
                                  <m:t>↑</m:t>
                                </m:r>
                              </m:oMath>
                            </m:oMathPara>
                          </a14:m>
                          <a:endParaRPr lang="en-US" sz="2000" b="0" dirty="0" smtClean="0">
                            <a:cs typeface="Times New Roman" pitchFamily="18" charset="0"/>
                          </a:endParaRPr>
                        </a:p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r>
                                  <a:rPr lang="en-US" sz="2000" b="0" i="1" smtClean="0">
                                    <a:latin typeface="Cambria Math"/>
                                    <a:cs typeface="Times New Roman" pitchFamily="18" charset="0"/>
                                  </a:rPr>
                                  <m:t>𝑍𝑛</m:t>
                                </m:r>
                                <m:r>
                                  <a:rPr lang="en-US" sz="2000" b="0" i="1" smtClean="0">
                                    <a:latin typeface="Cambria Math"/>
                                    <a:cs typeface="Times New Roman" pitchFamily="18" charset="0"/>
                                  </a:rPr>
                                  <m:t>+</m:t>
                                </m:r>
                                <m:sSub>
                                  <m:sSubPr>
                                    <m:ctrlPr>
                                      <a:rPr lang="en-US" sz="2000" b="0" i="1" smtClean="0">
                                        <a:latin typeface="Cambria Math"/>
                                        <a:cs typeface="Times New Roman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000" b="0" i="1" smtClean="0">
                                        <a:latin typeface="Cambria Math"/>
                                        <a:cs typeface="Times New Roman" pitchFamily="18" charset="0"/>
                                      </a:rPr>
                                      <m:t>𝐻</m:t>
                                    </m:r>
                                  </m:e>
                                  <m:sub>
                                    <m:r>
                                      <a:rPr lang="en-US" sz="2000" b="0" i="1" smtClean="0">
                                        <a:latin typeface="Cambria Math"/>
                                        <a:cs typeface="Times New Roman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  <m:r>
                                  <a:rPr lang="en-US" sz="2000" b="0" i="1" smtClean="0">
                                    <a:latin typeface="Cambria Math"/>
                                    <a:cs typeface="Times New Roman" pitchFamily="18" charset="0"/>
                                  </a:rPr>
                                  <m:t>𝑂</m:t>
                                </m:r>
                                <m:groupChr>
                                  <m:groupChrPr>
                                    <m:chr m:val="→"/>
                                    <m:vertJc m:val="bot"/>
                                    <m:ctrlPr>
                                      <a:rPr lang="en-US" sz="2000" b="0" i="1" smtClean="0">
                                        <a:latin typeface="Cambria Math"/>
                                        <a:cs typeface="Times New Roman" pitchFamily="18" charset="0"/>
                                      </a:rPr>
                                    </m:ctrlPr>
                                  </m:groupChrPr>
                                  <m:e>
                                    <m:r>
                                      <m:rPr>
                                        <m:brk m:alnAt="2"/>
                                      </m:rPr>
                                      <a:rPr lang="en-US" sz="2000" b="0" i="1" smtClean="0">
                                        <a:latin typeface="Cambria Math"/>
                                        <a:cs typeface="Times New Roman" pitchFamily="18" charset="0"/>
                                      </a:rPr>
                                      <m:t>𝑡</m:t>
                                    </m:r>
                                  </m:e>
                                </m:groupChr>
                                <m:r>
                                  <a:rPr lang="en-US" sz="2000" b="0" i="1" smtClean="0">
                                    <a:latin typeface="Cambria Math"/>
                                    <a:cs typeface="Times New Roman" pitchFamily="18" charset="0"/>
                                  </a:rPr>
                                  <m:t>𝑍𝑛𝑂</m:t>
                                </m:r>
                                <m:r>
                                  <a:rPr lang="en-US" sz="2000" b="0" i="1" smtClean="0">
                                    <a:latin typeface="Cambria Math"/>
                                    <a:cs typeface="Times New Roman" pitchFamily="18" charset="0"/>
                                  </a:rPr>
                                  <m:t>+</m:t>
                                </m:r>
                                <m:sSub>
                                  <m:sSubPr>
                                    <m:ctrlPr>
                                      <a:rPr lang="en-US" sz="2000" b="0" i="1" smtClean="0">
                                        <a:latin typeface="Cambria Math"/>
                                        <a:cs typeface="Times New Roman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000" b="0" i="1" smtClean="0">
                                        <a:latin typeface="Cambria Math"/>
                                        <a:cs typeface="Times New Roman" pitchFamily="18" charset="0"/>
                                      </a:rPr>
                                      <m:t>𝐻</m:t>
                                    </m:r>
                                  </m:e>
                                  <m:sub>
                                    <m:r>
                                      <a:rPr lang="en-US" sz="2000" b="0" i="1" smtClean="0">
                                        <a:latin typeface="Cambria Math"/>
                                        <a:cs typeface="Times New Roman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  <m:r>
                                  <a:rPr lang="en-US" sz="2000" b="0" i="1" smtClean="0">
                                    <a:latin typeface="Cambria Math"/>
                                    <a:cs typeface="Times New Roman" pitchFamily="18" charset="0"/>
                                  </a:rPr>
                                  <m:t>↑;</m:t>
                                </m:r>
                              </m:oMath>
                            </m:oMathPara>
                          </a14:m>
                          <a:endParaRPr lang="ru-RU" sz="2000" b="0" i="1" dirty="0" smtClean="0">
                            <a:latin typeface="Cambria Math"/>
                            <a:cs typeface="Times New Roman" pitchFamily="18" charset="0"/>
                          </a:endParaRPr>
                        </a:p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r>
                                  <a:rPr lang="en-US" sz="2000" b="0" i="1" smtClean="0">
                                    <a:latin typeface="Cambria Math"/>
                                    <a:cs typeface="Times New Roman" pitchFamily="18" charset="0"/>
                                  </a:rPr>
                                  <m:t>𝐴𝑢</m:t>
                                </m:r>
                                <m:r>
                                  <a:rPr lang="en-US" sz="2000" b="0" i="1" smtClean="0">
                                    <a:latin typeface="Cambria Math"/>
                                    <a:cs typeface="Times New Roman" pitchFamily="18" charset="0"/>
                                  </a:rPr>
                                  <m:t>+</m:t>
                                </m:r>
                                <m:sSub>
                                  <m:sSubPr>
                                    <m:ctrlPr>
                                      <a:rPr lang="en-US" sz="2000" b="0" i="1" smtClean="0">
                                        <a:latin typeface="Cambria Math"/>
                                        <a:cs typeface="Times New Roman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000" b="0" i="1" smtClean="0">
                                        <a:latin typeface="Cambria Math"/>
                                        <a:cs typeface="Times New Roman" pitchFamily="18" charset="0"/>
                                      </a:rPr>
                                      <m:t>𝐻</m:t>
                                    </m:r>
                                  </m:e>
                                  <m:sub>
                                    <m:r>
                                      <a:rPr lang="en-US" sz="2000" b="0" i="1" smtClean="0">
                                        <a:latin typeface="Cambria Math"/>
                                        <a:cs typeface="Times New Roman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  <m:r>
                                  <a:rPr lang="en-US" sz="2000" b="0" i="1" smtClean="0">
                                    <a:latin typeface="Cambria Math"/>
                                    <a:cs typeface="Times New Roman" pitchFamily="18" charset="0"/>
                                  </a:rPr>
                                  <m:t>↛</m:t>
                                </m:r>
                                <m:d>
                                  <m:dPr>
                                    <m:ctrlPr>
                                      <a:rPr lang="en-US" sz="2000" b="0" i="1" smtClean="0">
                                        <a:latin typeface="Cambria Math"/>
                                        <a:cs typeface="Times New Roman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2000" b="0" i="1" smtClean="0">
                                        <a:latin typeface="Cambria Math"/>
                                        <a:cs typeface="Times New Roman" pitchFamily="18" charset="0"/>
                                      </a:rPr>
                                      <m:t>𝐴𝑢</m:t>
                                    </m:r>
                                    <m:r>
                                      <a:rPr lang="ru-RU" sz="2000" b="0" i="1" smtClean="0">
                                        <a:latin typeface="Cambria Math"/>
                                        <a:cs typeface="Times New Roman" pitchFamily="18" charset="0"/>
                                      </a:rPr>
                                      <m:t> стоит после</m:t>
                                    </m:r>
                                    <m:r>
                                      <a:rPr lang="en-US" sz="2000" b="0" i="1" smtClean="0">
                                        <a:latin typeface="Cambria Math"/>
                                        <a:cs typeface="Times New Roman" pitchFamily="18" charset="0"/>
                                      </a:rPr>
                                      <m:t> </m:t>
                                    </m:r>
                                    <m:r>
                                      <a:rPr lang="en-US" sz="2000" b="0" i="1" smtClean="0">
                                        <a:latin typeface="Cambria Math"/>
                                        <a:cs typeface="Times New Roman" pitchFamily="18" charset="0"/>
                                      </a:rPr>
                                      <m:t>𝐻</m:t>
                                    </m:r>
                                    <m:r>
                                      <a:rPr lang="ru-RU" sz="2000" b="0" i="1" smtClean="0">
                                        <a:latin typeface="Cambria Math"/>
                                        <a:cs typeface="Times New Roman" pitchFamily="18" charset="0"/>
                                      </a:rPr>
                                      <m:t> в Э.Р.Н.</m:t>
                                    </m:r>
                                  </m:e>
                                </m:d>
                                <m:r>
                                  <a:rPr lang="en-US" sz="2000" b="0" i="0" smtClean="0">
                                    <a:latin typeface="Cambria Math"/>
                                    <a:cs typeface="Times New Roman" pitchFamily="18" charset="0"/>
                                  </a:rPr>
                                  <m:t>;</m:t>
                                </m:r>
                              </m:oMath>
                            </m:oMathPara>
                          </a14:m>
                          <a:endParaRPr lang="ru-RU" sz="2000" b="0" dirty="0" smtClean="0">
                            <a:cs typeface="Times New Roman" pitchFamily="18" charset="0"/>
                          </a:endParaRPr>
                        </a:p>
                        <a:p>
                          <a:pPr algn="l"/>
                          <a:endParaRPr lang="ru-RU" sz="2000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/>
                    </a:tc>
                  </a:tr>
                </a:tbl>
              </a:graphicData>
            </a:graphic>
          </p:graphicFrame>
        </mc:Choice>
        <mc:Fallback>
          <p:graphicFrame>
            <p:nvGraphicFramePr>
              <p:cNvPr id="2" name="Таблица 1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218638350"/>
                  </p:ext>
                </p:extLst>
              </p:nvPr>
            </p:nvGraphicFramePr>
            <p:xfrm>
              <a:off x="0" y="1397000"/>
              <a:ext cx="8880726" cy="5472617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539552"/>
                    <a:gridCol w="4052541"/>
                    <a:gridCol w="4288633"/>
                  </a:tblGrid>
                  <a:tr h="396240">
                    <a:tc>
                      <a:txBody>
                        <a:bodyPr/>
                        <a:lstStyle/>
                        <a:p>
                          <a:pPr algn="ctr"/>
                          <a:endParaRPr lang="ru-RU" sz="2000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dirty="0" smtClean="0">
                              <a:latin typeface="Times New Roman" pitchFamily="18" charset="0"/>
                              <a:cs typeface="Times New Roman" pitchFamily="18" charset="0"/>
                            </a:rPr>
                            <a:t>I </a:t>
                          </a:r>
                          <a:r>
                            <a:rPr lang="ru-RU" sz="2000" dirty="0" smtClean="0">
                              <a:latin typeface="Times New Roman" pitchFamily="18" charset="0"/>
                              <a:cs typeface="Times New Roman" pitchFamily="18" charset="0"/>
                            </a:rPr>
                            <a:t>Вариант</a:t>
                          </a:r>
                          <a:endParaRPr lang="ru-RU" sz="2000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dirty="0" smtClean="0">
                              <a:latin typeface="Times New Roman" pitchFamily="18" charset="0"/>
                              <a:cs typeface="Times New Roman" pitchFamily="18" charset="0"/>
                            </a:rPr>
                            <a:t>II</a:t>
                          </a:r>
                          <a:r>
                            <a:rPr lang="ru-RU" sz="2000" baseline="0" dirty="0" smtClean="0">
                              <a:latin typeface="Times New Roman" pitchFamily="18" charset="0"/>
                              <a:cs typeface="Times New Roman" pitchFamily="18" charset="0"/>
                            </a:rPr>
                            <a:t> Вариант</a:t>
                          </a:r>
                          <a:endParaRPr lang="ru-RU" sz="2000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/>
                    </a:tc>
                  </a:tr>
                  <a:tr h="5076377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ru-RU" sz="2000" dirty="0" smtClean="0">
                              <a:latin typeface="Times New Roman" pitchFamily="18" charset="0"/>
                              <a:cs typeface="Times New Roman" pitchFamily="18" charset="0"/>
                            </a:rPr>
                            <a:t>*</a:t>
                          </a:r>
                        </a:p>
                        <a:p>
                          <a:pPr algn="r"/>
                          <a:endParaRPr lang="ru-RU" sz="1400" dirty="0" smtClean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  <a:p>
                          <a:pPr algn="r"/>
                          <a:endParaRPr lang="ru-RU" sz="2000" dirty="0" smtClean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  <a:p>
                          <a:pPr algn="r"/>
                          <a:endParaRPr lang="ru-RU" sz="1400" dirty="0" smtClean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  <a:p>
                          <a:pPr algn="r"/>
                          <a:r>
                            <a:rPr lang="ru-RU" sz="2000" dirty="0" smtClean="0">
                              <a:latin typeface="Times New Roman" pitchFamily="18" charset="0"/>
                              <a:cs typeface="Times New Roman" pitchFamily="18" charset="0"/>
                            </a:rPr>
                            <a:t>**</a:t>
                          </a:r>
                        </a:p>
                        <a:p>
                          <a:pPr algn="r"/>
                          <a:endParaRPr lang="ru-RU" sz="1400" dirty="0" smtClean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  <a:p>
                          <a:pPr algn="r"/>
                          <a:endParaRPr lang="ru-RU" sz="2000" dirty="0" smtClean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  <a:p>
                          <a:pPr algn="r"/>
                          <a:endParaRPr lang="ru-RU" sz="1400" dirty="0" smtClean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  <a:p>
                          <a:pPr algn="r"/>
                          <a:r>
                            <a:rPr lang="ru-RU" sz="2000" dirty="0" smtClean="0">
                              <a:latin typeface="Times New Roman" pitchFamily="18" charset="0"/>
                              <a:cs typeface="Times New Roman" pitchFamily="18" charset="0"/>
                            </a:rPr>
                            <a:t>***</a:t>
                          </a:r>
                          <a:endParaRPr lang="ru-RU" sz="2000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 rotWithShape="1">
                          <a:blip r:embed="rId2"/>
                          <a:stretch>
                            <a:fillRect l="-13404" t="-8403" r="-10602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 rotWithShape="1">
                          <a:blip r:embed="rId2"/>
                          <a:stretch>
                            <a:fillRect l="-106960" t="-8403"/>
                          </a:stretch>
                        </a:blipFill>
                      </a:tcPr>
                    </a:tc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1228494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71600" y="404664"/>
            <a:ext cx="566853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dirty="0" smtClean="0">
                <a:solidFill>
                  <a:schemeClr val="bg1"/>
                </a:solidFill>
              </a:rPr>
              <a:t>Химические свойства воды</a:t>
            </a:r>
            <a:endParaRPr lang="ru-RU" sz="3600" dirty="0">
              <a:solidFill>
                <a:schemeClr val="bg1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8" name="Таблица 7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612136581"/>
                  </p:ext>
                </p:extLst>
              </p:nvPr>
            </p:nvGraphicFramePr>
            <p:xfrm>
              <a:off x="0" y="1397000"/>
              <a:ext cx="8880726" cy="5472617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539552"/>
                    <a:gridCol w="4052541"/>
                    <a:gridCol w="4288633"/>
                  </a:tblGrid>
                  <a:tr h="339999">
                    <a:tc>
                      <a:txBody>
                        <a:bodyPr/>
                        <a:lstStyle/>
                        <a:p>
                          <a:pPr algn="ctr"/>
                          <a:endParaRPr lang="ru-RU" sz="2000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dirty="0" smtClean="0">
                              <a:latin typeface="Times New Roman" pitchFamily="18" charset="0"/>
                              <a:cs typeface="Times New Roman" pitchFamily="18" charset="0"/>
                            </a:rPr>
                            <a:t>I </a:t>
                          </a:r>
                          <a:r>
                            <a:rPr lang="ru-RU" sz="2000" dirty="0" smtClean="0">
                              <a:latin typeface="Times New Roman" pitchFamily="18" charset="0"/>
                              <a:cs typeface="Times New Roman" pitchFamily="18" charset="0"/>
                            </a:rPr>
                            <a:t>Вариант</a:t>
                          </a:r>
                          <a:endParaRPr lang="ru-RU" sz="2000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dirty="0" smtClean="0">
                              <a:latin typeface="Times New Roman" pitchFamily="18" charset="0"/>
                              <a:cs typeface="Times New Roman" pitchFamily="18" charset="0"/>
                            </a:rPr>
                            <a:t>II</a:t>
                          </a:r>
                          <a:r>
                            <a:rPr lang="ru-RU" sz="2000" baseline="0" dirty="0" smtClean="0">
                              <a:latin typeface="Times New Roman" pitchFamily="18" charset="0"/>
                              <a:cs typeface="Times New Roman" pitchFamily="18" charset="0"/>
                            </a:rPr>
                            <a:t> Вариант</a:t>
                          </a:r>
                          <a:endParaRPr lang="ru-RU" sz="2000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/>
                    </a:tc>
                  </a:tr>
                  <a:tr h="5076377">
                    <a:tc>
                      <a:txBody>
                        <a:bodyPr/>
                        <a:lstStyle/>
                        <a:p>
                          <a:pPr algn="r"/>
                          <a:endParaRPr lang="ru-RU" sz="2000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r>
                                  <a:rPr lang="en-US" sz="2000" b="0" i="1" smtClean="0">
                                    <a:latin typeface="Cambria Math"/>
                                    <a:cs typeface="Times New Roman" pitchFamily="18" charset="0"/>
                                  </a:rPr>
                                  <m:t>𝑆𝑖</m:t>
                                </m:r>
                                <m:sSub>
                                  <m:sSubPr>
                                    <m:ctrlPr>
                                      <a:rPr lang="en-US" sz="2000" b="0" i="1" smtClean="0">
                                        <a:latin typeface="Cambria Math"/>
                                        <a:cs typeface="Times New Roman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000" b="0" i="1" smtClean="0">
                                        <a:latin typeface="Cambria Math"/>
                                        <a:cs typeface="Times New Roman" pitchFamily="18" charset="0"/>
                                      </a:rPr>
                                      <m:t>𝑂</m:t>
                                    </m:r>
                                  </m:e>
                                  <m:sub>
                                    <m:r>
                                      <a:rPr lang="en-US" sz="2000" b="0" i="1" smtClean="0">
                                        <a:latin typeface="Cambria Math"/>
                                        <a:cs typeface="Times New Roman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  <m:r>
                                  <a:rPr lang="en-US" sz="2000" b="0" i="1" smtClean="0">
                                    <a:latin typeface="Cambria Math"/>
                                    <a:cs typeface="Times New Roman" pitchFamily="18" charset="0"/>
                                  </a:rPr>
                                  <m:t>+</m:t>
                                </m:r>
                                <m:sSub>
                                  <m:sSubPr>
                                    <m:ctrlPr>
                                      <a:rPr lang="en-US" sz="2000" b="0" i="1" smtClean="0">
                                        <a:latin typeface="Cambria Math"/>
                                        <a:cs typeface="Times New Roman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000" b="0" i="1" smtClean="0">
                                        <a:latin typeface="Cambria Math"/>
                                        <a:cs typeface="Times New Roman" pitchFamily="18" charset="0"/>
                                      </a:rPr>
                                      <m:t>𝐻</m:t>
                                    </m:r>
                                  </m:e>
                                  <m:sub>
                                    <m:r>
                                      <a:rPr lang="en-US" sz="2000" b="0" i="1" smtClean="0">
                                        <a:latin typeface="Cambria Math"/>
                                        <a:cs typeface="Times New Roman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  <m:r>
                                  <a:rPr lang="en-US" sz="2000" b="0" i="1" smtClean="0">
                                    <a:latin typeface="Cambria Math"/>
                                    <a:cs typeface="Times New Roman" pitchFamily="18" charset="0"/>
                                  </a:rPr>
                                  <m:t>𝑂</m:t>
                                </m:r>
                                <m:r>
                                  <a:rPr lang="en-US" sz="2000" b="0" i="1" smtClean="0">
                                    <a:latin typeface="Cambria Math"/>
                                    <a:cs typeface="Times New Roman" pitchFamily="18" charset="0"/>
                                  </a:rPr>
                                  <m:t>↛</m:t>
                                </m:r>
                              </m:oMath>
                            </m:oMathPara>
                          </a14:m>
                          <a:endParaRPr lang="en-US" sz="2000" b="0" i="1" dirty="0" smtClean="0">
                            <a:latin typeface="Cambria Math"/>
                            <a:cs typeface="Times New Roman" pitchFamily="18" charset="0"/>
                          </a:endParaRPr>
                        </a:p>
                        <a:p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d>
                                  <m:dPr>
                                    <m:ctrlPr>
                                      <a:rPr lang="en-US" sz="2000" b="0" i="1" smtClean="0">
                                        <a:latin typeface="Cambria Math"/>
                                        <a:cs typeface="Times New Roman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ru-RU" sz="2000" b="0" i="1" smtClean="0">
                                        <a:latin typeface="Cambria Math"/>
                                        <a:cs typeface="Times New Roman" pitchFamily="18" charset="0"/>
                                      </a:rPr>
                                      <m:t>т.к. </m:t>
                                    </m:r>
                                    <m:sSub>
                                      <m:sSubPr>
                                        <m:ctrlPr>
                                          <a:rPr lang="en-US" sz="2000" b="0" i="1" smtClean="0">
                                            <a:latin typeface="Cambria Math"/>
                                            <a:cs typeface="Times New Roman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2000" b="0" i="1" smtClean="0">
                                            <a:latin typeface="Cambria Math"/>
                                            <a:cs typeface="Times New Roman" pitchFamily="18" charset="0"/>
                                          </a:rPr>
                                          <m:t>𝐻</m:t>
                                        </m:r>
                                      </m:e>
                                      <m:sub>
                                        <m:r>
                                          <a:rPr lang="en-US" sz="2000" b="0" i="1" smtClean="0">
                                            <a:latin typeface="Cambria Math"/>
                                            <a:cs typeface="Times New Roman" pitchFamily="18" charset="0"/>
                                          </a:rPr>
                                          <m:t>2</m:t>
                                        </m:r>
                                      </m:sub>
                                    </m:sSub>
                                    <m:r>
                                      <a:rPr lang="en-US" sz="2000" b="0" i="1" smtClean="0">
                                        <a:latin typeface="Cambria Math"/>
                                        <a:cs typeface="Times New Roman" pitchFamily="18" charset="0"/>
                                      </a:rPr>
                                      <m:t>𝑆𝑖</m:t>
                                    </m:r>
                                    <m:sSub>
                                      <m:sSubPr>
                                        <m:ctrlPr>
                                          <a:rPr lang="en-US" sz="2000" b="0" i="1" smtClean="0">
                                            <a:latin typeface="Cambria Math"/>
                                            <a:cs typeface="Times New Roman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2000" b="0" i="1" smtClean="0">
                                            <a:latin typeface="Cambria Math"/>
                                            <a:cs typeface="Times New Roman" pitchFamily="18" charset="0"/>
                                          </a:rPr>
                                          <m:t>𝑂</m:t>
                                        </m:r>
                                      </m:e>
                                      <m:sub>
                                        <m:r>
                                          <a:rPr lang="en-US" sz="2000" b="0" i="1" smtClean="0">
                                            <a:latin typeface="Cambria Math"/>
                                            <a:cs typeface="Times New Roman" pitchFamily="18" charset="0"/>
                                          </a:rPr>
                                          <m:t>3</m:t>
                                        </m:r>
                                      </m:sub>
                                    </m:sSub>
                                    <m:r>
                                      <a:rPr lang="ru-RU" sz="2000" b="0" i="1" smtClean="0">
                                        <a:latin typeface="Cambria Math"/>
                                        <a:cs typeface="Times New Roman" pitchFamily="18" charset="0"/>
                                      </a:rPr>
                                      <m:t> в воде нерастворим</m:t>
                                    </m:r>
                                  </m:e>
                                </m:d>
                                <m:r>
                                  <a:rPr lang="en-US" sz="2000" b="0" i="1" smtClean="0">
                                    <a:latin typeface="Cambria Math"/>
                                    <a:cs typeface="Times New Roman" pitchFamily="18" charset="0"/>
                                  </a:rPr>
                                  <m:t>;</m:t>
                                </m:r>
                              </m:oMath>
                            </m:oMathPara>
                          </a14:m>
                          <a:endParaRPr lang="en-US" sz="2000" b="0" i="1" dirty="0" smtClean="0">
                            <a:latin typeface="Cambria Math"/>
                            <a:cs typeface="Times New Roman" pitchFamily="18" charset="0"/>
                          </a:endParaRPr>
                        </a:p>
                        <a:p>
                          <a:endParaRPr lang="en-US" sz="2000" b="0" i="1" dirty="0" smtClean="0">
                            <a:latin typeface="Cambria Math"/>
                            <a:cs typeface="Times New Roman" pitchFamily="18" charset="0"/>
                          </a:endParaRPr>
                        </a:p>
                        <a:p>
                          <a14:m>
                            <m:oMath xmlns:m="http://schemas.openxmlformats.org/officeDocument/2006/math">
                              <m:r>
                                <a:rPr lang="en-US" sz="2000" b="0" i="1" smtClean="0">
                                  <a:latin typeface="Cambria Math"/>
                                  <a:cs typeface="Times New Roman" pitchFamily="18" charset="0"/>
                                </a:rPr>
                                <m:t>𝑁𝑎𝑂𝐻</m:t>
                              </m:r>
                              <m:r>
                                <a:rPr lang="en-US" sz="2000" b="0" i="1" smtClean="0">
                                  <a:latin typeface="Cambria Math"/>
                                  <a:cs typeface="Times New Roman" pitchFamily="18" charset="0"/>
                                </a:rPr>
                                <m:t> −гидроксид натрия</m:t>
                              </m:r>
                            </m:oMath>
                          </a14:m>
                          <a:r>
                            <a:rPr lang="ru-RU" sz="2000" dirty="0" smtClean="0">
                              <a:cs typeface="Times New Roman" pitchFamily="18" charset="0"/>
                            </a:rPr>
                            <a:t>.</a:t>
                          </a:r>
                        </a:p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r>
                                  <a:rPr lang="en-US" sz="2000" b="0" i="1" smtClean="0">
                                    <a:latin typeface="Cambria Math"/>
                                    <a:cs typeface="Times New Roman" pitchFamily="18" charset="0"/>
                                  </a:rPr>
                                  <m:t>𝐶𝑎</m:t>
                                </m:r>
                                <m:sSub>
                                  <m:sSubPr>
                                    <m:ctrlPr>
                                      <a:rPr lang="en-US" sz="2000" b="0" i="1" smtClean="0">
                                        <a:latin typeface="Cambria Math"/>
                                        <a:cs typeface="Times New Roman" pitchFamily="18" charset="0"/>
                                      </a:rPr>
                                    </m:ctrlPr>
                                  </m:sSubPr>
                                  <m:e>
                                    <m:d>
                                      <m:dPr>
                                        <m:ctrlPr>
                                          <a:rPr lang="en-US" sz="2000" b="0" i="1" smtClean="0">
                                            <a:latin typeface="Cambria Math"/>
                                            <a:cs typeface="Times New Roman" pitchFamily="18" charset="0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en-US" sz="2000" b="0" i="1" smtClean="0">
                                            <a:latin typeface="Cambria Math"/>
                                            <a:cs typeface="Times New Roman" pitchFamily="18" charset="0"/>
                                          </a:rPr>
                                          <m:t>𝑂𝐻</m:t>
                                        </m:r>
                                      </m:e>
                                    </m:d>
                                  </m:e>
                                  <m:sub>
                                    <m:r>
                                      <a:rPr lang="en-US" sz="2000" b="0" i="1" smtClean="0">
                                        <a:latin typeface="Cambria Math"/>
                                        <a:cs typeface="Times New Roman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  <m:r>
                                  <a:rPr lang="en-US" sz="2000" b="0" i="1" smtClean="0">
                                    <a:latin typeface="Cambria Math"/>
                                    <a:cs typeface="Times New Roman" pitchFamily="18" charset="0"/>
                                  </a:rPr>
                                  <m:t>−</m:t>
                                </m:r>
                                <m:r>
                                  <a:rPr lang="ru-RU" sz="2000" b="0" i="1" smtClean="0">
                                    <a:latin typeface="Cambria Math"/>
                                    <a:cs typeface="Times New Roman" pitchFamily="18" charset="0"/>
                                  </a:rPr>
                                  <m:t>гидроксид кальция.</m:t>
                                </m:r>
                              </m:oMath>
                            </m:oMathPara>
                          </a14:m>
                          <a:endParaRPr lang="ru-RU" sz="2000" b="0" dirty="0" smtClean="0">
                            <a:cs typeface="Times New Roman" pitchFamily="18" charset="0"/>
                          </a:endParaRPr>
                        </a:p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000" b="0" i="1" smtClean="0">
                                        <a:latin typeface="Cambria Math"/>
                                        <a:cs typeface="Times New Roman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000" b="0" i="1" smtClean="0">
                                        <a:latin typeface="Cambria Math"/>
                                        <a:cs typeface="Times New Roman" pitchFamily="18" charset="0"/>
                                      </a:rPr>
                                      <m:t>𝐻</m:t>
                                    </m:r>
                                  </m:e>
                                  <m:sub>
                                    <m:r>
                                      <a:rPr lang="en-US" sz="2000" b="0" i="1" smtClean="0">
                                        <a:latin typeface="Cambria Math"/>
                                        <a:cs typeface="Times New Roman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  <m:r>
                                  <a:rPr lang="en-US" sz="2000" b="0" i="1" smtClean="0">
                                    <a:latin typeface="Cambria Math"/>
                                    <a:cs typeface="Times New Roman" pitchFamily="18" charset="0"/>
                                  </a:rPr>
                                  <m:t>−</m:t>
                                </m:r>
                                <m:r>
                                  <a:rPr lang="ru-RU" sz="2000" b="0" i="1" smtClean="0">
                                    <a:latin typeface="Cambria Math"/>
                                    <a:cs typeface="Times New Roman" pitchFamily="18" charset="0"/>
                                  </a:rPr>
                                  <m:t>водород.</m:t>
                                </m:r>
                              </m:oMath>
                            </m:oMathPara>
                          </a14:m>
                          <a:endParaRPr lang="ru-RU" sz="2000" b="0" dirty="0" smtClean="0">
                            <a:cs typeface="Times New Roman" pitchFamily="18" charset="0"/>
                          </a:endParaRPr>
                        </a:p>
                        <a:p>
                          <a:r>
                            <a:rPr lang="ru-RU" sz="2000" dirty="0" smtClean="0">
                              <a:cs typeface="Times New Roman" pitchFamily="18" charset="0"/>
                            </a:rPr>
                            <a:t>Способы получения щелочей отражают второе и третье упражнения.</a:t>
                          </a:r>
                          <a:endParaRPr lang="en-US" sz="2000" dirty="0" smtClean="0">
                            <a:cs typeface="Times New Roman" pitchFamily="18" charset="0"/>
                          </a:endParaRPr>
                        </a:p>
                        <a:p>
                          <a:pPr algn="l"/>
                          <a:endParaRPr lang="ru-RU" sz="2000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en-US" sz="2000" b="0" i="1" smtClean="0">
                                  <a:latin typeface="Cambria Math"/>
                                  <a:cs typeface="Times New Roman" pitchFamily="18" charset="0"/>
                                </a:rPr>
                                <m:t>𝐹𝑒𝑂</m:t>
                              </m:r>
                              <m:r>
                                <a:rPr lang="en-US" sz="2000" b="0" i="1" smtClean="0">
                                  <a:latin typeface="Cambria Math"/>
                                  <a:cs typeface="Times New Roman" pitchFamily="18" charset="0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en-US" sz="2000" b="0" i="1" smtClean="0">
                                      <a:latin typeface="Cambria Math"/>
                                      <a:cs typeface="Times New Roman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b="0" i="1" smtClean="0">
                                      <a:latin typeface="Cambria Math"/>
                                      <a:cs typeface="Times New Roman" pitchFamily="18" charset="0"/>
                                    </a:rPr>
                                    <m:t>𝐻</m:t>
                                  </m:r>
                                </m:e>
                                <m:sub>
                                  <m:r>
                                    <a:rPr lang="en-US" sz="2000" b="0" i="1" smtClean="0">
                                      <a:latin typeface="Cambria Math"/>
                                      <a:cs typeface="Times New Roman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en-US" sz="2000" b="0" i="1" smtClean="0">
                                  <a:latin typeface="Cambria Math"/>
                                  <a:cs typeface="Times New Roman" pitchFamily="18" charset="0"/>
                                </a:rPr>
                                <m:t>𝑂</m:t>
                              </m:r>
                              <m:r>
                                <a:rPr lang="en-US" sz="2000" b="0" i="1" smtClean="0">
                                  <a:latin typeface="Cambria Math"/>
                                  <a:cs typeface="Times New Roman" pitchFamily="18" charset="0"/>
                                </a:rPr>
                                <m:t>↛</m:t>
                              </m:r>
                              <m:d>
                                <m:dPr>
                                  <m:ctrlPr>
                                    <a:rPr lang="en-US" sz="2000" b="0" i="1" smtClean="0">
                                      <a:latin typeface="Cambria Math"/>
                                      <a:cs typeface="Times New Roman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ru-RU" sz="2000" b="0" i="1" smtClean="0">
                                      <a:latin typeface="Cambria Math"/>
                                      <a:cs typeface="Times New Roman" pitchFamily="18" charset="0"/>
                                    </a:rPr>
                                    <m:t>т.к. </m:t>
                                  </m:r>
                                  <m:r>
                                    <a:rPr lang="en-US" sz="2000" b="0" i="1" smtClean="0">
                                      <a:latin typeface="Cambria Math"/>
                                      <a:cs typeface="Times New Roman" pitchFamily="18" charset="0"/>
                                    </a:rPr>
                                    <m:t>𝐹𝑒</m:t>
                                  </m:r>
                                  <m:sSub>
                                    <m:sSubPr>
                                      <m:ctrlPr>
                                        <a:rPr lang="en-US" sz="2000" b="0" i="1" smtClean="0">
                                          <a:latin typeface="Cambria Math"/>
                                          <a:cs typeface="Times New Roman" pitchFamily="18" charset="0"/>
                                        </a:rPr>
                                      </m:ctrlPr>
                                    </m:sSubPr>
                                    <m:e>
                                      <m:d>
                                        <m:dPr>
                                          <m:ctrlPr>
                                            <a:rPr lang="en-US" sz="2000" b="0" i="1" smtClean="0">
                                              <a:latin typeface="Cambria Math"/>
                                              <a:cs typeface="Times New Roman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n-US" sz="2000" b="0" i="1" smtClean="0">
                                              <a:latin typeface="Cambria Math"/>
                                              <a:cs typeface="Times New Roman" pitchFamily="18" charset="0"/>
                                            </a:rPr>
                                            <m:t>𝑂𝐻</m:t>
                                          </m:r>
                                        </m:e>
                                      </m:d>
                                    </m:e>
                                    <m:sub>
                                      <m:r>
                                        <a:rPr lang="en-US" sz="2000" b="0" i="1" smtClean="0">
                                          <a:latin typeface="Cambria Math"/>
                                          <a:cs typeface="Times New Roman" pitchFamily="18" charset="0"/>
                                        </a:rPr>
                                        <m:t>2</m:t>
                                      </m:r>
                                    </m:sub>
                                  </m:sSub>
                                  <m:r>
                                    <a:rPr lang="ru-RU" sz="2000" b="0" i="1" smtClean="0">
                                      <a:latin typeface="Cambria Math"/>
                                      <a:cs typeface="Times New Roman" pitchFamily="18" charset="0"/>
                                    </a:rPr>
                                    <m:t> в воде нерастворим</m:t>
                                  </m:r>
                                </m:e>
                              </m:d>
                            </m:oMath>
                          </a14:m>
                          <a:r>
                            <a:rPr lang="en-US" sz="2000" b="0" dirty="0" smtClean="0">
                              <a:cs typeface="Times New Roman" pitchFamily="18" charset="0"/>
                            </a:rPr>
                            <a:t>;</a:t>
                          </a:r>
                        </a:p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US" sz="2000" b="0" i="1" dirty="0" smtClean="0">
                            <a:latin typeface="Cambria Math"/>
                            <a:cs typeface="Times New Roman" pitchFamily="18" charset="0"/>
                          </a:endParaRPr>
                        </a:p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000" b="0" i="1" smtClean="0">
                                        <a:latin typeface="Cambria Math"/>
                                        <a:cs typeface="Times New Roman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000" b="0" i="1" smtClean="0">
                                        <a:latin typeface="Cambria Math"/>
                                        <a:cs typeface="Times New Roman" pitchFamily="18" charset="0"/>
                                      </a:rPr>
                                      <m:t>𝐻</m:t>
                                    </m:r>
                                  </m:e>
                                  <m:sub>
                                    <m:r>
                                      <a:rPr lang="en-US" sz="2000" b="0" i="1" smtClean="0">
                                        <a:latin typeface="Cambria Math"/>
                                        <a:cs typeface="Times New Roman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  <m:r>
                                  <a:rPr lang="en-US" sz="2000" b="0" i="1" smtClean="0">
                                    <a:latin typeface="Cambria Math"/>
                                    <a:cs typeface="Times New Roman" pitchFamily="18" charset="0"/>
                                  </a:rPr>
                                  <m:t>𝑆</m:t>
                                </m:r>
                                <m:sSub>
                                  <m:sSubPr>
                                    <m:ctrlPr>
                                      <a:rPr lang="en-US" sz="2000" b="0" i="1" smtClean="0">
                                        <a:latin typeface="Cambria Math"/>
                                        <a:cs typeface="Times New Roman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000" b="0" i="1" smtClean="0">
                                        <a:latin typeface="Cambria Math"/>
                                        <a:cs typeface="Times New Roman" pitchFamily="18" charset="0"/>
                                      </a:rPr>
                                      <m:t>𝑂</m:t>
                                    </m:r>
                                  </m:e>
                                  <m:sub>
                                    <m:r>
                                      <a:rPr lang="en-US" sz="2000" b="0" i="1" smtClean="0">
                                        <a:latin typeface="Cambria Math"/>
                                        <a:cs typeface="Times New Roman" pitchFamily="18" charset="0"/>
                                      </a:rPr>
                                      <m:t>4</m:t>
                                    </m:r>
                                  </m:sub>
                                </m:sSub>
                                <m:r>
                                  <a:rPr lang="ru-RU" sz="2000" b="0" i="1" smtClean="0">
                                    <a:latin typeface="Cambria Math"/>
                                    <a:cs typeface="Times New Roman" pitchFamily="18" charset="0"/>
                                  </a:rPr>
                                  <m:t>−серная кислота.</m:t>
                                </m:r>
                              </m:oMath>
                            </m:oMathPara>
                          </a14:m>
                          <a:endParaRPr lang="ru-RU" sz="2000" b="0" dirty="0" smtClean="0">
                            <a:cs typeface="Times New Roman" pitchFamily="18" charset="0"/>
                          </a:endParaRPr>
                        </a:p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r>
                                  <a:rPr lang="en-US" sz="2000" b="0" i="1" smtClean="0">
                                    <a:latin typeface="Cambria Math"/>
                                    <a:cs typeface="Times New Roman" pitchFamily="18" charset="0"/>
                                  </a:rPr>
                                  <m:t>𝐵𝑎</m:t>
                                </m:r>
                                <m:sSub>
                                  <m:sSubPr>
                                    <m:ctrlPr>
                                      <a:rPr lang="en-US" sz="2000" b="0" i="1" smtClean="0">
                                        <a:latin typeface="Cambria Math"/>
                                        <a:cs typeface="Times New Roman" pitchFamily="18" charset="0"/>
                                      </a:rPr>
                                    </m:ctrlPr>
                                  </m:sSubPr>
                                  <m:e>
                                    <m:d>
                                      <m:dPr>
                                        <m:ctrlPr>
                                          <a:rPr lang="en-US" sz="2000" b="0" i="1" smtClean="0">
                                            <a:latin typeface="Cambria Math"/>
                                            <a:cs typeface="Times New Roman" pitchFamily="18" charset="0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en-US" sz="2000" b="0" i="1" smtClean="0">
                                            <a:latin typeface="Cambria Math"/>
                                            <a:cs typeface="Times New Roman" pitchFamily="18" charset="0"/>
                                          </a:rPr>
                                          <m:t>𝑂𝐻</m:t>
                                        </m:r>
                                      </m:e>
                                    </m:d>
                                  </m:e>
                                  <m:sub>
                                    <m:r>
                                      <a:rPr lang="en-US" sz="2000" b="0" i="1" smtClean="0">
                                        <a:latin typeface="Cambria Math"/>
                                        <a:cs typeface="Times New Roman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  <m:r>
                                  <a:rPr lang="ru-RU" sz="2000" b="0" i="1" smtClean="0">
                                    <a:latin typeface="Cambria Math"/>
                                    <a:cs typeface="Times New Roman" pitchFamily="18" charset="0"/>
                                  </a:rPr>
                                  <m:t>−гидроксид бария.</m:t>
                                </m:r>
                              </m:oMath>
                            </m:oMathPara>
                          </a14:m>
                          <a:endParaRPr lang="ru-RU" sz="2000" b="0" dirty="0" smtClean="0">
                            <a:cs typeface="Times New Roman" pitchFamily="18" charset="0"/>
                          </a:endParaRPr>
                        </a:p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r>
                                  <a:rPr lang="en-US" sz="2000" b="0" i="1" smtClean="0">
                                    <a:latin typeface="Cambria Math"/>
                                    <a:cs typeface="Times New Roman" pitchFamily="18" charset="0"/>
                                  </a:rPr>
                                  <m:t>𝐾𝑂𝐻</m:t>
                                </m:r>
                                <m:r>
                                  <a:rPr lang="en-US" sz="2000" b="0" i="1" smtClean="0">
                                    <a:latin typeface="Cambria Math"/>
                                    <a:cs typeface="Times New Roman" pitchFamily="18" charset="0"/>
                                  </a:rPr>
                                  <m:t>−гидрксид калия.</m:t>
                                </m:r>
                              </m:oMath>
                            </m:oMathPara>
                          </a14:m>
                          <a:endParaRPr lang="ru-RU" sz="2000" b="0" dirty="0" smtClean="0">
                            <a:cs typeface="Times New Roman" pitchFamily="18" charset="0"/>
                          </a:endParaRPr>
                        </a:p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r>
                                  <a:rPr lang="en-US" sz="2000" b="0" i="1" smtClean="0">
                                    <a:latin typeface="Cambria Math"/>
                                    <a:cs typeface="Times New Roman" pitchFamily="18" charset="0"/>
                                  </a:rPr>
                                  <m:t>𝑍𝑛𝑂</m:t>
                                </m:r>
                                <m:r>
                                  <a:rPr lang="en-US" sz="2000" b="0" i="1" smtClean="0">
                                    <a:latin typeface="Cambria Math"/>
                                    <a:cs typeface="Times New Roman" pitchFamily="18" charset="0"/>
                                  </a:rPr>
                                  <m:t>−оксид цинка.</m:t>
                                </m:r>
                              </m:oMath>
                            </m:oMathPara>
                          </a14:m>
                          <a:endParaRPr lang="ru-RU" sz="2000" b="0" dirty="0" smtClean="0">
                            <a:cs typeface="Times New Roman" pitchFamily="18" charset="0"/>
                          </a:endParaRPr>
                        </a:p>
                        <a:p>
                          <a:r>
                            <a:rPr lang="ru-RU" sz="2000" dirty="0" smtClean="0">
                              <a:cs typeface="Times New Roman" pitchFamily="18" charset="0"/>
                            </a:rPr>
                            <a:t>Способы получения щелочей отражают третье и четвёртое уравнения.</a:t>
                          </a:r>
                          <a:endParaRPr lang="ru-RU" sz="2000" dirty="0">
                            <a:cs typeface="Times New Roman" pitchFamily="18" charset="0"/>
                          </a:endParaRPr>
                        </a:p>
                        <a:p>
                          <a:pPr algn="l"/>
                          <a:endParaRPr lang="ru-RU" sz="2000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/>
                    </a:tc>
                  </a:tr>
                </a:tbl>
              </a:graphicData>
            </a:graphic>
          </p:graphicFrame>
        </mc:Choice>
        <mc:Fallback>
          <p:graphicFrame>
            <p:nvGraphicFramePr>
              <p:cNvPr id="8" name="Таблица 7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612136581"/>
                  </p:ext>
                </p:extLst>
              </p:nvPr>
            </p:nvGraphicFramePr>
            <p:xfrm>
              <a:off x="0" y="1397000"/>
              <a:ext cx="8880726" cy="5472617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539552"/>
                    <a:gridCol w="4052541"/>
                    <a:gridCol w="4288633"/>
                  </a:tblGrid>
                  <a:tr h="396240">
                    <a:tc>
                      <a:txBody>
                        <a:bodyPr/>
                        <a:lstStyle/>
                        <a:p>
                          <a:pPr algn="ctr"/>
                          <a:endParaRPr lang="ru-RU" sz="2000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dirty="0" smtClean="0">
                              <a:latin typeface="Times New Roman" pitchFamily="18" charset="0"/>
                              <a:cs typeface="Times New Roman" pitchFamily="18" charset="0"/>
                            </a:rPr>
                            <a:t>I </a:t>
                          </a:r>
                          <a:r>
                            <a:rPr lang="ru-RU" sz="2000" dirty="0" smtClean="0">
                              <a:latin typeface="Times New Roman" pitchFamily="18" charset="0"/>
                              <a:cs typeface="Times New Roman" pitchFamily="18" charset="0"/>
                            </a:rPr>
                            <a:t>Вариант</a:t>
                          </a:r>
                          <a:endParaRPr lang="ru-RU" sz="2000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000" dirty="0" smtClean="0">
                              <a:latin typeface="Times New Roman" pitchFamily="18" charset="0"/>
                              <a:cs typeface="Times New Roman" pitchFamily="18" charset="0"/>
                            </a:rPr>
                            <a:t>II</a:t>
                          </a:r>
                          <a:r>
                            <a:rPr lang="ru-RU" sz="2000" baseline="0" dirty="0" smtClean="0">
                              <a:latin typeface="Times New Roman" pitchFamily="18" charset="0"/>
                              <a:cs typeface="Times New Roman" pitchFamily="18" charset="0"/>
                            </a:rPr>
                            <a:t> Вариант</a:t>
                          </a:r>
                          <a:endParaRPr lang="ru-RU" sz="2000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/>
                    </a:tc>
                  </a:tr>
                  <a:tr h="5076377">
                    <a:tc>
                      <a:txBody>
                        <a:bodyPr/>
                        <a:lstStyle/>
                        <a:p>
                          <a:pPr algn="r"/>
                          <a:endParaRPr lang="ru-RU" sz="2000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 rotWithShape="1">
                          <a:blip r:embed="rId2"/>
                          <a:stretch>
                            <a:fillRect l="-13404" t="-8403" r="-10602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 rotWithShape="1">
                          <a:blip r:embed="rId2"/>
                          <a:stretch>
                            <a:fillRect l="-106960" t="-8403"/>
                          </a:stretch>
                        </a:blipFill>
                      </a:tcPr>
                    </a:tc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736066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8" name="Таблица 7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664814526"/>
                  </p:ext>
                </p:extLst>
              </p:nvPr>
            </p:nvGraphicFramePr>
            <p:xfrm>
              <a:off x="395536" y="2132855"/>
              <a:ext cx="8611085" cy="3726371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2274380"/>
                    <a:gridCol w="461924"/>
                    <a:gridCol w="2592288"/>
                    <a:gridCol w="648072"/>
                    <a:gridCol w="2634421"/>
                  </a:tblGrid>
                  <a:tr h="231800">
                    <a:tc>
                      <a:txBody>
                        <a:bodyPr/>
                        <a:lstStyle/>
                        <a:p>
                          <a:r>
                            <a:rPr lang="ru-RU" sz="2800" dirty="0" smtClean="0"/>
                            <a:t>Дано:</a:t>
                          </a:r>
                          <a:endParaRPr lang="ru-RU" sz="2800" dirty="0"/>
                        </a:p>
                      </a:txBody>
                      <a:tcPr>
                        <a:lnL w="12700" cmpd="sng">
                          <a:noFill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ru-RU" sz="2800" dirty="0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ru-RU" sz="2800" dirty="0" smtClean="0"/>
                            <a:t>Дано:</a:t>
                          </a:r>
                          <a:endParaRPr lang="ru-RU" sz="2800" dirty="0"/>
                        </a:p>
                      </a:txBody>
                      <a:tcPr>
                        <a:lnL w="12700" cmpd="sng">
                          <a:noFill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ru-RU" sz="2800" dirty="0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ru-RU" sz="2800" dirty="0" smtClean="0"/>
                            <a:t>Дано:</a:t>
                          </a:r>
                          <a:endParaRPr lang="ru-RU" sz="2800" dirty="0"/>
                        </a:p>
                      </a:txBody>
                      <a:tcPr>
                        <a:lnL w="12700" cmpd="sng">
                          <a:noFill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</a:tr>
                  <a:tr h="1559025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800" b="0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b="0" i="1" smtClean="0">
                                        <a:latin typeface="Cambria Math"/>
                                      </a:rPr>
                                      <m:t>𝑚</m:t>
                                    </m:r>
                                  </m:e>
                                  <m:sub>
                                    <m:r>
                                      <a:rPr lang="ru-RU" sz="2800" b="0" i="1" smtClean="0">
                                        <a:latin typeface="Cambria Math"/>
                                      </a:rPr>
                                      <m:t>р−ра</m:t>
                                    </m:r>
                                  </m:sub>
                                </m:sSub>
                                <m:d>
                                  <m:dPr>
                                    <m:ctrlPr>
                                      <a:rPr lang="ru-RU" sz="2800" b="0" i="1" smtClean="0">
                                        <a:latin typeface="Cambria Math"/>
                                      </a:rPr>
                                    </m:ctrlPr>
                                  </m:dPr>
                                  <m:e>
                                    <m:r>
                                      <a:rPr lang="ru-RU" sz="2800" b="0" i="1" smtClean="0">
                                        <a:latin typeface="Cambria Math"/>
                                      </a:rPr>
                                      <m:t>соли</m:t>
                                    </m:r>
                                  </m:e>
                                </m:d>
                                <m:r>
                                  <a:rPr lang="ru-RU" sz="2800" b="0" i="1" smtClean="0">
                                    <a:latin typeface="Cambria Math"/>
                                  </a:rPr>
                                  <m:t>=200г</m:t>
                                </m:r>
                              </m:oMath>
                            </m:oMathPara>
                          </a14:m>
                          <a:endParaRPr lang="ru-RU" sz="2800" dirty="0" smtClean="0"/>
                        </a:p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r>
                                  <m:rPr>
                                    <m:sty m:val="p"/>
                                  </m:rPr>
                                  <a:rPr lang="el-GR" sz="2800" i="1" smtClean="0">
                                    <a:latin typeface="Cambria Math"/>
                                  </a:rPr>
                                  <m:t>ω</m:t>
                                </m:r>
                                <m:d>
                                  <m:dPr>
                                    <m:ctrlPr>
                                      <a:rPr lang="ru-RU" sz="2800" b="0" i="1" smtClean="0">
                                        <a:latin typeface="Cambria Math"/>
                                      </a:rPr>
                                    </m:ctrlPr>
                                  </m:dPr>
                                  <m:e>
                                    <m:r>
                                      <a:rPr lang="ru-RU" sz="2800" b="0" i="1" smtClean="0">
                                        <a:latin typeface="Cambria Math"/>
                                      </a:rPr>
                                      <m:t>соли</m:t>
                                    </m:r>
                                  </m:e>
                                </m:d>
                                <m:r>
                                  <a:rPr lang="ru-RU" sz="2800" b="0" i="0" smtClean="0">
                                    <a:latin typeface="Cambria Math"/>
                                  </a:rPr>
                                  <m:t>=0</m:t>
                                </m:r>
                                <m:r>
                                  <a:rPr lang="en-US" sz="2800" b="0" i="0" smtClean="0">
                                    <a:latin typeface="Cambria Math"/>
                                  </a:rPr>
                                  <m:t>,1</m:t>
                                </m:r>
                              </m:oMath>
                            </m:oMathPara>
                          </a14:m>
                          <a:endParaRPr lang="ru-RU" sz="2800" dirty="0"/>
                        </a:p>
                      </a:txBody>
                      <a:tcPr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ru-RU" sz="28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800" b="0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b="0" i="1" smtClean="0">
                                        <a:latin typeface="Cambria Math"/>
                                      </a:rPr>
                                      <m:t>𝑚</m:t>
                                    </m:r>
                                  </m:e>
                                  <m:sub>
                                    <m:r>
                                      <a:rPr lang="ru-RU" sz="2800" b="0" i="1" smtClean="0">
                                        <a:latin typeface="Cambria Math"/>
                                      </a:rPr>
                                      <m:t>р−ра</m:t>
                                    </m:r>
                                  </m:sub>
                                </m:sSub>
                                <m:d>
                                  <m:dPr>
                                    <m:ctrlPr>
                                      <a:rPr lang="ru-RU" sz="2800" b="0" i="1" smtClean="0">
                                        <a:latin typeface="Cambria Math"/>
                                      </a:rPr>
                                    </m:ctrlPr>
                                  </m:dPr>
                                  <m:e>
                                    <m:r>
                                      <a:rPr lang="ru-RU" sz="2800" b="0" i="1" smtClean="0">
                                        <a:latin typeface="Cambria Math"/>
                                      </a:rPr>
                                      <m:t>соли</m:t>
                                    </m:r>
                                  </m:e>
                                </m:d>
                                <m:r>
                                  <a:rPr lang="ru-RU" sz="2800" b="0" i="1" smtClean="0">
                                    <a:latin typeface="Cambria Math"/>
                                  </a:rPr>
                                  <m:t>=100г</m:t>
                                </m:r>
                              </m:oMath>
                            </m:oMathPara>
                          </a14:m>
                          <a:endParaRPr lang="ru-RU" sz="2800" dirty="0" smtClean="0"/>
                        </a:p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800" b="0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l-GR" sz="2800" i="1" smtClean="0">
                                        <a:latin typeface="Cambria Math"/>
                                      </a:rPr>
                                      <m:t>ω</m:t>
                                    </m:r>
                                  </m:e>
                                  <m:sub>
                                    <m:r>
                                      <a:rPr lang="ru-RU" sz="2800" b="0" i="1" smtClean="0">
                                        <a:latin typeface="Cambria Math"/>
                                      </a:rPr>
                                      <m:t>1</m:t>
                                    </m:r>
                                  </m:sub>
                                </m:sSub>
                                <m:d>
                                  <m:dPr>
                                    <m:ctrlPr>
                                      <a:rPr lang="ru-RU" sz="2800" b="0" i="1" smtClean="0">
                                        <a:latin typeface="Cambria Math"/>
                                      </a:rPr>
                                    </m:ctrlPr>
                                  </m:dPr>
                                  <m:e>
                                    <m:r>
                                      <a:rPr lang="ru-RU" sz="2800" b="0" i="1" smtClean="0">
                                        <a:latin typeface="Cambria Math"/>
                                      </a:rPr>
                                      <m:t>соли</m:t>
                                    </m:r>
                                  </m:e>
                                </m:d>
                                <m:r>
                                  <a:rPr lang="ru-RU" sz="2800" b="0" i="0" smtClean="0">
                                    <a:latin typeface="Cambria Math"/>
                                  </a:rPr>
                                  <m:t>=0</m:t>
                                </m:r>
                                <m:r>
                                  <a:rPr lang="en-US" sz="2800" b="0" i="0" smtClean="0">
                                    <a:latin typeface="Cambria Math"/>
                                  </a:rPr>
                                  <m:t>,2</m:t>
                                </m:r>
                              </m:oMath>
                            </m:oMathPara>
                          </a14:m>
                          <a:endParaRPr lang="ru-RU" sz="2800" dirty="0"/>
                        </a:p>
                        <a:p>
                          <a:pPr algn="l"/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r>
                                  <a:rPr lang="en-US" sz="2800" b="0" i="1" smtClean="0">
                                    <a:latin typeface="Cambria Math"/>
                                  </a:rPr>
                                  <m:t>𝑚</m:t>
                                </m:r>
                                <m:d>
                                  <m:dPr>
                                    <m:ctrlPr>
                                      <a:rPr lang="en-US" sz="2800" b="0" i="1" smtClean="0">
                                        <a:latin typeface="Cambria Math"/>
                                      </a:rPr>
                                    </m:ctrlPr>
                                  </m:dPr>
                                  <m:e>
                                    <m:sSub>
                                      <m:sSubPr>
                                        <m:ctrlPr>
                                          <a:rPr lang="en-US" sz="2800" b="0" i="1" smtClean="0"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2800" b="0" i="1" smtClean="0">
                                            <a:latin typeface="Cambria Math"/>
                                          </a:rPr>
                                          <m:t>𝐻</m:t>
                                        </m:r>
                                      </m:e>
                                      <m:sub>
                                        <m:r>
                                          <a:rPr lang="en-US" sz="2800" b="0" i="1" smtClean="0">
                                            <a:latin typeface="Cambria Math"/>
                                          </a:rPr>
                                          <m:t>2</m:t>
                                        </m:r>
                                      </m:sub>
                                    </m:sSub>
                                    <m:r>
                                      <a:rPr lang="en-US" sz="2800" b="0" i="1" smtClean="0">
                                        <a:latin typeface="Cambria Math"/>
                                      </a:rPr>
                                      <m:t>𝑂</m:t>
                                    </m:r>
                                  </m:e>
                                </m:d>
                                <m:r>
                                  <a:rPr lang="en-US" sz="2800" b="0" i="1" smtClean="0">
                                    <a:latin typeface="Cambria Math"/>
                                  </a:rPr>
                                  <m:t>=10</m:t>
                                </m:r>
                                <m:r>
                                  <a:rPr lang="ru-RU" sz="2800" b="0" i="1" smtClean="0">
                                    <a:latin typeface="Cambria Math"/>
                                  </a:rPr>
                                  <m:t>г</m:t>
                                </m:r>
                              </m:oMath>
                            </m:oMathPara>
                          </a14:m>
                          <a:endParaRPr lang="ru-RU" sz="2800" dirty="0"/>
                        </a:p>
                      </a:txBody>
                      <a:tcPr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ru-RU" sz="28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800" b="0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b="0" i="1" smtClean="0">
                                        <a:latin typeface="Cambria Math"/>
                                      </a:rPr>
                                      <m:t>𝑚</m:t>
                                    </m:r>
                                  </m:e>
                                  <m:sub>
                                    <m:r>
                                      <a:rPr lang="ru-RU" sz="2800" b="0" i="1" smtClean="0">
                                        <a:latin typeface="Cambria Math"/>
                                      </a:rPr>
                                      <m:t>р−ра</m:t>
                                    </m:r>
                                  </m:sub>
                                </m:sSub>
                                <m:d>
                                  <m:dPr>
                                    <m:ctrlPr>
                                      <a:rPr lang="ru-RU" sz="2800" b="0" i="1" smtClean="0">
                                        <a:latin typeface="Cambria Math"/>
                                      </a:rPr>
                                    </m:ctrlPr>
                                  </m:dPr>
                                  <m:e>
                                    <m:r>
                                      <a:rPr lang="ru-RU" sz="2800" b="0" i="1" smtClean="0">
                                        <a:latin typeface="Cambria Math"/>
                                      </a:rPr>
                                      <m:t>соли</m:t>
                                    </m:r>
                                  </m:e>
                                </m:d>
                                <m:r>
                                  <a:rPr lang="ru-RU" sz="2800" b="0" i="1" smtClean="0">
                                    <a:latin typeface="Cambria Math"/>
                                  </a:rPr>
                                  <m:t>=100г</m:t>
                                </m:r>
                              </m:oMath>
                            </m:oMathPara>
                          </a14:m>
                          <a:endParaRPr lang="ru-RU" sz="2800" dirty="0" smtClean="0"/>
                        </a:p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800" b="0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l-GR" sz="2800" i="1" smtClean="0">
                                        <a:latin typeface="Cambria Math"/>
                                      </a:rPr>
                                      <m:t>ω</m:t>
                                    </m:r>
                                  </m:e>
                                  <m:sub>
                                    <m:r>
                                      <a:rPr lang="ru-RU" sz="2800" b="0" i="1" smtClean="0">
                                        <a:latin typeface="Cambria Math"/>
                                      </a:rPr>
                                      <m:t>1</m:t>
                                    </m:r>
                                  </m:sub>
                                </m:sSub>
                                <m:d>
                                  <m:dPr>
                                    <m:ctrlPr>
                                      <a:rPr lang="ru-RU" sz="2800" b="0" i="1" smtClean="0">
                                        <a:latin typeface="Cambria Math"/>
                                      </a:rPr>
                                    </m:ctrlPr>
                                  </m:dPr>
                                  <m:e>
                                    <m:r>
                                      <a:rPr lang="ru-RU" sz="2800" b="0" i="1" smtClean="0">
                                        <a:latin typeface="Cambria Math"/>
                                      </a:rPr>
                                      <m:t>соли</m:t>
                                    </m:r>
                                  </m:e>
                                </m:d>
                                <m:r>
                                  <a:rPr lang="ru-RU" sz="2800" b="0" i="0" smtClean="0">
                                    <a:latin typeface="Cambria Math"/>
                                  </a:rPr>
                                  <m:t>=0</m:t>
                                </m:r>
                                <m:r>
                                  <a:rPr lang="en-US" sz="2800" b="0" i="0" smtClean="0">
                                    <a:latin typeface="Cambria Math"/>
                                  </a:rPr>
                                  <m:t>,2</m:t>
                                </m:r>
                              </m:oMath>
                            </m:oMathPara>
                          </a14:m>
                          <a:endParaRPr lang="ru-RU" sz="2800" dirty="0"/>
                        </a:p>
                        <a:p>
                          <a:pPr algn="l"/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r>
                                  <a:rPr lang="en-US" sz="2800" b="0" i="1" smtClean="0">
                                    <a:latin typeface="Cambria Math"/>
                                  </a:rPr>
                                  <m:t>𝑚</m:t>
                                </m:r>
                                <m:d>
                                  <m:dPr>
                                    <m:ctrlPr>
                                      <a:rPr lang="en-US" sz="2800" b="0" i="1" smtClean="0">
                                        <a:latin typeface="Cambria Math"/>
                                      </a:rPr>
                                    </m:ctrlPr>
                                  </m:dPr>
                                  <m:e>
                                    <m:r>
                                      <a:rPr lang="ru-RU" sz="2800" b="0" i="1" smtClean="0">
                                        <a:latin typeface="Cambria Math"/>
                                      </a:rPr>
                                      <m:t>соли</m:t>
                                    </m:r>
                                  </m:e>
                                </m:d>
                                <m:r>
                                  <a:rPr lang="en-US" sz="2800" b="0" i="1" smtClean="0">
                                    <a:latin typeface="Cambria Math"/>
                                  </a:rPr>
                                  <m:t>=10</m:t>
                                </m:r>
                                <m:r>
                                  <a:rPr lang="ru-RU" sz="2800" b="0" i="1" smtClean="0">
                                    <a:latin typeface="Cambria Math"/>
                                  </a:rPr>
                                  <m:t>г</m:t>
                                </m:r>
                              </m:oMath>
                            </m:oMathPara>
                          </a14:m>
                          <a:endParaRPr lang="ru-RU" sz="2800" dirty="0"/>
                        </a:p>
                        <a:p>
                          <a:pPr algn="l"/>
                          <a:endParaRPr lang="ru-RU" sz="2800" dirty="0"/>
                        </a:p>
                      </a:txBody>
                      <a:tcPr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r>
                                  <a:rPr lang="en-US" sz="2800" b="0" i="1" smtClean="0">
                                    <a:latin typeface="Cambria Math"/>
                                  </a:rPr>
                                  <m:t>𝑚</m:t>
                                </m:r>
                                <m:d>
                                  <m:dPr>
                                    <m:ctrlPr>
                                      <a:rPr lang="en-US" sz="2800" b="0" i="1" smtClean="0">
                                        <a:latin typeface="Cambria Math"/>
                                      </a:rPr>
                                    </m:ctrlPr>
                                  </m:dPr>
                                  <m:e>
                                    <m:r>
                                      <a:rPr lang="ru-RU" sz="2800" b="0" i="1" smtClean="0">
                                        <a:latin typeface="Cambria Math"/>
                                      </a:rPr>
                                      <m:t>соли</m:t>
                                    </m:r>
                                  </m:e>
                                </m:d>
                                <m:r>
                                  <a:rPr lang="ru-RU" sz="2800" b="0" i="1" smtClean="0">
                                    <a:latin typeface="Cambria Math"/>
                                  </a:rPr>
                                  <m:t>−</m:t>
                                </m:r>
                                <m:r>
                                  <a:rPr lang="en-US" sz="2800" b="0" i="1" smtClean="0">
                                    <a:latin typeface="Cambria Math"/>
                                  </a:rPr>
                                  <m:t>?</m:t>
                                </m:r>
                              </m:oMath>
                            </m:oMathPara>
                          </a14:m>
                          <a:endParaRPr lang="en-US" sz="2800" b="0" dirty="0" smtClean="0"/>
                        </a:p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r>
                                  <a:rPr lang="en-US" sz="2800" b="0" i="1" smtClean="0">
                                    <a:latin typeface="Cambria Math"/>
                                  </a:rPr>
                                  <m:t>𝑚</m:t>
                                </m:r>
                                <m:d>
                                  <m:dPr>
                                    <m:ctrlPr>
                                      <a:rPr lang="en-US" sz="2800" b="0" i="1" smtClean="0">
                                        <a:latin typeface="Cambria Math"/>
                                      </a:rPr>
                                    </m:ctrlPr>
                                  </m:dPr>
                                  <m:e>
                                    <m:sSub>
                                      <m:sSubPr>
                                        <m:ctrlPr>
                                          <a:rPr lang="en-US" sz="2800" b="0" i="1" smtClean="0"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2800" b="0" i="1" smtClean="0">
                                            <a:latin typeface="Cambria Math"/>
                                          </a:rPr>
                                          <m:t>𝐻</m:t>
                                        </m:r>
                                      </m:e>
                                      <m:sub>
                                        <m:r>
                                          <a:rPr lang="en-US" sz="2800" b="0" i="1" smtClean="0">
                                            <a:latin typeface="Cambria Math"/>
                                          </a:rPr>
                                          <m:t>2</m:t>
                                        </m:r>
                                      </m:sub>
                                    </m:sSub>
                                    <m:r>
                                      <a:rPr lang="en-US" sz="2800" b="0" i="1" smtClean="0">
                                        <a:latin typeface="Cambria Math"/>
                                      </a:rPr>
                                      <m:t>𝑂</m:t>
                                    </m:r>
                                  </m:e>
                                </m:d>
                                <m:r>
                                  <a:rPr lang="en-US" sz="2800" b="0" i="1" smtClean="0">
                                    <a:latin typeface="Cambria Math"/>
                                  </a:rPr>
                                  <m:t>−?</m:t>
                                </m:r>
                              </m:oMath>
                            </m:oMathPara>
                          </a14:m>
                          <a:endParaRPr lang="ru-RU" sz="2800" dirty="0"/>
                        </a:p>
                      </a:txBody>
                      <a:tcPr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ru-RU" sz="28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800" b="0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l-GR" sz="2800" i="1" smtClean="0">
                                        <a:latin typeface="Cambria Math"/>
                                      </a:rPr>
                                      <m:t>ω</m:t>
                                    </m:r>
                                  </m:e>
                                  <m:sub>
                                    <m:r>
                                      <a:rPr lang="ru-RU" sz="2800" b="0" i="1" smtClean="0">
                                        <a:latin typeface="Cambria Math"/>
                                      </a:rPr>
                                      <m:t>2</m:t>
                                    </m:r>
                                  </m:sub>
                                </m:sSub>
                                <m:d>
                                  <m:dPr>
                                    <m:ctrlPr>
                                      <a:rPr lang="ru-RU" sz="2800" b="0" i="1" smtClean="0">
                                        <a:latin typeface="Cambria Math"/>
                                      </a:rPr>
                                    </m:ctrlPr>
                                  </m:dPr>
                                  <m:e>
                                    <m:r>
                                      <a:rPr lang="ru-RU" sz="2800" b="0" i="1" smtClean="0">
                                        <a:latin typeface="Cambria Math"/>
                                      </a:rPr>
                                      <m:t>соли</m:t>
                                    </m:r>
                                  </m:e>
                                </m:d>
                                <m:r>
                                  <a:rPr lang="ru-RU" sz="2800" b="0" i="0" smtClean="0">
                                    <a:latin typeface="Cambria Math"/>
                                  </a:rPr>
                                  <m:t>−</m:t>
                                </m:r>
                                <m:r>
                                  <a:rPr lang="en-US" sz="2800" b="0" i="0" smtClean="0">
                                    <a:latin typeface="Cambria Math"/>
                                  </a:rPr>
                                  <m:t>?</m:t>
                                </m:r>
                              </m:oMath>
                            </m:oMathPara>
                          </a14:m>
                          <a:endParaRPr lang="ru-RU" sz="2800" dirty="0"/>
                        </a:p>
                        <a:p>
                          <a:pPr algn="l"/>
                          <a:endParaRPr lang="ru-RU" sz="2800" dirty="0"/>
                        </a:p>
                      </a:txBody>
                      <a:tcPr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ru-RU" sz="28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800" b="0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l-GR" sz="2800" i="1" smtClean="0">
                                        <a:latin typeface="Cambria Math"/>
                                      </a:rPr>
                                      <m:t>ω</m:t>
                                    </m:r>
                                  </m:e>
                                  <m:sub>
                                    <m:r>
                                      <a:rPr lang="ru-RU" sz="2800" b="0" i="1" smtClean="0">
                                        <a:latin typeface="Cambria Math"/>
                                      </a:rPr>
                                      <m:t>2</m:t>
                                    </m:r>
                                  </m:sub>
                                </m:sSub>
                                <m:d>
                                  <m:dPr>
                                    <m:ctrlPr>
                                      <a:rPr lang="ru-RU" sz="2800" b="0" i="1" smtClean="0">
                                        <a:latin typeface="Cambria Math"/>
                                      </a:rPr>
                                    </m:ctrlPr>
                                  </m:dPr>
                                  <m:e>
                                    <m:r>
                                      <a:rPr lang="ru-RU" sz="2800" b="0" i="1" smtClean="0">
                                        <a:latin typeface="Cambria Math"/>
                                      </a:rPr>
                                      <m:t>соли</m:t>
                                    </m:r>
                                  </m:e>
                                </m:d>
                                <m:r>
                                  <a:rPr lang="ru-RU" sz="2800" b="0" i="0" smtClean="0">
                                    <a:latin typeface="Cambria Math"/>
                                  </a:rPr>
                                  <m:t>−</m:t>
                                </m:r>
                                <m:r>
                                  <a:rPr lang="en-US" sz="2800" b="0" i="0" smtClean="0">
                                    <a:latin typeface="Cambria Math"/>
                                  </a:rPr>
                                  <m:t>?</m:t>
                                </m:r>
                              </m:oMath>
                            </m:oMathPara>
                          </a14:m>
                          <a:endParaRPr lang="ru-RU" sz="2800" dirty="0"/>
                        </a:p>
                      </a:txBody>
                      <a:tcPr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</a:tr>
                </a:tbl>
              </a:graphicData>
            </a:graphic>
          </p:graphicFrame>
        </mc:Choice>
        <mc:Fallback>
          <p:graphicFrame>
            <p:nvGraphicFramePr>
              <p:cNvPr id="8" name="Таблица 7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664814526"/>
                  </p:ext>
                </p:extLst>
              </p:nvPr>
            </p:nvGraphicFramePr>
            <p:xfrm>
              <a:off x="395536" y="2132855"/>
              <a:ext cx="8611085" cy="3726371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2274380"/>
                    <a:gridCol w="461924"/>
                    <a:gridCol w="2592288"/>
                    <a:gridCol w="648072"/>
                    <a:gridCol w="2634421"/>
                  </a:tblGrid>
                  <a:tr h="518160">
                    <a:tc>
                      <a:txBody>
                        <a:bodyPr/>
                        <a:lstStyle/>
                        <a:p>
                          <a:r>
                            <a:rPr lang="ru-RU" sz="2800" dirty="0" smtClean="0"/>
                            <a:t>Дано:</a:t>
                          </a:r>
                          <a:endParaRPr lang="ru-RU" sz="2800" dirty="0"/>
                        </a:p>
                      </a:txBody>
                      <a:tcPr>
                        <a:lnL w="12700" cmpd="sng">
                          <a:noFill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ru-RU" sz="2800" dirty="0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ru-RU" sz="2800" dirty="0" smtClean="0"/>
                            <a:t>Дано:</a:t>
                          </a:r>
                          <a:endParaRPr lang="ru-RU" sz="2800" dirty="0"/>
                        </a:p>
                      </a:txBody>
                      <a:tcPr>
                        <a:lnL w="12700" cmpd="sng">
                          <a:noFill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ru-RU" sz="2800" dirty="0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ru-RU" sz="2800" dirty="0" smtClean="0"/>
                            <a:t>Дано:</a:t>
                          </a:r>
                          <a:endParaRPr lang="ru-RU" sz="2800" dirty="0"/>
                        </a:p>
                      </a:txBody>
                      <a:tcPr>
                        <a:lnL w="12700" cmpd="sng">
                          <a:noFill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</a:tr>
                  <a:tr h="2263331"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 rotWithShape="1">
                          <a:blip r:embed="rId2"/>
                          <a:stretch>
                            <a:fillRect l="-268" t="-25337" r="-278820" b="-4204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 sz="28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 rotWithShape="1">
                          <a:blip r:embed="rId2"/>
                          <a:stretch>
                            <a:fillRect l="-105882" t="-25337" r="-126824" b="-4204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 sz="28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 rotWithShape="1">
                          <a:blip r:embed="rId2"/>
                          <a:stretch>
                            <a:fillRect l="-227083" t="-25337" r="-231" b="-42049"/>
                          </a:stretch>
                        </a:blipFill>
                      </a:tcPr>
                    </a:tc>
                  </a:tr>
                  <a:tr h="944880"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 rotWithShape="1">
                          <a:blip r:embed="rId2"/>
                          <a:stretch>
                            <a:fillRect l="-268" t="-300000" r="-278820" b="-64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 sz="28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 rotWithShape="1">
                          <a:blip r:embed="rId2"/>
                          <a:stretch>
                            <a:fillRect l="-105882" t="-300000" r="-126824" b="-64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 sz="28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mpd="sng">
                          <a:noFill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lnL w="12700" cmpd="sng">
                          <a:noFill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 rotWithShape="1">
                          <a:blip r:embed="rId2"/>
                          <a:stretch>
                            <a:fillRect l="-227083" t="-300000" r="-231" b="-645"/>
                          </a:stretch>
                        </a:blipFill>
                      </a:tcPr>
                    </a:tc>
                  </a:tr>
                </a:tbl>
              </a:graphicData>
            </a:graphic>
          </p:graphicFrame>
        </mc:Fallback>
      </mc:AlternateContent>
      <p:sp>
        <p:nvSpPr>
          <p:cNvPr id="9" name="TextBox 8"/>
          <p:cNvSpPr txBox="1"/>
          <p:nvPr/>
        </p:nvSpPr>
        <p:spPr>
          <a:xfrm>
            <a:off x="971600" y="404664"/>
            <a:ext cx="231345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dirty="0" smtClean="0">
                <a:solidFill>
                  <a:schemeClr val="bg1"/>
                </a:solidFill>
              </a:rPr>
              <a:t>Задачи</a:t>
            </a:r>
            <a:endParaRPr lang="ru-RU" sz="5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1741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5127493"/>
              </p:ext>
            </p:extLst>
          </p:nvPr>
        </p:nvGraphicFramePr>
        <p:xfrm>
          <a:off x="755577" y="2060848"/>
          <a:ext cx="8252042" cy="424847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36103"/>
                <a:gridCol w="2630035"/>
                <a:gridCol w="1075636"/>
                <a:gridCol w="3610268"/>
              </a:tblGrid>
              <a:tr h="4248472">
                <a:tc>
                  <a:txBody>
                    <a:bodyPr/>
                    <a:lstStyle/>
                    <a:p>
                      <a:pPr algn="r"/>
                      <a:endParaRPr lang="ru-RU" sz="3600" dirty="0" smtClean="0"/>
                    </a:p>
                    <a:p>
                      <a:pPr algn="r"/>
                      <a:r>
                        <a:rPr lang="ru-RU" sz="3600" dirty="0" smtClean="0"/>
                        <a:t>**</a:t>
                      </a:r>
                    </a:p>
                    <a:p>
                      <a:pPr algn="r"/>
                      <a:r>
                        <a:rPr lang="ru-RU" sz="3600" dirty="0" smtClean="0"/>
                        <a:t>***</a:t>
                      </a:r>
                      <a:endParaRPr lang="ru-RU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 smtClean="0"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r>
                        <a:rPr lang="en-US" sz="3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3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Вариант</a:t>
                      </a:r>
                    </a:p>
                    <a:p>
                      <a:r>
                        <a:rPr lang="ru-RU" sz="3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б)</a:t>
                      </a:r>
                    </a:p>
                    <a:p>
                      <a:r>
                        <a:rPr lang="ru-RU" sz="3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а)</a:t>
                      </a:r>
                      <a:endParaRPr lang="ru-RU" sz="3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ru-RU" sz="3600" dirty="0" smtClean="0"/>
                    </a:p>
                    <a:p>
                      <a:pPr algn="r"/>
                      <a:r>
                        <a:rPr lang="ru-RU" sz="3600" dirty="0" smtClean="0"/>
                        <a:t>**</a:t>
                      </a:r>
                    </a:p>
                    <a:p>
                      <a:pPr algn="r"/>
                      <a:r>
                        <a:rPr lang="ru-RU" sz="3600" dirty="0" smtClean="0"/>
                        <a:t>***</a:t>
                      </a:r>
                      <a:endParaRPr lang="ru-RU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 smtClean="0">
                          <a:latin typeface="Times New Roman" pitchFamily="18" charset="0"/>
                          <a:cs typeface="Times New Roman" pitchFamily="18" charset="0"/>
                        </a:rPr>
                        <a:t>II</a:t>
                      </a:r>
                      <a:r>
                        <a:rPr lang="en-US" sz="3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3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Вариант</a:t>
                      </a:r>
                    </a:p>
                    <a:p>
                      <a:r>
                        <a:rPr lang="ru-RU" sz="3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а)</a:t>
                      </a:r>
                    </a:p>
                    <a:p>
                      <a:r>
                        <a:rPr lang="ru-RU" sz="3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а)</a:t>
                      </a:r>
                      <a:endParaRPr lang="ru-RU" sz="3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971600" y="404664"/>
            <a:ext cx="242085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dirty="0" smtClean="0">
                <a:solidFill>
                  <a:schemeClr val="bg1"/>
                </a:solidFill>
              </a:rPr>
              <a:t>Ответы</a:t>
            </a:r>
            <a:endParaRPr lang="ru-RU" sz="5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0228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71600" y="404664"/>
            <a:ext cx="602761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dirty="0" smtClean="0">
                <a:solidFill>
                  <a:schemeClr val="bg1"/>
                </a:solidFill>
              </a:rPr>
              <a:t>Домашнее задание</a:t>
            </a:r>
            <a:endParaRPr lang="ru-RU" sz="5400" dirty="0">
              <a:solidFill>
                <a:schemeClr val="bg1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/>
              <p:cNvSpPr txBox="1"/>
              <p:nvPr/>
            </p:nvSpPr>
            <p:spPr>
              <a:xfrm>
                <a:off x="668221" y="2060848"/>
                <a:ext cx="8015054" cy="449353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68288" indent="-268288">
                  <a:buFont typeface="+mj-lt"/>
                  <a:buAutoNum type="romanUcPeriod"/>
                </a:pPr>
                <a:r>
                  <a:rPr lang="ru-RU" sz="2600" dirty="0" smtClean="0"/>
                  <a:t>Всем необходимо подготовить к следующему уроку сообщение о том, очищаете ли вы дома используемую в питании дополнительно воду, а если да, то как.</a:t>
                </a:r>
              </a:p>
              <a:p>
                <a:pPr marL="268288" indent="-268288">
                  <a:buFont typeface="+mj-lt"/>
                  <a:buAutoNum type="romanUcPeriod"/>
                </a:pPr>
                <a:r>
                  <a:rPr lang="ru-RU" sz="2600" dirty="0" smtClean="0"/>
                  <a:t>Задание по группам. Подготовить сообщение о том, как уменьшить содержание в питьевой воде:</a:t>
                </a:r>
                <a:endParaRPr lang="ru-RU" sz="2600" dirty="0"/>
              </a:p>
              <a:p>
                <a:pPr indent="268288"/>
                <a:r>
                  <a:rPr lang="ru-RU" sz="2600" dirty="0" smtClean="0"/>
                  <a:t>1 группа – ионов </a:t>
                </a:r>
                <a14:m>
                  <m:oMath xmlns:m="http://schemas.openxmlformats.org/officeDocument/2006/math">
                    <m:r>
                      <a:rPr lang="en-US" sz="2600" b="0" i="1" smtClean="0">
                        <a:latin typeface="Cambria Math"/>
                      </a:rPr>
                      <m:t>𝐹</m:t>
                    </m:r>
                    <m:sSup>
                      <m:sSupPr>
                        <m:ctrlPr>
                          <a:rPr lang="en-US" sz="2600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sz="2600" b="0" i="1" smtClean="0">
                            <a:latin typeface="Cambria Math"/>
                          </a:rPr>
                          <m:t>𝑒</m:t>
                        </m:r>
                      </m:e>
                      <m:sup>
                        <m:r>
                          <a:rPr lang="en-US" sz="2600" b="0" i="1" smtClean="0">
                            <a:latin typeface="Cambria Math"/>
                          </a:rPr>
                          <m:t>2+</m:t>
                        </m:r>
                      </m:sup>
                    </m:sSup>
                    <m:r>
                      <a:rPr lang="en-US" sz="2600" b="0" i="1" smtClean="0">
                        <a:latin typeface="Cambria Math"/>
                      </a:rPr>
                      <m:t>;</m:t>
                    </m:r>
                    <m:r>
                      <a:rPr lang="en-US" sz="2600" b="0" i="1" smtClean="0">
                        <a:latin typeface="Cambria Math"/>
                      </a:rPr>
                      <m:t>𝐹</m:t>
                    </m:r>
                    <m:sSup>
                      <m:sSupPr>
                        <m:ctrlPr>
                          <a:rPr lang="en-US" sz="2600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sz="2600" b="0" i="1" smtClean="0">
                            <a:latin typeface="Cambria Math"/>
                          </a:rPr>
                          <m:t>𝑒</m:t>
                        </m:r>
                      </m:e>
                      <m:sup>
                        <m:r>
                          <a:rPr lang="en-US" sz="2600" b="0" i="1" smtClean="0">
                            <a:latin typeface="Cambria Math"/>
                          </a:rPr>
                          <m:t>3+</m:t>
                        </m:r>
                      </m:sup>
                    </m:sSup>
                    <m:r>
                      <a:rPr lang="en-US" sz="2600" b="0" i="1" smtClean="0">
                        <a:latin typeface="Cambria Math"/>
                      </a:rPr>
                      <m:t>.</m:t>
                    </m:r>
                  </m:oMath>
                </a14:m>
                <a:endParaRPr lang="en-US" sz="2600" dirty="0" smtClean="0"/>
              </a:p>
              <a:p>
                <a:pPr indent="268288"/>
                <a:r>
                  <a:rPr lang="en-US" sz="2600" dirty="0" smtClean="0"/>
                  <a:t>2</a:t>
                </a:r>
                <a:r>
                  <a:rPr lang="ru-RU" sz="2600" dirty="0" smtClean="0"/>
                  <a:t> группа – ионов </a:t>
                </a:r>
                <a14:m>
                  <m:oMath xmlns:m="http://schemas.openxmlformats.org/officeDocument/2006/math">
                    <m:r>
                      <a:rPr lang="en-US" sz="2600" b="0" i="1" smtClean="0">
                        <a:latin typeface="Cambria Math"/>
                      </a:rPr>
                      <m:t>𝑀</m:t>
                    </m:r>
                    <m:sSup>
                      <m:sSupPr>
                        <m:ctrlPr>
                          <a:rPr lang="en-US" sz="2600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sz="2600" b="0" i="1" smtClean="0">
                            <a:latin typeface="Cambria Math"/>
                          </a:rPr>
                          <m:t>𝑛</m:t>
                        </m:r>
                      </m:e>
                      <m:sup>
                        <m:r>
                          <a:rPr lang="en-US" sz="2600" b="0" i="1" smtClean="0">
                            <a:latin typeface="Cambria Math"/>
                          </a:rPr>
                          <m:t>2+</m:t>
                        </m:r>
                      </m:sup>
                    </m:sSup>
                    <m:r>
                      <a:rPr lang="en-US" sz="2600" b="0" i="1" smtClean="0">
                        <a:latin typeface="Cambria Math"/>
                      </a:rPr>
                      <m:t>.</m:t>
                    </m:r>
                  </m:oMath>
                </a14:m>
                <a:endParaRPr lang="en-US" sz="2600" b="0" dirty="0" smtClean="0"/>
              </a:p>
              <a:p>
                <a:pPr indent="268288"/>
                <a:r>
                  <a:rPr lang="en-US" sz="2600" dirty="0" smtClean="0"/>
                  <a:t>3</a:t>
                </a:r>
                <a:r>
                  <a:rPr lang="ru-RU" sz="2600" dirty="0" smtClean="0"/>
                  <a:t> группа – ионов </a:t>
                </a:r>
                <a14:m>
                  <m:oMath xmlns:m="http://schemas.openxmlformats.org/officeDocument/2006/math">
                    <m:r>
                      <a:rPr lang="en-US" sz="2600" b="0" i="1" smtClean="0">
                        <a:latin typeface="Cambria Math"/>
                      </a:rPr>
                      <m:t>𝐶</m:t>
                    </m:r>
                    <m:sSup>
                      <m:sSupPr>
                        <m:ctrlPr>
                          <a:rPr lang="en-US" sz="2600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sz="2600" b="0" i="1" smtClean="0">
                            <a:latin typeface="Cambria Math"/>
                          </a:rPr>
                          <m:t>𝑢</m:t>
                        </m:r>
                      </m:e>
                      <m:sup>
                        <m:r>
                          <a:rPr lang="en-US" sz="2600" b="0" i="1" smtClean="0">
                            <a:latin typeface="Cambria Math"/>
                          </a:rPr>
                          <m:t>2+</m:t>
                        </m:r>
                      </m:sup>
                    </m:sSup>
                    <m:r>
                      <a:rPr lang="en-US" sz="2600" b="0" i="1" smtClean="0">
                        <a:latin typeface="Cambria Math"/>
                      </a:rPr>
                      <m:t>.</m:t>
                    </m:r>
                  </m:oMath>
                </a14:m>
                <a:endParaRPr lang="en-US" sz="2600" b="0" dirty="0" smtClean="0"/>
              </a:p>
              <a:p>
                <a:pPr indent="268288"/>
                <a:r>
                  <a:rPr lang="en-US" sz="2600" dirty="0" smtClean="0"/>
                  <a:t>4</a:t>
                </a:r>
                <a:r>
                  <a:rPr lang="ru-RU" sz="2600" dirty="0" smtClean="0"/>
                  <a:t> группа – нефтепродуктов.</a:t>
                </a:r>
              </a:p>
              <a:p>
                <a:pPr indent="268288"/>
                <a:r>
                  <a:rPr lang="ru-RU" sz="2600" dirty="0" smtClean="0"/>
                  <a:t>Задание по группам подготовить к </a:t>
                </a:r>
                <a:r>
                  <a:rPr lang="ru-RU" sz="2600" dirty="0" smtClean="0"/>
                  <a:t>21 </a:t>
                </a:r>
                <a:r>
                  <a:rPr lang="ru-RU" sz="2600" dirty="0" smtClean="0"/>
                  <a:t>февраля.</a:t>
                </a:r>
              </a:p>
            </p:txBody>
          </p:sp>
        </mc:Choice>
        <mc:Fallback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8221" y="2060848"/>
                <a:ext cx="8015054" cy="4493538"/>
              </a:xfrm>
              <a:prstGeom prst="rect">
                <a:avLst/>
              </a:prstGeom>
              <a:blipFill rotWithShape="1">
                <a:blip r:embed="rId2"/>
                <a:stretch>
                  <a:fillRect l="-1446" t="-1221" b="-257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25904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23528" y="404664"/>
            <a:ext cx="866455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dirty="0" smtClean="0">
                <a:solidFill>
                  <a:schemeClr val="bg1"/>
                </a:solidFill>
              </a:rPr>
              <a:t>Рекомендуемая литература</a:t>
            </a:r>
            <a:endParaRPr lang="ru-RU" sz="5400" dirty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55576" y="2276872"/>
            <a:ext cx="7992888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7013" indent="-227013">
              <a:buFont typeface="+mj-lt"/>
              <a:buAutoNum type="arabicPeriod"/>
            </a:pPr>
            <a:r>
              <a:rPr lang="ru-RU" sz="2400" dirty="0" err="1" smtClean="0"/>
              <a:t>Лурьев</a:t>
            </a:r>
            <a:r>
              <a:rPr lang="ru-RU" sz="2400" dirty="0" smtClean="0"/>
              <a:t> Ю.Ю., Рыбников Н.И. «Химический анализ производственных сточных вод» – М. Химия, 1974 год.</a:t>
            </a:r>
          </a:p>
          <a:p>
            <a:pPr marL="227013" indent="-227013">
              <a:buFont typeface="+mj-lt"/>
              <a:buAutoNum type="arabicPeriod"/>
            </a:pPr>
            <a:r>
              <a:rPr lang="ru-RU" sz="2400" dirty="0" err="1" smtClean="0"/>
              <a:t>Рамад</a:t>
            </a:r>
            <a:r>
              <a:rPr lang="ru-RU" sz="2400" dirty="0" smtClean="0"/>
              <a:t> Ф.А. «Основы прикладной экологии» – Л. </a:t>
            </a:r>
            <a:r>
              <a:rPr lang="ru-RU" sz="2400" dirty="0" err="1" smtClean="0"/>
              <a:t>Гидрометеоиздат</a:t>
            </a:r>
            <a:r>
              <a:rPr lang="ru-RU" sz="2400" dirty="0" smtClean="0"/>
              <a:t>, 1981 год.</a:t>
            </a:r>
          </a:p>
          <a:p>
            <a:pPr marL="227013" indent="-227013">
              <a:buFont typeface="+mj-lt"/>
              <a:buAutoNum type="arabicPeriod"/>
            </a:pPr>
            <a:r>
              <a:rPr lang="ru-RU" sz="2400" dirty="0" smtClean="0"/>
              <a:t>Родионов А.И., Клушин В.Н., </a:t>
            </a:r>
            <a:r>
              <a:rPr lang="ru-RU" sz="2400" dirty="0" err="1" smtClean="0"/>
              <a:t>Горочешников</a:t>
            </a:r>
            <a:r>
              <a:rPr lang="ru-RU" sz="2400" dirty="0" smtClean="0"/>
              <a:t> </a:t>
            </a:r>
            <a:r>
              <a:rPr lang="ru-RU" sz="2400" dirty="0" smtClean="0"/>
              <a:t>Н.С. «Техника окружающей среды» – М. Химия, 1989 год.</a:t>
            </a:r>
          </a:p>
          <a:p>
            <a:pPr marL="227013" indent="-227013">
              <a:buFont typeface="+mj-lt"/>
              <a:buAutoNum type="arabicPeriod"/>
            </a:pPr>
            <a:r>
              <a:rPr lang="ru-RU" sz="2400" dirty="0" smtClean="0"/>
              <a:t>Шустов С.Б., Шустова Л.В. «Химические основы экологии» - Москва, изд. Просвещение, 1995 год.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755404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260</TotalTime>
  <Words>1014</Words>
  <Application>Microsoft Office PowerPoint</Application>
  <PresentationFormat>Экран (4:3)</PresentationFormat>
  <Paragraphs>127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Волна</vt:lpstr>
      <vt:lpstr>Обобщение и систематизация знаний по теме «Вода. Растворы. Основания.»</vt:lpstr>
      <vt:lpstr>Мотивация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UralSOFT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Корольченко О.А.</dc:creator>
  <cp:lastModifiedBy>Евегений Харитонов</cp:lastModifiedBy>
  <cp:revision>18</cp:revision>
  <dcterms:created xsi:type="dcterms:W3CDTF">2012-01-19T19:26:36Z</dcterms:created>
  <dcterms:modified xsi:type="dcterms:W3CDTF">2012-01-23T14:00:32Z</dcterms:modified>
</cp:coreProperties>
</file>