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6" r:id="rId3"/>
    <p:sldId id="278" r:id="rId4"/>
    <p:sldId id="266" r:id="rId5"/>
    <p:sldId id="259" r:id="rId6"/>
    <p:sldId id="267" r:id="rId7"/>
    <p:sldId id="256" r:id="rId8"/>
    <p:sldId id="268" r:id="rId9"/>
    <p:sldId id="257" r:id="rId10"/>
    <p:sldId id="269" r:id="rId11"/>
    <p:sldId id="258" r:id="rId12"/>
    <p:sldId id="270" r:id="rId13"/>
    <p:sldId id="261" r:id="rId14"/>
    <p:sldId id="271" r:id="rId15"/>
    <p:sldId id="262" r:id="rId16"/>
    <p:sldId id="263" r:id="rId17"/>
    <p:sldId id="264" r:id="rId18"/>
    <p:sldId id="272" r:id="rId19"/>
    <p:sldId id="273" r:id="rId20"/>
    <p:sldId id="275" r:id="rId21"/>
    <p:sldId id="276" r:id="rId22"/>
    <p:sldId id="277" r:id="rId23"/>
    <p:sldId id="279" r:id="rId24"/>
    <p:sldId id="280" r:id="rId25"/>
    <p:sldId id="281" r:id="rId26"/>
    <p:sldId id="285" r:id="rId27"/>
    <p:sldId id="284" r:id="rId28"/>
    <p:sldId id="283" r:id="rId29"/>
    <p:sldId id="27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12" autoAdjust="0"/>
    <p:restoredTop sz="94660"/>
  </p:normalViewPr>
  <p:slideViewPr>
    <p:cSldViewPr>
      <p:cViewPr>
        <p:scale>
          <a:sx n="50" d="100"/>
          <a:sy n="50" d="100"/>
        </p:scale>
        <p:origin x="-2202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874A-894F-43C7-ACB3-B9FB42AD6DFE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FD799-A3E1-4262-A605-D34745AA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780AB-FD30-4E46-9081-5B15D67B5B38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6B5B-5B54-4969-9860-0A2F3E261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250B-1D49-4ACB-A3DD-4C18820BCCB3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F53F3-D75C-483C-B267-E4BFD1634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79E96-E791-4DD1-9A92-D4DE08030FCC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364A-03C4-4592-92A3-A9C5405EC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55D0-9F4B-41B1-98A4-A9203CE0B24D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B085B-CD0E-4BB0-8782-BDC2FCB3D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85FC-2713-4326-87A2-AB9538AE62DC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97B0-ADB1-4571-8BD3-0122EB8A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441D-E0B5-4BAC-99DF-EA0F79414F57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891-E78A-4253-8961-3A96A097D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FD8FE-D3FF-483C-8471-B073E6D78C5C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9A2F-A2DC-4B69-B023-7ACED25E2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5879-DE19-4ECA-A271-B6E391749233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B21AB-7A54-4EC9-B3A4-30A43D22C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36EF-1576-49CE-A018-D157723461C3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33A9-F88F-4A1C-AC61-D2E0A639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4AD2-B01B-4719-881E-2C6E83418692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29E11-AFF2-403F-9CEE-29353EFEA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80A2A8-2C19-4721-99C4-CE80B9505CFD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E6FE69-C66D-4143-BD39-4ADAADA06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14.png"/><Relationship Id="rId3" Type="http://schemas.openxmlformats.org/officeDocument/2006/relationships/slide" Target="slide16.xml"/><Relationship Id="rId7" Type="http://schemas.openxmlformats.org/officeDocument/2006/relationships/slide" Target="slide20.xml"/><Relationship Id="rId12" Type="http://schemas.openxmlformats.org/officeDocument/2006/relationships/slide" Target="slide25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24.xml"/><Relationship Id="rId5" Type="http://schemas.openxmlformats.org/officeDocument/2006/relationships/slide" Target="slide18.xml"/><Relationship Id="rId10" Type="http://schemas.openxmlformats.org/officeDocument/2006/relationships/slide" Target="slide23.xml"/><Relationship Id="rId4" Type="http://schemas.openxmlformats.org/officeDocument/2006/relationships/slide" Target="slide17.xml"/><Relationship Id="rId9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066800"/>
            <a:ext cx="7086600" cy="2308324"/>
          </a:xfrm>
          <a:prstGeom prst="rect">
            <a:avLst/>
          </a:prstGeom>
          <a:scene3d>
            <a:camera prst="isometricOffAxis1Lef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7030A0"/>
                </a:solidFill>
                <a:latin typeface="Franklin Gothic Demi" pitchFamily="34" charset="0"/>
              </a:rPr>
              <a:t>8 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7030A0"/>
                </a:solidFill>
                <a:latin typeface="Franklin Gothic Demi" pitchFamily="34" charset="0"/>
              </a:rPr>
              <a:t>Классы неорганических веществ</a:t>
            </a:r>
            <a:endParaRPr lang="ru-RU" sz="4800" b="1" i="1" dirty="0">
              <a:solidFill>
                <a:srgbClr val="7030A0"/>
              </a:solidFill>
              <a:latin typeface="Franklin Gothic Dem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3956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0"/>
            <a:ext cx="853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Franklin Gothic Demi" pitchFamily="34" charset="0"/>
              </a:rPr>
              <a:t>Какие соли растворимые?</a:t>
            </a:r>
          </a:p>
          <a:p>
            <a:pPr algn="ctr"/>
            <a:r>
              <a:rPr lang="ru-RU" sz="2800" b="1" i="1">
                <a:solidFill>
                  <a:srgbClr val="7030A0"/>
                </a:solidFill>
                <a:latin typeface="Franklin Gothic Demi" pitchFamily="34" charset="0"/>
              </a:rPr>
              <a:t>Дайте им названия и определите от каких кислот они образованы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 rot="17914768">
            <a:off x="770732" y="1624806"/>
            <a:ext cx="1219200" cy="195738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3072925">
            <a:off x="7165182" y="1939131"/>
            <a:ext cx="1219200" cy="1957387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rgbClr val="FF0000"/>
                </a:solidFill>
              </a:rPr>
              <a:t>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33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67400" y="1447800"/>
            <a:ext cx="124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BaSO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4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86600" y="533400"/>
            <a:ext cx="1439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Na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SO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3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9800" y="3276600"/>
            <a:ext cx="107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CaCl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2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0" y="2057400"/>
            <a:ext cx="895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BaO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00800" y="4419600"/>
            <a:ext cx="592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2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67600" y="4114800"/>
            <a:ext cx="1211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Li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CO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3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91000" y="5257800"/>
            <a:ext cx="1060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AL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S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3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05600" y="5562600"/>
            <a:ext cx="1649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Al(NO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3</a:t>
            </a:r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)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3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00600" y="6096000"/>
            <a:ext cx="1685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Mg(OH)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2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1087 C -0.16545 0.10731 -0.32309 0.20375 -0.39236 0.24653 C -0.46163 0.28932 -0.41719 0.26295 -0.42309 0.2671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0648 L -0.23889 -0.06013 " pathEditMode="relative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1748E-6 L -0.52291 -0.164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67 -0.01573 L -0.621 -0.45976 " pathEditMode="relative" ptsTypes="AA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0"/>
            <a:ext cx="8534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Franklin Gothic Demi" pitchFamily="34" charset="0"/>
              </a:rPr>
              <a:t>Какая из кислот нерастворима в воде?</a:t>
            </a:r>
          </a:p>
          <a:p>
            <a:pPr algn="ctr"/>
            <a:r>
              <a:rPr lang="ru-RU" sz="2800" b="1" i="1">
                <a:solidFill>
                  <a:srgbClr val="7030A0"/>
                </a:solidFill>
                <a:latin typeface="Franklin Gothic Demi" pitchFamily="34" charset="0"/>
              </a:rPr>
              <a:t>Составьте уравнение ее реакции разложения при нагревании</a:t>
            </a:r>
          </a:p>
          <a:p>
            <a:pPr algn="ctr"/>
            <a:endParaRPr lang="ru-RU" sz="2800" b="1" i="1">
              <a:solidFill>
                <a:srgbClr val="7030A0"/>
              </a:solidFill>
              <a:latin typeface="Franklin Gothic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 rot="17914768">
            <a:off x="770732" y="1624806"/>
            <a:ext cx="1219200" cy="195738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3072925">
            <a:off x="7165182" y="1939131"/>
            <a:ext cx="1219200" cy="1957387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rgbClr val="FF0000"/>
                </a:solidFill>
              </a:rPr>
              <a:t>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www.billiardoka.ru/pics/2_13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6675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posezonam.ru/img/small/321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362200"/>
            <a:ext cx="1447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posezonam.ru/img/small/321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362200"/>
            <a:ext cx="1447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posezonam.ru/img/small/321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286000"/>
            <a:ext cx="1447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133600" y="1752600"/>
            <a:ext cx="1235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Серная </a:t>
            </a:r>
          </a:p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кислота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3276600" y="1752600"/>
            <a:ext cx="1917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Кремниевая </a:t>
            </a:r>
          </a:p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кислота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5029200" y="1752600"/>
            <a:ext cx="1260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Азотная</a:t>
            </a:r>
          </a:p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кислота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025E-6 C -0.00209 0.16282 0.00208 0.06961 -0.00295 0.12905 C -0.00452 0.1494 -0.00712 0.19057 -0.00712 0.19103 C -0.00677 0.2766 -0.00712 0.36263 -0.00573 0.44889 C -0.00556 0.45583 -0.00382 0.43594 -0.00295 0.42947 C -0.00139 0.41998 3.05556E-6 0.41004 0.00156 0.40056 C 0.0026 0.39408 0.00451 0.3809 0.00451 0.38136 C 0.00677 0.33349 0.00746 0.28608 0.00885 0.23867 C 0.00937 0.19126 0.00955 0.14431 0.01024 0.0969 C 0.01059 0.08118 0.01389 0.06291 0.01632 0.04834 C 0.01771 0.03862 0.02066 0.0192 0.02066 0.01966 C 0.01875 0.00717 0.01979 0.01226 0.01753 0.00324 L 3.05556E-6 -3.3025E-6 Z " pathEditMode="relative" rAng="0" ptsTypes="fffffffffffAf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8396 C -0.00226 0.12119 0.0007 0.17184 -0.00937 0.21092 C -0.01215 0.24862 -0.01041 0.21555 -0.00937 0.27868 C -0.00712 0.42831 -0.01476 0.3735 -0.00625 0.43039 C 0.00191 0.42299 0.00226 0.41189 0.00764 0.40172 C 0.00903 0.392 0.01007 0.38229 0.01215 0.37281 C 0.01441 0.35246 0.01615 0.33187 0.0184 0.31152 C 0.01702 0.25926 0.01702 0.2093 0.02292 0.15773 C 0.01893 0.14131 0.01424 0.12512 0.01077 0.10847 C 0.01024 0.10569 0.0099 0.10315 0.0092 0.10038 C 0.00834 0.09621 0.00608 0.08812 0.00608 0.08812 C 0.00469 0.07193 0.00521 0.05482 -0.00156 0.04094 C -0.00486 0.01989 -0.0118 -0.00901 0.00295 -0.02266 C 0.00347 -0.02474 0.00452 -0.02659 0.00452 -0.02867 C 0.00452 -0.03214 0.00295 -0.03908 0.00295 -0.03908 L -0.01389 -0.00416 L -1.66667E-6 6.11471E-6 " pathEditMode="relative" ptsTypes="ffffffffffffff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228600"/>
            <a:ext cx="8534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7030A0"/>
                </a:solidFill>
                <a:latin typeface="Franklin Gothic Demi" pitchFamily="34" charset="0"/>
              </a:rPr>
              <a:t>Исправьте ошибки в утверждениях: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 rot="18639315">
            <a:off x="911226" y="2711450"/>
            <a:ext cx="1219200" cy="195897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1992816">
            <a:off x="6913563" y="2689225"/>
            <a:ext cx="1219200" cy="1957388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rgbClr val="FF0000"/>
                </a:solidFill>
              </a:rPr>
              <a:t>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98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2298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2298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2298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2298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953000"/>
            <a:ext cx="2298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505200"/>
            <a:ext cx="2298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2298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04800"/>
            <a:ext cx="2298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19200"/>
            <a:ext cx="2298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Box 12"/>
          <p:cNvSpPr txBox="1">
            <a:spLocks noChangeArrowheads="1"/>
          </p:cNvSpPr>
          <p:nvPr/>
        </p:nvSpPr>
        <p:spPr bwMode="auto">
          <a:xfrm>
            <a:off x="914400" y="685800"/>
            <a:ext cx="393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  <a:hlinkClick r:id="rId3" action="ppaction://hlinksldjump"/>
              </a:rPr>
              <a:t>1</a:t>
            </a:r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60" name="TextBox 13"/>
          <p:cNvSpPr txBox="1">
            <a:spLocks noChangeArrowheads="1"/>
          </p:cNvSpPr>
          <p:nvPr/>
        </p:nvSpPr>
        <p:spPr bwMode="auto">
          <a:xfrm>
            <a:off x="2819400" y="6858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alibri" pitchFamily="34" charset="0"/>
                <a:hlinkClick r:id="rId4" action="ppaction://hlinksldjump"/>
              </a:rPr>
              <a:t>2</a:t>
            </a:r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61" name="TextBox 14"/>
          <p:cNvSpPr txBox="1">
            <a:spLocks noChangeArrowheads="1"/>
          </p:cNvSpPr>
          <p:nvPr/>
        </p:nvSpPr>
        <p:spPr bwMode="auto">
          <a:xfrm>
            <a:off x="4648200" y="7620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chemeClr val="bg1"/>
                </a:solidFill>
                <a:latin typeface="Calibri" pitchFamily="34" charset="0"/>
                <a:hlinkClick r:id="rId5" action="ppaction://hlinksldjump"/>
              </a:rPr>
              <a:t>3</a:t>
            </a:r>
            <a:endParaRPr lang="ru-RU" sz="28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62" name="TextBox 1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467600" y="10668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Calibri" pitchFamily="34" charset="0"/>
                <a:hlinkClick r:id="rId6" action="ppaction://hlinksldjump"/>
              </a:rPr>
              <a:t>4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27663" name="TextBox 16"/>
          <p:cNvSpPr txBox="1">
            <a:spLocks noChangeArrowheads="1"/>
          </p:cNvSpPr>
          <p:nvPr/>
        </p:nvSpPr>
        <p:spPr bwMode="auto">
          <a:xfrm>
            <a:off x="914400" y="25146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Calibri" pitchFamily="34" charset="0"/>
                <a:hlinkClick r:id="rId7" action="ppaction://hlinksldjump"/>
              </a:rPr>
              <a:t>5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27664" name="TextBox 17"/>
          <p:cNvSpPr txBox="1">
            <a:spLocks noChangeArrowheads="1"/>
          </p:cNvSpPr>
          <p:nvPr/>
        </p:nvSpPr>
        <p:spPr bwMode="auto">
          <a:xfrm>
            <a:off x="2971800" y="25146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Calibri" pitchFamily="34" charset="0"/>
                <a:hlinkClick r:id="rId8" action="ppaction://hlinksldjump"/>
              </a:rPr>
              <a:t>6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27665" name="TextBox 18"/>
          <p:cNvSpPr txBox="1">
            <a:spLocks noChangeArrowheads="1"/>
          </p:cNvSpPr>
          <p:nvPr/>
        </p:nvSpPr>
        <p:spPr bwMode="auto">
          <a:xfrm>
            <a:off x="5943600" y="19812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Calibri" pitchFamily="34" charset="0"/>
                <a:hlinkClick r:id="rId9" action="ppaction://hlinksldjump"/>
              </a:rPr>
              <a:t>7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27666" name="TextBox 19"/>
          <p:cNvSpPr txBox="1">
            <a:spLocks noChangeArrowheads="1"/>
          </p:cNvSpPr>
          <p:nvPr/>
        </p:nvSpPr>
        <p:spPr bwMode="auto">
          <a:xfrm>
            <a:off x="914400" y="41910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Calibri" pitchFamily="34" charset="0"/>
                <a:hlinkClick r:id="rId10" action="ppaction://hlinksldjump"/>
              </a:rPr>
              <a:t>8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27667" name="TextBox 20"/>
          <p:cNvSpPr txBox="1">
            <a:spLocks noChangeArrowheads="1"/>
          </p:cNvSpPr>
          <p:nvPr/>
        </p:nvSpPr>
        <p:spPr bwMode="auto">
          <a:xfrm>
            <a:off x="2895600" y="41910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Calibri" pitchFamily="34" charset="0"/>
                <a:hlinkClick r:id="rId11" action="ppaction://hlinksldjump"/>
              </a:rPr>
              <a:t>9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27668" name="TextBox 21"/>
          <p:cNvSpPr txBox="1">
            <a:spLocks noChangeArrowheads="1"/>
          </p:cNvSpPr>
          <p:nvPr/>
        </p:nvSpPr>
        <p:spPr bwMode="auto">
          <a:xfrm>
            <a:off x="1295400" y="5638800"/>
            <a:ext cx="550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Calibri" pitchFamily="34" charset="0"/>
                <a:hlinkClick r:id="rId12" action="ppaction://hlinksldjump"/>
              </a:rPr>
              <a:t>10</a:t>
            </a:r>
            <a:endParaRPr lang="ru-RU" sz="2800" b="1" i="1">
              <a:latin typeface="Calibri" pitchFamily="34" charset="0"/>
            </a:endParaRPr>
          </a:p>
        </p:txBody>
      </p:sp>
      <p:pic>
        <p:nvPicPr>
          <p:cNvPr id="27669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67200" y="3197225"/>
            <a:ext cx="48768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2600" y="1676400"/>
            <a:ext cx="5181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7030A0"/>
                </a:solidFill>
                <a:latin typeface="Calibri" pitchFamily="34" charset="0"/>
              </a:rPr>
              <a:t>Электролиты – это вещества, которые в виде порошков способны диссоциировать на катионы и анионы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29600" y="152400"/>
            <a:ext cx="685800" cy="5857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05000" y="1676400"/>
            <a:ext cx="533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Катионы – это отрицательно заряженные  частицы, которые образуются из электролитов</a:t>
            </a: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229600" y="0"/>
            <a:ext cx="685800" cy="5857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05000" y="2057400"/>
            <a:ext cx="5638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Кислоты – вещества, состоящие из катионов металлов и анионов кислотных остатков</a:t>
            </a: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229600" y="304800"/>
            <a:ext cx="685800" cy="5857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153400" y="304800"/>
            <a:ext cx="685800" cy="5857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1200" y="1676400"/>
            <a:ext cx="4800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7030A0"/>
                </a:solidFill>
                <a:latin typeface="Calibri" pitchFamily="34" charset="0"/>
              </a:rPr>
              <a:t>Амфотерные оксиды – это оксиды металлов, которые обладают основными свойствами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228600" y="363538"/>
            <a:ext cx="82296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Подборка  различных заданий и вопросов по данной теме в игровой форме.</a:t>
            </a:r>
          </a:p>
          <a:p>
            <a:pPr algn="ctr"/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Можно их использовать на уроке  совершенствования знаний и умений и обобщения по теме, можно на уроке контроля знаний при составлении самостоятельной или контрольной работы.</a:t>
            </a:r>
          </a:p>
          <a:p>
            <a:pPr algn="ctr"/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А можно использовать презентацию полностью в качестве  внеклассного мероприятия по предмету</a:t>
            </a:r>
          </a:p>
          <a:p>
            <a:pPr algn="ctr"/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Пусть каждый педагог распорядится применением заданий по своему усмотрению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229600" y="228600"/>
            <a:ext cx="685800" cy="5857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1828800"/>
            <a:ext cx="4724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Гидроксид магния и гидроксид железа(</a:t>
            </a:r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ll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) – это растворимые в воде основания - щелочи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229600" y="228600"/>
            <a:ext cx="685800" cy="5857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9800" y="2133600"/>
            <a:ext cx="4267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Сульфиды – это соли от серной кислоты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29600" y="304800"/>
            <a:ext cx="685800" cy="5857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2514600"/>
            <a:ext cx="441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Нитриды – это соли от азотной кислоты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09800" y="1905000"/>
            <a:ext cx="441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Гидроксид алюминия – это нерастворимое в воде основание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29600" y="228600"/>
            <a:ext cx="685800" cy="5857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33600" y="220980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Оксид натрия реагирует со щелочами с </a:t>
            </a:r>
          </a:p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образованием солей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29600" y="228600"/>
            <a:ext cx="685800" cy="5857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1981200"/>
            <a:ext cx="4800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Соляная кислота – это кислота в которой,</a:t>
            </a:r>
          </a:p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хлор имеет высшую степень окисления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29600" y="228600"/>
            <a:ext cx="685800" cy="5857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22860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7030A0"/>
                </a:solidFill>
                <a:latin typeface="Franklin Gothic Demi" pitchFamily="34" charset="0"/>
              </a:rPr>
              <a:t>Найдите то яблоко, которое показывает формулы трех основных оксидов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 rot="18639315">
            <a:off x="911226" y="2711450"/>
            <a:ext cx="1219200" cy="195897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1992816">
            <a:off x="6913563" y="2689225"/>
            <a:ext cx="1219200" cy="1957388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rgbClr val="FF0000"/>
                </a:solidFill>
              </a:rPr>
              <a:t>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24209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81000"/>
            <a:ext cx="24209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81000"/>
            <a:ext cx="24209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429000"/>
            <a:ext cx="24209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429000"/>
            <a:ext cx="24209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429000"/>
            <a:ext cx="24209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990600"/>
            <a:ext cx="990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BaO</a:t>
            </a:r>
          </a:p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Al</a:t>
            </a:r>
            <a:r>
              <a:rPr lang="en-US" sz="2000" b="1" i="1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lang="en-US" sz="2000" b="1" i="1">
                <a:solidFill>
                  <a:srgbClr val="002060"/>
                </a:solidFill>
                <a:latin typeface="Calibri" pitchFamily="34" charset="0"/>
              </a:rPr>
              <a:t>3</a:t>
            </a:r>
            <a:endParaRPr lang="en-US" sz="2800" b="1" i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PbO</a:t>
            </a:r>
            <a:endParaRPr lang="ru-RU" sz="2800" b="1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91000" y="1066800"/>
            <a:ext cx="9794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CaO</a:t>
            </a:r>
          </a:p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Na</a:t>
            </a:r>
            <a:r>
              <a:rPr lang="en-US" sz="2000" b="1" i="1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O</a:t>
            </a:r>
          </a:p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BeO</a:t>
            </a:r>
            <a:endParaRPr lang="ru-RU" sz="2800" b="1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10400" y="1066800"/>
            <a:ext cx="990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BaO</a:t>
            </a:r>
          </a:p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Al</a:t>
            </a:r>
            <a:r>
              <a:rPr lang="en-US" sz="2000" b="1" i="1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lang="en-US" sz="2000" b="1" i="1">
                <a:solidFill>
                  <a:srgbClr val="002060"/>
                </a:solidFill>
                <a:latin typeface="Calibri" pitchFamily="34" charset="0"/>
              </a:rPr>
              <a:t>3</a:t>
            </a:r>
            <a:endParaRPr lang="en-US" sz="2800" b="1" i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ZnO</a:t>
            </a:r>
            <a:endParaRPr lang="ru-RU" sz="2800" b="1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4038600"/>
            <a:ext cx="8159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BaO</a:t>
            </a:r>
          </a:p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K</a:t>
            </a:r>
            <a:r>
              <a:rPr lang="en-US" sz="2000" b="1" i="1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O</a:t>
            </a:r>
          </a:p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FeO</a:t>
            </a:r>
            <a:endParaRPr lang="ru-RU" sz="2800" b="1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14800" y="4114800"/>
            <a:ext cx="990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BeO</a:t>
            </a:r>
          </a:p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Al</a:t>
            </a:r>
            <a:r>
              <a:rPr lang="en-US" sz="2000" b="1" i="1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lang="en-US" sz="2000" b="1" i="1">
                <a:solidFill>
                  <a:srgbClr val="002060"/>
                </a:solidFill>
                <a:latin typeface="Calibri" pitchFamily="34" charset="0"/>
              </a:rPr>
              <a:t>3</a:t>
            </a:r>
            <a:endParaRPr lang="en-US" sz="2800" b="1" i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FeO</a:t>
            </a:r>
            <a:endParaRPr lang="ru-RU" sz="2800" b="1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34200" y="4191000"/>
            <a:ext cx="990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CrO</a:t>
            </a:r>
          </a:p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Al</a:t>
            </a:r>
            <a:r>
              <a:rPr lang="en-US" sz="2000" b="1" i="1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lang="en-US" sz="2000" b="1" i="1">
                <a:solidFill>
                  <a:srgbClr val="002060"/>
                </a:solidFill>
                <a:latin typeface="Calibri" pitchFamily="34" charset="0"/>
              </a:rPr>
              <a:t>3</a:t>
            </a:r>
            <a:endParaRPr lang="en-US" sz="2800" b="1" i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FeO</a:t>
            </a:r>
            <a:endParaRPr lang="ru-RU" sz="2800" b="1" i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9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0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1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1" grpId="2"/>
      <p:bldP spid="12" grpId="0"/>
      <p:bldP spid="12" grpId="1"/>
      <p:bldP spid="13" grpId="0"/>
      <p:bldP spid="1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1905000" y="1447800"/>
            <a:ext cx="4953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u="sng">
                <a:solidFill>
                  <a:srgbClr val="FF0000"/>
                </a:solidFill>
                <a:latin typeface="Calibri" pitchFamily="34" charset="0"/>
              </a:rPr>
              <a:t>Запомните:</a:t>
            </a:r>
          </a:p>
          <a:p>
            <a:pPr algn="ctr"/>
            <a:endParaRPr lang="ru-RU" sz="4000" b="1" i="1" u="sng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ru-RU" sz="3200" b="1" i="1">
                <a:solidFill>
                  <a:srgbClr val="002060"/>
                </a:solidFill>
                <a:latin typeface="Calibri" pitchFamily="34" charset="0"/>
              </a:rPr>
              <a:t>Знание классов неорганических веществ –</a:t>
            </a:r>
          </a:p>
          <a:p>
            <a:pPr algn="ctr"/>
            <a:r>
              <a:rPr lang="ru-RU" sz="3200" b="1" i="1">
                <a:solidFill>
                  <a:srgbClr val="002060"/>
                </a:solidFill>
                <a:latin typeface="Calibri" pitchFamily="34" charset="0"/>
              </a:rPr>
              <a:t>это знание химии!!!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457200" y="12954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Calibri" pitchFamily="34" charset="0"/>
              </a:rPr>
              <a:t>http://img1.liveinternet.ru/images/foto/b/3/611/2808611/f_15767907.jpg</a:t>
            </a:r>
            <a:endParaRPr lang="ru-RU" sz="2400" b="1" i="1">
              <a:latin typeface="Calibri" pitchFamily="34" charset="0"/>
            </a:endParaRPr>
          </a:p>
        </p:txBody>
      </p:sp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533400" y="23622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Calibri" pitchFamily="34" charset="0"/>
              </a:rPr>
              <a:t>http://images.tiu.ru/611484_w640_h640_vluxkrasnoederevo113433192.jpg</a:t>
            </a:r>
            <a:endParaRPr lang="ru-RU" sz="2400" b="1" i="1">
              <a:latin typeface="Calibri" pitchFamily="34" charset="0"/>
            </a:endParaRPr>
          </a:p>
        </p:txBody>
      </p:sp>
      <p:sp>
        <p:nvSpPr>
          <p:cNvPr id="41987" name="Прямоугольник 4"/>
          <p:cNvSpPr>
            <a:spLocks noChangeArrowheads="1"/>
          </p:cNvSpPr>
          <p:nvPr/>
        </p:nvSpPr>
        <p:spPr bwMode="auto">
          <a:xfrm>
            <a:off x="609600" y="35052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Calibri" pitchFamily="34" charset="0"/>
              </a:rPr>
              <a:t>http://stat18.privet.ru/lr/0a23cecd9157fa723ea9cfb9c4aa1f19</a:t>
            </a:r>
            <a:endParaRPr lang="ru-RU" sz="2400" b="1" i="1">
              <a:latin typeface="Calibri" pitchFamily="34" charset="0"/>
            </a:endParaRPr>
          </a:p>
        </p:txBody>
      </p:sp>
      <p:sp>
        <p:nvSpPr>
          <p:cNvPr id="41988" name="Прямоугольник 5"/>
          <p:cNvSpPr>
            <a:spLocks noChangeArrowheads="1"/>
          </p:cNvSpPr>
          <p:nvPr/>
        </p:nvSpPr>
        <p:spPr bwMode="auto">
          <a:xfrm>
            <a:off x="609600" y="45720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Calibri" pitchFamily="34" charset="0"/>
              </a:rPr>
              <a:t>http://s42.radikal.ru/i098/1008/ef/326814b9eb8d.png</a:t>
            </a:r>
            <a:endParaRPr lang="ru-RU" sz="2400" b="1" i="1">
              <a:latin typeface="Calibri" pitchFamily="34" charset="0"/>
            </a:endParaRPr>
          </a:p>
        </p:txBody>
      </p: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990600" y="838200"/>
            <a:ext cx="5113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Ссылки на источники изображений:</a:t>
            </a:r>
          </a:p>
        </p:txBody>
      </p:sp>
      <p:sp>
        <p:nvSpPr>
          <p:cNvPr id="41990" name="Прямоугольник 7"/>
          <p:cNvSpPr>
            <a:spLocks noChangeArrowheads="1"/>
          </p:cNvSpPr>
          <p:nvPr/>
        </p:nvSpPr>
        <p:spPr bwMode="auto">
          <a:xfrm>
            <a:off x="685800" y="5257800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Calibri" pitchFamily="34" charset="0"/>
              </a:rPr>
              <a:t>http://duran.ru/wp-content/uploads/2012/08/0_77053_800cfbad_orig.png</a:t>
            </a:r>
            <a:endParaRPr lang="ru-RU" sz="2400" b="1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6191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3124200" y="381000"/>
            <a:ext cx="3276600" cy="29718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ВСЕМ ПРИВЕТ!!!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Предлагаем вам вопросы!!!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3400" y="0"/>
            <a:ext cx="7772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Franklin Gothic Demi" pitchFamily="34" charset="0"/>
              </a:rPr>
              <a:t>Какие из предложенных металлов относятся к самым активным?</a:t>
            </a:r>
          </a:p>
          <a:p>
            <a:pPr algn="ctr"/>
            <a:r>
              <a:rPr lang="ru-RU" sz="2800" b="1" i="1">
                <a:solidFill>
                  <a:srgbClr val="7030A0"/>
                </a:solidFill>
                <a:latin typeface="Franklin Gothic Demi" pitchFamily="34" charset="0"/>
              </a:rPr>
              <a:t>Составьте уравнения реакций одного из них с кислородом, а другого с водой и назовите продукты реакций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6191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 rot="17914768">
            <a:off x="923132" y="3377406"/>
            <a:ext cx="1219200" cy="195738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3072925">
            <a:off x="6784182" y="3463131"/>
            <a:ext cx="1219200" cy="1957387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rgbClr val="FF0000"/>
                </a:solidFill>
              </a:rPr>
              <a:t>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391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819400"/>
            <a:ext cx="1104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57603">
            <a:off x="1030288" y="1169988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819400"/>
            <a:ext cx="1143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937385">
            <a:off x="2692400" y="625475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895600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71400">
            <a:off x="4540250" y="850900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089073">
            <a:off x="5895975" y="1939925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1447800" y="1752600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2895600" y="1143000"/>
            <a:ext cx="600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Mg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6400" y="3352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Al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4724400" y="1219200"/>
            <a:ext cx="565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Ba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24200" y="3200400"/>
            <a:ext cx="538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Na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22" name="TextBox 15"/>
          <p:cNvSpPr txBox="1">
            <a:spLocks noChangeArrowheads="1"/>
          </p:cNvSpPr>
          <p:nvPr/>
        </p:nvSpPr>
        <p:spPr bwMode="auto">
          <a:xfrm>
            <a:off x="4724400" y="3429000"/>
            <a:ext cx="55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Ca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6248400" y="2438400"/>
            <a:ext cx="525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Fe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76400"/>
            <a:ext cx="1104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86200" y="2133600"/>
            <a:ext cx="425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Li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09600" y="0"/>
            <a:ext cx="7772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Franklin Gothic Demi" pitchFamily="34" charset="0"/>
              </a:rPr>
              <a:t>Какие из предложенных оксидов относятся к кислотным?</a:t>
            </a:r>
          </a:p>
          <a:p>
            <a:pPr algn="ctr"/>
            <a:r>
              <a:rPr lang="ru-RU" sz="2800" b="1" i="1">
                <a:solidFill>
                  <a:srgbClr val="7030A0"/>
                </a:solidFill>
                <a:latin typeface="Franklin Gothic Demi" pitchFamily="34" charset="0"/>
              </a:rPr>
              <a:t>Составьте уравнения реакций  их  с водой и назовите полученные соединения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 rot="17914768">
            <a:off x="868363" y="3057525"/>
            <a:ext cx="1219200" cy="195897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3072925">
            <a:off x="6936582" y="3005931"/>
            <a:ext cx="1219200" cy="1957387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rgbClr val="FF0000"/>
                </a:solidFill>
              </a:rPr>
              <a:t>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03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3400" y="990600"/>
            <a:ext cx="93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2060"/>
                </a:solidFill>
                <a:latin typeface="Calibri" pitchFamily="34" charset="0"/>
              </a:rPr>
              <a:t>Р</a:t>
            </a:r>
            <a:r>
              <a:rPr lang="ru-RU" sz="2000" b="1" i="1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ru-RU" sz="3200" b="1" i="1">
                <a:solidFill>
                  <a:srgbClr val="002060"/>
                </a:solidFill>
                <a:latin typeface="Calibri" pitchFamily="34" charset="0"/>
              </a:rPr>
              <a:t>О</a:t>
            </a:r>
            <a:r>
              <a:rPr lang="ru-RU" sz="2000" b="1" i="1">
                <a:solidFill>
                  <a:srgbClr val="002060"/>
                </a:solidFill>
                <a:latin typeface="Calibri" pitchFamily="34" charset="0"/>
              </a:rPr>
              <a:t>5</a:t>
            </a:r>
            <a:endParaRPr lang="ru-RU" sz="3200" b="1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00800" y="762000"/>
            <a:ext cx="88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2060"/>
                </a:solidFill>
                <a:latin typeface="Calibri" pitchFamily="34" charset="0"/>
              </a:rPr>
              <a:t>СаО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2590800"/>
            <a:ext cx="1068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2060"/>
                </a:solidFill>
                <a:latin typeface="Calibri" pitchFamily="34" charset="0"/>
              </a:rPr>
              <a:t>Al</a:t>
            </a:r>
            <a:r>
              <a:rPr lang="en-US" sz="2000" b="1" i="1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sz="3200" b="1" i="1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lang="en-US" sz="2000" b="1" i="1">
                <a:solidFill>
                  <a:srgbClr val="002060"/>
                </a:solidFill>
                <a:latin typeface="Calibri" pitchFamily="34" charset="0"/>
              </a:rPr>
              <a:t>3</a:t>
            </a:r>
            <a:endParaRPr lang="ru-RU" sz="3200" b="1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39000" y="2743200"/>
            <a:ext cx="103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2060"/>
                </a:solidFill>
                <a:latin typeface="Calibri" pitchFamily="34" charset="0"/>
              </a:rPr>
              <a:t>Cl</a:t>
            </a:r>
            <a:r>
              <a:rPr lang="en-US" sz="2000" b="1" i="1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sz="3200" b="1" i="1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lang="en-US" sz="2000" b="1" i="1">
                <a:solidFill>
                  <a:srgbClr val="002060"/>
                </a:solidFill>
                <a:latin typeface="Calibri" pitchFamily="34" charset="0"/>
              </a:rPr>
              <a:t>7</a:t>
            </a:r>
            <a:endParaRPr lang="ru-RU" sz="3200" b="1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33400"/>
            <a:ext cx="903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rgbClr val="002060"/>
                </a:solidFill>
                <a:latin typeface="Calibri" pitchFamily="34" charset="0"/>
              </a:rPr>
              <a:t>K</a:t>
            </a:r>
            <a:r>
              <a:rPr lang="en-US" sz="2000" b="1" i="1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sz="3600" b="1" i="1">
                <a:solidFill>
                  <a:srgbClr val="002060"/>
                </a:solidFill>
                <a:latin typeface="Calibri" pitchFamily="34" charset="0"/>
              </a:rPr>
              <a:t>O</a:t>
            </a:r>
            <a:endParaRPr lang="ru-RU" sz="3600" b="1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1524000"/>
            <a:ext cx="79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2060"/>
                </a:solidFill>
                <a:latin typeface="Calibri" pitchFamily="34" charset="0"/>
              </a:rPr>
              <a:t>CO</a:t>
            </a:r>
            <a:r>
              <a:rPr lang="en-US" sz="2000" b="1" i="1">
                <a:solidFill>
                  <a:srgbClr val="002060"/>
                </a:solidFill>
                <a:latin typeface="Calibri" pitchFamily="34" charset="0"/>
              </a:rPr>
              <a:t>2</a:t>
            </a:r>
            <a:endParaRPr lang="ru-RU" sz="3200" b="1" i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7 0.00185 L -0.25122 0.374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4671 C -0.01076 0.05111 -0.01337 0.05457 -0.01441 0.05897 C -0.01545 0.0629 -0.0151 0.06729 -0.0158 0.07123 C -0.01615 0.07331 -0.01684 0.07516 -0.01736 0.07724 C -0.01875 0.10476 -0.01962 0.13436 -0.02361 0.16142 C -0.02448 0.1746 -0.02222 0.19426 -0.03125 0.20235 C -0.03958 0.1857 -0.04479 0.16674 -0.04809 0.14708 C -0.04931 0.13066 -0.05208 0.11794 -0.05434 0.10198 C -0.05538 0.09505 -0.05903 0.0814 -0.05903 0.0814 C -0.06111 0.0592 -0.06545 0.03492 -0.05747 0.01387 C -0.05451 0.00624 -0.05312 0.00161 -0.05122 -0.00671 C -0.05035 -0.01087 -0.04809 -0.01897 -0.04809 -0.01897 C -0.04965 -0.03493 -0.04705 -0.04071 -0.05903 -0.03539 C -0.08889 0.02775 -0.06302 0.11355 -0.06198 0.18802 C -0.06181 0.19912 -0.06024 0.20536 -0.05278 0.2086 C -0.04392 0.20467 -0.04149 0.19865 -0.03733 0.18802 C -0.03837 0.16235 -0.03924 0.14731 -0.04358 0.12442 C -0.04653 0.07493 -0.04514 0.02636 -0.04514 -0.02313 L -0.04514 -0.00255 L -0.05278 -0.04973 L -0.04809 0.18385 " pathEditMode="relative" ptsTypes="fffffffffffffffff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281E-7 C 0.00052 0.03145 0.00052 0.06267 0.00139 0.09413 C 0.00139 0.0969 0.00261 0.09968 0.00295 0.10245 C 0.00486 0.11656 0.00608 0.15703 0.01684 0.16189 C 0.02604 0.12535 0.01962 0.15518 0.02153 0.07377 C 0.02257 0.02914 0.02222 0.03885 0.02448 0.00393 C 0.02934 0.01364 0.03038 0.02498 0.03524 0.03469 C 0.04011 0.07956 0.05174 0.12303 0.05677 0.1679 C 0.06997 0.11586 0.06302 0.04047 0.06302 -0.00833 L 0.05834 -0.037 L 0.06459 0.08187 L 0.06146 0.01434 " pathEditMode="relative" ptsTypes="ffffffff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54 0.02405 L -0.60087 0.190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231 C 0.03073 -0.04838 0.07569 -0.08033 0.12569 -0.08033 C 0.17569 -0.08033 0.22066 -0.04838 0.25069 0.00231 C 0.22066 0.05301 0.17569 0.08495 0.12569 0.08495 C 0.07569 0.08495 0.03073 0.05301 0.00069 0.00231 Z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57262E-7 L 0.05643 0.3126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3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0"/>
            <a:ext cx="8534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Franklin Gothic Demi" pitchFamily="34" charset="0"/>
              </a:rPr>
              <a:t>Какие из предложенных веществ относятся к солям?</a:t>
            </a:r>
          </a:p>
          <a:p>
            <a:pPr algn="ctr"/>
            <a:r>
              <a:rPr lang="ru-RU" sz="2800" b="1" i="1">
                <a:solidFill>
                  <a:srgbClr val="7030A0"/>
                </a:solidFill>
                <a:latin typeface="Franklin Gothic Demi" pitchFamily="34" charset="0"/>
              </a:rPr>
              <a:t>Составьте уравнение реакции  одной из них со щелочью и разберите его в ионном виде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 rot="17914768">
            <a:off x="868363" y="3057525"/>
            <a:ext cx="1219200" cy="195897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3072925">
            <a:off x="6936582" y="3005931"/>
            <a:ext cx="1219200" cy="1957387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rgbClr val="FF0000"/>
                </a:solidFill>
              </a:rPr>
              <a:t>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304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53000" y="5257800"/>
            <a:ext cx="2751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Серная кислота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81600" y="1447800"/>
            <a:ext cx="3436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Фосфорная кислота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1600200"/>
            <a:ext cx="304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Азотная кислота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838200"/>
            <a:ext cx="3121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Карбонат натрия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14800" y="2286000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Хлорид магния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381000"/>
            <a:ext cx="2478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Нитрид бария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14800" y="3657600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Гидроксид натрия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19800" y="2971800"/>
            <a:ext cx="263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Сульфат калия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91000" y="6096000"/>
            <a:ext cx="2622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Фосфат  бария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10200" y="4495800"/>
            <a:ext cx="329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Нитрат алюминия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8844E-6 L 0.05 0.333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056E-6 L -0.30833 0.233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54427 0.284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37674 -0.093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045E-16 L -0.50503 -0.01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351</Words>
  <Application>Microsoft Office PowerPoint</Application>
  <PresentationFormat>Экран (4:3)</PresentationFormat>
  <Paragraphs>121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Calibri</vt:lpstr>
      <vt:lpstr>Arial</vt:lpstr>
      <vt:lpstr>Franklin Gothic Demi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КАТЯ</cp:lastModifiedBy>
  <cp:revision>37</cp:revision>
  <dcterms:created xsi:type="dcterms:W3CDTF">2013-02-17T18:15:15Z</dcterms:created>
  <dcterms:modified xsi:type="dcterms:W3CDTF">2014-04-27T16:35:08Z</dcterms:modified>
</cp:coreProperties>
</file>