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83" r:id="rId3"/>
    <p:sldId id="285" r:id="rId4"/>
    <p:sldId id="257" r:id="rId5"/>
    <p:sldId id="286" r:id="rId6"/>
    <p:sldId id="258" r:id="rId7"/>
    <p:sldId id="278" r:id="rId8"/>
    <p:sldId id="279" r:id="rId9"/>
    <p:sldId id="280" r:id="rId10"/>
    <p:sldId id="281" r:id="rId11"/>
    <p:sldId id="282" r:id="rId12"/>
    <p:sldId id="287" r:id="rId13"/>
    <p:sldId id="263" r:id="rId14"/>
    <p:sldId id="261" r:id="rId15"/>
    <p:sldId id="262" r:id="rId16"/>
    <p:sldId id="284" r:id="rId17"/>
    <p:sldId id="265" r:id="rId18"/>
    <p:sldId id="267" r:id="rId19"/>
    <p:sldId id="288" r:id="rId20"/>
    <p:sldId id="259" r:id="rId21"/>
    <p:sldId id="264" r:id="rId22"/>
    <p:sldId id="270" r:id="rId23"/>
    <p:sldId id="269" r:id="rId24"/>
    <p:sldId id="271" r:id="rId25"/>
    <p:sldId id="272" r:id="rId26"/>
    <p:sldId id="273" r:id="rId27"/>
    <p:sldId id="274" r:id="rId28"/>
    <p:sldId id="268" r:id="rId29"/>
    <p:sldId id="275" r:id="rId30"/>
    <p:sldId id="277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6E29F-05AD-42A0-9A52-FDF86A45FBE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9A267-15BA-4713-A29D-5A530DE81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9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5B72A84-F71D-49EF-B6B7-79BAF774C7F8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45AD8CC-F4AD-4720-8F2A-D2A177000C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14744" y="1000108"/>
            <a:ext cx="54292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Старый Оскол – город воинской славы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4214818"/>
            <a:ext cx="4714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истории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МАОУ "Средняя общеобразовательная школа №33 с углубленным изучением отдельных предметов»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Старый Оскол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Хаустова Светлана Ивановна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6211669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2016 год</a:t>
            </a:r>
            <a:endParaRPr lang="ru-RU" b="1" dirty="0"/>
          </a:p>
        </p:txBody>
      </p:sp>
      <p:pic>
        <p:nvPicPr>
          <p:cNvPr id="1027" name="Picture 3" descr="C:\Users\Никита\Desktop\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52" cy="6572296"/>
          </a:xfrm>
          <a:prstGeom prst="round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57290" y="3214686"/>
            <a:ext cx="12858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421</a:t>
            </a:r>
            <a:endParaRPr lang="ru-RU" sz="2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571480"/>
            <a:ext cx="174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урок истории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858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Дорогой мужества и победы в годы Великой Отечественной войны была названа железная дорога «Ржава –Старый Оскол».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Для сооружения новой железнодорожной линии, так необходимой для снабжения войск, а особенно Воронежского фронта, был установлен срок 2 месяца – с 15 июня по 15 августа. Строительство пришлось начинать с нуля. Рельеф местности был незнаком. Проекта не существовало. 19 июля 1943 года, почти на месяц раньше срока, железная дорога «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Ржава-Старый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Оскол», протяженностью 95 км, построенная за 32 дня, начала свою работу. На Воронежский фронт пошли поезда с артиллерией, танками, боеприпасами, продовольствием. Задание Государственного Комитета Обороны было выполнено.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Администратор\Рабочий стол\Конкурсы, олимпиады\Брызгалов. Старый Оскол-город воинской славы\DSC03988-1024x6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285992"/>
            <a:ext cx="6643734" cy="4411854"/>
          </a:xfrm>
          <a:prstGeom prst="rect">
            <a:avLst/>
          </a:prstGeom>
          <a:noFill/>
          <a:effectLst>
            <a:glow rad="139700">
              <a:srgbClr val="00B0F0">
                <a:alpha val="4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На работы по строительству железной дороги было привлечено более 20 000 человек  - жителей ближайших районов. Основные тяготы приняли на себя женщины и подростки.  Им и посвящается этот памятник (на пересечении ул. 8 марта 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ул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Прядченко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), установленный в 2008 году.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Указ Президента Российской Федерации о присвоении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г. Старый Оскол почетного звания Российской Федерации «Город воинской славы»</a:t>
            </a:r>
          </a:p>
        </p:txBody>
      </p:sp>
      <p:pic>
        <p:nvPicPr>
          <p:cNvPr id="3079" name="Picture 7" descr="C:\Documents and Settings\Администратор\Рабочий стол\Конкурсы, олимпиады\Брызгалов. Старый Оскол-город воинской славы\006a с с с сс31y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4429156" cy="3396948"/>
          </a:xfrm>
          <a:prstGeom prst="rect">
            <a:avLst/>
          </a:prstGeom>
          <a:noFill/>
        </p:spPr>
      </p:pic>
      <p:pic>
        <p:nvPicPr>
          <p:cNvPr id="3080" name="Picture 8" descr="C:\Documents and Settings\Администратор\Рабочий стол\Конкурсы, олимпиады\Брызгалов. Старый Оскол-город воинской славы\2_3_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134" y="3000372"/>
            <a:ext cx="4644866" cy="3101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296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мая 2011 года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Президент подписал Указ о присвоении звания ГОРОДА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ВОИНСКОЙ СЛАВЫ трем городам России: Анапа, Колпино,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Старый Оскол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Основанием для присвоения звания нашему городу стал героизм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проявленный солдатами в 1943 году в сражении возле села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Набокино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которое вошло в историю как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подвиг семнадцати героев.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 descr="C:\Users\Никита\Desktop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44"/>
            <a:ext cx="7000924" cy="442915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357158" y="142852"/>
            <a:ext cx="878684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10 сентября 2011 года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площади Победы у кинотеатра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«Быль"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состоялось торжественное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памятника-стелы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 воинской славы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постаменте с западной стороны размещен герб города, с восточной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текст Указа Президента Российской Федерации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присвоении городу почётного звания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 воинской славы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C:\Users\Никита\Desktop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143116"/>
            <a:ext cx="6786610" cy="4348433"/>
          </a:xfrm>
          <a:prstGeom prst="ca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Также в дополнение композиции установлены 16 барельефов, расположенных на четырех угловых пилонах, на которых отражена военная история </a:t>
            </a: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Старого Оскола. Памятник расположен в центре </a:t>
            </a: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Северо-Восточного района города.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Никита\Desktop\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54"/>
            <a:ext cx="8286808" cy="4786346"/>
          </a:xfrm>
          <a:prstGeom prst="ca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429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Старый Оскол: памятники войны</a:t>
            </a:r>
          </a:p>
        </p:txBody>
      </p:sp>
      <p:pic>
        <p:nvPicPr>
          <p:cNvPr id="4100" name="Picture 4" descr="C:\Documents and Settings\Администратор\Рабочий стол\Конкурсы, олимпиады\Брызгалов. Старый Оскол-город воинской славы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3713284" cy="57626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5715016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контактная архитектурно-скульптурная композиция «ПОСЛЕ БОЯ», скульптор Анатолий Шишков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588" y="4071942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детям войны – монумент «Качели». Авторы: скульпторы З. </a:t>
            </a:r>
            <a:r>
              <a:rPr lang="ru-RU" b="1" dirty="0" err="1" smtClean="0"/>
              <a:t>Карамян</a:t>
            </a:r>
            <a:r>
              <a:rPr lang="ru-RU" b="1" dirty="0" smtClean="0"/>
              <a:t>, Д. Мельников, архитекторы А. Шипунов, К. </a:t>
            </a:r>
            <a:r>
              <a:rPr lang="ru-RU" b="1" dirty="0" err="1" smtClean="0"/>
              <a:t>Ашихмин</a:t>
            </a:r>
            <a:r>
              <a:rPr lang="ru-RU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2" name="Picture 6" descr="C:\Documents and Settings\Администратор\Рабочий стол\Конкурсы, олимпиады\Брызгалов. Старый Оскол-город воинской славы\298101_s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928670"/>
            <a:ext cx="4575640" cy="3076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Никита\Desktop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7024710" cy="4688994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357166"/>
            <a:ext cx="4625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памятник Г. К. Жукову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C:\Users\Никита\Desktop\9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32" cy="4708102"/>
          </a:xfrm>
          <a:prstGeom prst="flowChartMagneticDrum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71480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Памятник скорбящей матери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66607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10000"/>
                  </a:schemeClr>
                </a:solidFill>
              </a:rPr>
              <a:t>«…Самый красивый – </a:t>
            </a:r>
          </a:p>
          <a:p>
            <a:r>
              <a:rPr lang="ru-RU" sz="4800" b="1" dirty="0" smtClean="0">
                <a:solidFill>
                  <a:schemeClr val="accent6">
                    <a:lumMod val="10000"/>
                  </a:schemeClr>
                </a:solidFill>
              </a:rPr>
              <a:t>          Старый Оскол!»</a:t>
            </a:r>
            <a:endParaRPr lang="ru-RU" sz="4800" b="1" dirty="0" smtClean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Администратор\Рабочий стол\Конкурсы, олимпиады\Брызгалов. Старый Оскол-город воинской славы\329bcaee95f65117bfdc00c1292719b64fa5e8717751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571612"/>
            <a:ext cx="6143668" cy="4607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6286520"/>
            <a:ext cx="417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Старая часть города, улица Ленина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1074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План урока: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22"/>
            <a:ext cx="8229600" cy="57864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закон о присвоении звания "Город воинской славы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Старый Оскол в годы Великой Отечественной войны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 Президента Российской Федерации о присвоении г. Старый Оскол почетного звания Российской Федерации «Город воинской славы»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Старый Оскол: памятники войны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«…Самый красивый - Старый Оскол!»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Жестокие и кровопролитные бои нанесли городу огромный ущерб, но он был восстановлен и вновь расцвел.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Никита\Desktop\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3929090" cy="2664277"/>
          </a:xfrm>
          <a:prstGeom prst="snip2DiagRect">
            <a:avLst/>
          </a:prstGeom>
          <a:noFill/>
        </p:spPr>
      </p:pic>
      <p:pic>
        <p:nvPicPr>
          <p:cNvPr id="7171" name="Picture 3" descr="C:\Users\Никита\Desktop\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214422"/>
            <a:ext cx="4071966" cy="2643206"/>
          </a:xfrm>
          <a:prstGeom prst="snip2DiagRect">
            <a:avLst/>
          </a:prstGeom>
          <a:noFill/>
        </p:spPr>
      </p:pic>
      <p:pic>
        <p:nvPicPr>
          <p:cNvPr id="7173" name="Picture 5" descr="C:\Users\Никита\Desktop\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3929090" cy="2589628"/>
          </a:xfrm>
          <a:prstGeom prst="roundRect">
            <a:avLst/>
          </a:prstGeom>
          <a:noFill/>
        </p:spPr>
      </p:pic>
      <p:pic>
        <p:nvPicPr>
          <p:cNvPr id="7174" name="Picture 6" descr="C:\Users\Никита\Desktop\3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929066"/>
            <a:ext cx="4114806" cy="2743204"/>
          </a:xfrm>
          <a:prstGeom prst="bracketPai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Старом Осколе есть много вузов, музеев, памятников архитектуры, производственных предприятий, достопримечательных мест. Это красивый город, с богатым культурным и историческим наследием. Туристы часто приезжают в Старый Оскол, здесь царит особая атмосфера.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Никита\Desktop\6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64"/>
            <a:ext cx="8572560" cy="514353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Памятник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основателям города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Ивану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Мясному, Ивану Солнцеву-Засекину и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Ю.Михаилу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Нечаеву</a:t>
            </a:r>
          </a:p>
        </p:txBody>
      </p:sp>
      <p:pic>
        <p:nvPicPr>
          <p:cNvPr id="2052" name="Picture 4" descr="C:\Users\Никита\Desktop\Памятник основателям города - Старый Оскол_files\90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572032" cy="5214974"/>
          </a:xfrm>
          <a:prstGeom prst="snip2Same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71480"/>
            <a:ext cx="5281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Собор Александра Невского</a:t>
            </a:r>
          </a:p>
        </p:txBody>
      </p:sp>
      <p:pic>
        <p:nvPicPr>
          <p:cNvPr id="77827" name="Picture 3" descr="C:\Users\Никита\Desktop\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7477125" cy="4376749"/>
          </a:xfrm>
          <a:prstGeom prst="plaqu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507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Оскольский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театр для детей и молодежи</a:t>
            </a:r>
          </a:p>
        </p:txBody>
      </p:sp>
      <p:pic>
        <p:nvPicPr>
          <p:cNvPr id="4098" name="Picture 2" descr="C:\Users\Никита\Desktop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715304" cy="5476900"/>
          </a:xfrm>
          <a:prstGeom prst="flowChartPunchedTap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725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Arial" pitchFamily="34" charset="0"/>
                <a:cs typeface="Arial" pitchFamily="34" charset="0"/>
              </a:rPr>
              <a:t>Старооскольский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краеведческий музей</a:t>
            </a:r>
          </a:p>
        </p:txBody>
      </p:sp>
      <p:pic>
        <p:nvPicPr>
          <p:cNvPr id="3074" name="Picture 2" descr="C:\Users\Никита\Desktop\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001056" cy="5500726"/>
          </a:xfrm>
          <a:prstGeom prst="cub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85728"/>
            <a:ext cx="491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Храм Рождества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Христова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C:\Users\Никита\Desktop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858180" cy="521497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Никита\Desktop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643866" cy="5000660"/>
          </a:xfrm>
          <a:prstGeom prst="round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428604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Храм преподобного Сергия Радонежского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кита\Desktop\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7166"/>
            <a:ext cx="3857652" cy="2786082"/>
          </a:xfrm>
          <a:prstGeom prst="cube">
            <a:avLst/>
          </a:prstGeom>
          <a:noFill/>
        </p:spPr>
      </p:pic>
      <p:pic>
        <p:nvPicPr>
          <p:cNvPr id="5123" name="Picture 3" descr="C:\Users\Никита\Desktop\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4310485" cy="2871791"/>
          </a:xfrm>
          <a:prstGeom prst="snip1Rect">
            <a:avLst/>
          </a:prstGeom>
          <a:noFill/>
        </p:spPr>
      </p:pic>
      <p:pic>
        <p:nvPicPr>
          <p:cNvPr id="5124" name="Picture 4" descr="C:\Users\Никита\Desktop\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4286280" cy="3062292"/>
          </a:xfrm>
          <a:prstGeom prst="cube">
            <a:avLst/>
          </a:prstGeom>
          <a:noFill/>
        </p:spPr>
      </p:pic>
      <p:pic>
        <p:nvPicPr>
          <p:cNvPr id="5125" name="Picture 5" descr="C:\Users\Никита\Desktop\2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357562"/>
            <a:ext cx="3786214" cy="3000396"/>
          </a:xfrm>
          <a:prstGeom prst="snip2Same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42852"/>
            <a:ext cx="48577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Самый красивый город Старый Оскол!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 многих городах приходилось бывать, </a:t>
            </a:r>
            <a:br>
              <a:rPr lang="ru-RU" b="1" dirty="0" smtClean="0"/>
            </a:br>
            <a:r>
              <a:rPr lang="ru-RU" b="1" dirty="0" smtClean="0"/>
              <a:t>Но красивее своего, не пришлось увидать. </a:t>
            </a:r>
            <a:br>
              <a:rPr lang="ru-RU" b="1" dirty="0" smtClean="0"/>
            </a:br>
            <a:r>
              <a:rPr lang="ru-RU" b="1" dirty="0" smtClean="0"/>
              <a:t>И пусть другим городам не в укор, </a:t>
            </a:r>
            <a:br>
              <a:rPr lang="ru-RU" b="1" dirty="0" smtClean="0"/>
            </a:br>
            <a:r>
              <a:rPr lang="ru-RU" b="1" dirty="0" smtClean="0"/>
              <a:t>Как красив город Старый Оскол!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Этот город металлургов, горняков </a:t>
            </a:r>
            <a:br>
              <a:rPr lang="ru-RU" b="1" dirty="0" smtClean="0"/>
            </a:br>
            <a:r>
              <a:rPr lang="ru-RU" b="1" dirty="0" smtClean="0"/>
              <a:t>Утопает в клумбах красочных цветов. </a:t>
            </a:r>
            <a:br>
              <a:rPr lang="ru-RU" b="1" dirty="0" smtClean="0"/>
            </a:br>
            <a:r>
              <a:rPr lang="ru-RU" b="1" dirty="0" smtClean="0"/>
              <a:t>И куда не бросишь свой взор. </a:t>
            </a:r>
            <a:br>
              <a:rPr lang="ru-RU" b="1" dirty="0" smtClean="0"/>
            </a:br>
            <a:r>
              <a:rPr lang="ru-RU" b="1" dirty="0" smtClean="0"/>
              <a:t>На каждой клумбе новый узор. 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Молодеет город и преображается. </a:t>
            </a:r>
            <a:br>
              <a:rPr lang="ru-RU" b="1" dirty="0" smtClean="0"/>
            </a:br>
            <a:r>
              <a:rPr lang="ru-RU" b="1" dirty="0" smtClean="0"/>
              <a:t>Новые микрорайоны заселяются. </a:t>
            </a:r>
            <a:br>
              <a:rPr lang="ru-RU" b="1" dirty="0" smtClean="0"/>
            </a:br>
            <a:r>
              <a:rPr lang="ru-RU" b="1" dirty="0" smtClean="0"/>
              <a:t>Там на аллеях цветы распускаются. </a:t>
            </a:r>
            <a:br>
              <a:rPr lang="ru-RU" b="1" dirty="0" smtClean="0"/>
            </a:br>
            <a:r>
              <a:rPr lang="ru-RU" b="1" dirty="0" smtClean="0"/>
              <a:t>А деревья- прутики уже поднимаются. </a:t>
            </a:r>
            <a:br>
              <a:rPr lang="ru-RU" b="1" dirty="0" smtClean="0"/>
            </a:br>
            <a:r>
              <a:rPr lang="ru-RU" b="1" dirty="0" smtClean="0"/>
              <a:t>Подстрижены аллеи, аккуратные дворы. </a:t>
            </a:r>
            <a:br>
              <a:rPr lang="ru-RU" b="1" dirty="0" smtClean="0"/>
            </a:br>
            <a:r>
              <a:rPr lang="ru-RU" b="1" dirty="0" smtClean="0"/>
              <a:t>И полный город детворы. </a:t>
            </a:r>
            <a:br>
              <a:rPr lang="ru-RU" b="1" dirty="0" smtClean="0"/>
            </a:br>
            <a:r>
              <a:rPr lang="ru-RU" b="1" dirty="0" smtClean="0"/>
              <a:t>А фонтаны брызгами рассыпаются. </a:t>
            </a:r>
            <a:br>
              <a:rPr lang="ru-RU" b="1" dirty="0" smtClean="0"/>
            </a:br>
            <a:r>
              <a:rPr lang="ru-RU" b="1" dirty="0" smtClean="0"/>
              <a:t>Солнышко радугой в них отражается. </a:t>
            </a:r>
            <a:br>
              <a:rPr lang="ru-RU" b="1" dirty="0" smtClean="0"/>
            </a:br>
            <a:r>
              <a:rPr lang="ru-RU" b="1" dirty="0" smtClean="0"/>
              <a:t>Только вечер на город опускается. </a:t>
            </a:r>
            <a:br>
              <a:rPr lang="ru-RU" b="1" dirty="0" smtClean="0"/>
            </a:br>
            <a:r>
              <a:rPr lang="ru-RU" b="1" dirty="0" smtClean="0"/>
              <a:t>Он неоновыми цветами зажигается. </a:t>
            </a:r>
            <a:br>
              <a:rPr lang="ru-RU" b="1" dirty="0" smtClean="0"/>
            </a:br>
            <a:r>
              <a:rPr lang="ru-RU" b="1" dirty="0" smtClean="0"/>
              <a:t>И Дизайнеры города стараются. </a:t>
            </a:r>
            <a:br>
              <a:rPr lang="ru-RU" b="1" dirty="0" smtClean="0"/>
            </a:br>
            <a:r>
              <a:rPr lang="ru-RU" b="1" dirty="0" smtClean="0"/>
              <a:t>Глядя на цветы, все улыбаются.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C:\Documents and Settings\Администратор\Рабочий стол\origina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4000496" cy="286702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0_ab144_83056e67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3987850" cy="265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3643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закон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 присвоении звания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"Город воинской славы»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6">
                    <a:lumMod val="10000"/>
                  </a:schemeClr>
                </a:solidFill>
              </a:rPr>
              <a:t>от 9 мая 2006 г. N 68-ФЗ</a:t>
            </a:r>
          </a:p>
          <a:p>
            <a:pPr algn="ctr">
              <a:buNone/>
            </a:pPr>
            <a:endParaRPr lang="ru-RU" sz="48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57158" y="0"/>
            <a:ext cx="428628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750" b="1" dirty="0" smtClean="0"/>
              <a:t>И какая б ни была погода, </a:t>
            </a:r>
            <a:br>
              <a:rPr lang="ru-RU" sz="1750" b="1" dirty="0" smtClean="0"/>
            </a:br>
            <a:r>
              <a:rPr lang="ru-RU" sz="1750" b="1" dirty="0" smtClean="0"/>
              <a:t>Он красив в любое время года. </a:t>
            </a:r>
            <a:br>
              <a:rPr lang="ru-RU" sz="1750" b="1" dirty="0" smtClean="0"/>
            </a:br>
            <a:r>
              <a:rPr lang="ru-RU" sz="1750" b="1" dirty="0" smtClean="0"/>
              <a:t>И зимой и летом он меняется, </a:t>
            </a:r>
            <a:br>
              <a:rPr lang="ru-RU" sz="1750" b="1" dirty="0" smtClean="0"/>
            </a:br>
            <a:r>
              <a:rPr lang="ru-RU" sz="1750" b="1" dirty="0" smtClean="0"/>
              <a:t>В разные наряды одевается. </a:t>
            </a:r>
            <a:br>
              <a:rPr lang="ru-RU" sz="1750" b="1" dirty="0" smtClean="0"/>
            </a:br>
            <a:r>
              <a:rPr lang="ru-RU" sz="1750" b="1" dirty="0" smtClean="0"/>
              <a:t>Самый Лучший! На том настою. </a:t>
            </a:r>
            <a:br>
              <a:rPr lang="ru-RU" sz="1750" b="1" dirty="0" smtClean="0"/>
            </a:br>
            <a:r>
              <a:rPr lang="ru-RU" sz="1750" b="1" dirty="0" smtClean="0"/>
              <a:t>Каждый вносит здесь лепту свою. </a:t>
            </a:r>
            <a:br>
              <a:rPr lang="ru-RU" sz="1750" b="1" dirty="0" smtClean="0"/>
            </a:br>
            <a:r>
              <a:rPr lang="ru-RU" sz="1750" b="1" dirty="0" smtClean="0"/>
              <a:t>Здесь руду добывают, и плавят металл. </a:t>
            </a:r>
            <a:br>
              <a:rPr lang="ru-RU" sz="1750" b="1" dirty="0" smtClean="0"/>
            </a:br>
            <a:r>
              <a:rPr lang="ru-RU" sz="1750" b="1" dirty="0" smtClean="0"/>
              <a:t>А скольких чемпионов, он стране уже дал? </a:t>
            </a:r>
            <a:br>
              <a:rPr lang="ru-RU" sz="1750" b="1" dirty="0" smtClean="0"/>
            </a:br>
            <a:r>
              <a:rPr lang="ru-RU" sz="1750" b="1" dirty="0" smtClean="0"/>
              <a:t>Хотите? Скажу по секрету, </a:t>
            </a:r>
            <a:br>
              <a:rPr lang="ru-RU" sz="1750" b="1" dirty="0" smtClean="0"/>
            </a:br>
            <a:r>
              <a:rPr lang="ru-RU" sz="1750" b="1" dirty="0" smtClean="0"/>
              <a:t>Вкусные нашей "Славянки" конфеты. </a:t>
            </a:r>
            <a:br>
              <a:rPr lang="ru-RU" sz="1750" b="1" dirty="0" smtClean="0"/>
            </a:br>
            <a:r>
              <a:rPr lang="ru-RU" sz="1750" b="1" dirty="0" smtClean="0"/>
              <a:t>Ещё есть в городе один секрет. </a:t>
            </a:r>
            <a:br>
              <a:rPr lang="ru-RU" sz="1750" b="1" dirty="0" smtClean="0"/>
            </a:br>
            <a:r>
              <a:rPr lang="ru-RU" sz="1750" b="1" dirty="0" smtClean="0"/>
              <a:t>Город полон машин, а пробок нет. </a:t>
            </a:r>
            <a:br>
              <a:rPr lang="ru-RU" sz="1750" b="1" dirty="0" smtClean="0"/>
            </a:br>
            <a:r>
              <a:rPr lang="ru-RU" sz="1750" b="1" dirty="0" smtClean="0"/>
              <a:t>На дороге, пешеходов пропускают водители. </a:t>
            </a:r>
            <a:br>
              <a:rPr lang="ru-RU" sz="1750" b="1" dirty="0" smtClean="0"/>
            </a:br>
            <a:r>
              <a:rPr lang="ru-RU" sz="1750" b="1" dirty="0" smtClean="0"/>
              <a:t>Главная профессия в городе - Родители. </a:t>
            </a:r>
            <a:br>
              <a:rPr lang="ru-RU" sz="1750" b="1" dirty="0" smtClean="0"/>
            </a:br>
            <a:r>
              <a:rPr lang="ru-RU" sz="1750" b="1" dirty="0" smtClean="0"/>
              <a:t>И пусть другим городам не в укор. </a:t>
            </a:r>
            <a:br>
              <a:rPr lang="ru-RU" sz="1750" b="1" dirty="0" smtClean="0"/>
            </a:br>
            <a:r>
              <a:rPr lang="ru-RU" sz="1750" b="1" dirty="0" smtClean="0"/>
              <a:t>Самый красивый – Старый Оскол! </a:t>
            </a:r>
            <a:br>
              <a:rPr lang="ru-RU" sz="1750" b="1" dirty="0" smtClean="0"/>
            </a:br>
            <a:r>
              <a:rPr lang="ru-RU" sz="1750" b="1" dirty="0" smtClean="0"/>
              <a:t/>
            </a:r>
            <a:br>
              <a:rPr lang="ru-RU" sz="1750" b="1" dirty="0" smtClean="0"/>
            </a:br>
            <a:r>
              <a:rPr lang="ru-RU" sz="1750" b="1" dirty="0" smtClean="0"/>
              <a:t>Ну а если кто-то не верит? </a:t>
            </a:r>
            <a:br>
              <a:rPr lang="ru-RU" sz="1750" b="1" dirty="0" smtClean="0"/>
            </a:br>
            <a:r>
              <a:rPr lang="ru-RU" sz="1750" b="1" dirty="0" smtClean="0"/>
              <a:t>Пусть приедет и сам проверит. </a:t>
            </a:r>
          </a:p>
          <a:p>
            <a:pPr algn="r"/>
            <a:r>
              <a:rPr lang="ru-RU" sz="1750" b="1" dirty="0" smtClean="0"/>
              <a:t>Любовь </a:t>
            </a:r>
            <a:r>
              <a:rPr lang="ru-RU" sz="1750" b="1" dirty="0" err="1" smtClean="0"/>
              <a:t>Пичиневская</a:t>
            </a:r>
            <a:endParaRPr lang="ru-RU" sz="1750" b="1" dirty="0"/>
          </a:p>
        </p:txBody>
      </p:sp>
      <p:pic>
        <p:nvPicPr>
          <p:cNvPr id="2053" name="Picture 5" descr="C:\Documents and Settings\Администратор\Рабочий стол\6a29d06a12ea143c2274037a065038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4214842" cy="3080077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Рабочий стол\94369eacf3a4f5925401428111eac77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4286280" cy="285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Источники информации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857364"/>
            <a:ext cx="63579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Информационно – деловой портал (</a:t>
            </a:r>
            <a:r>
              <a:rPr lang="en-US" sz="2800" b="1" dirty="0" smtClean="0">
                <a:solidFill>
                  <a:srgbClr val="002060"/>
                </a:solidFill>
              </a:rPr>
              <a:t>stariyosk.ru)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Интернет ресурсы 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</a:rPr>
              <a:t>  (</a:t>
            </a:r>
            <a:r>
              <a:rPr lang="en-US" sz="2800" b="1" dirty="0" smtClean="0">
                <a:solidFill>
                  <a:srgbClr val="002060"/>
                </a:solidFill>
              </a:rPr>
              <a:t>oskol.sutochno.ru/</a:t>
            </a:r>
            <a:r>
              <a:rPr lang="en-US" sz="2800" b="1" dirty="0" err="1" smtClean="0">
                <a:solidFill>
                  <a:srgbClr val="002060"/>
                </a:solidFill>
              </a:rPr>
              <a:t>gorod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Интернет ресурсы (</a:t>
            </a:r>
            <a:r>
              <a:rPr lang="en-US" sz="2800" b="1" dirty="0" smtClean="0">
                <a:solidFill>
                  <a:srgbClr val="002060"/>
                </a:solidFill>
              </a:rPr>
              <a:t>http://photogoroda.com/photo-goroda-Staryj_Oskol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Никита\Desktop\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28604"/>
            <a:ext cx="4286280" cy="5786478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421484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Город воинской славы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это почетное звание, присвоение которого установлено Федеральным законом РФ от 9 мая 2006. Оно присваивается городам Российской Федерации, в которых проходили ожесточенные сражения за каждую улицу, каждый дом.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этих сражениях основной составляющей победы было мужество защитников, их героизм, самоотверженность и стойкость.</a:t>
            </a:r>
            <a:r>
              <a:rPr lang="ru-RU" sz="2400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Старый Оскол в годы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Великой Отечественной войны</a:t>
            </a:r>
          </a:p>
        </p:txBody>
      </p:sp>
      <p:pic>
        <p:nvPicPr>
          <p:cNvPr id="2050" name="Picture 2" descr="C:\Documents and Settings\Администратор\Рабочий стол\Конкурсы, олимпиады\Брызгалов. Старый Оскол-город воинской славы\471001c460182f921cb807fe66822f3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00306"/>
            <a:ext cx="5657850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6190798"/>
            <a:ext cx="75270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Зенитная батарея на подступах к Старому Осколу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2844" y="285728"/>
            <a:ext cx="335758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города во время Великой Отечественной войны было крайне тяжелым.  Для защиты города поднялись все жители — они рыли окопы, создавали отряды обороны, охраняли объекты и делали все возможное для победы.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C:\Users\Никита\Desktop\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143248"/>
            <a:ext cx="4074795" cy="328612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2227" name="Picture 3" descr="C:\Users\Никита\Desktop\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7166"/>
            <a:ext cx="3974521" cy="3643338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Бои за Старый Оскол стали одними из самых кровопролитных в ходе зимнего наступления советских войск зимой 1943 года. В частях, которые освобождали город, погиб каждый третий солдат. Большую роль в сражении за Старый Оскол сыграли тогда лыжные бригады. "Белые призраки" – так их называли солдаты вермахта за цвет </a:t>
            </a:r>
            <a:r>
              <a:rPr lang="ru-RU" sz="2800" b="1" dirty="0" err="1" smtClean="0"/>
              <a:t>маск-халатов</a:t>
            </a:r>
            <a:r>
              <a:rPr lang="ru-RU" sz="2800" b="1" dirty="0" smtClean="0"/>
              <a:t> и умение перемещаться быстро и незаметно для врага. В условиях сильных морозов и метелей зимы 43-го только они могли преодолевать десятки километров и вести бой там, где не могла пройти техника. Именно лыжные бригады в конце января подготовили плацдарм для наступления советской армии, освободив сёла южнее Старого Оскола.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5 февраля 1943 года город штурмом освободили солдаты 340-й и 107-й стрелковых дивизий. В Старом Осколе они увидели одни развалины. В ожесточенных боях погибло около 7 тысяч воинов, прах которых хранят 30 братских могил (6 из них на территории города).</a:t>
            </a:r>
          </a:p>
          <a:p>
            <a:endParaRPr lang="ru-RU" sz="3200" b="1" dirty="0"/>
          </a:p>
        </p:txBody>
      </p:sp>
      <p:pic>
        <p:nvPicPr>
          <p:cNvPr id="1026" name="Picture 2" descr="C:\Documents and Settings\Администратор\Рабочий стол\det-tver616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905250"/>
            <a:ext cx="4476750" cy="2952750"/>
          </a:xfrm>
          <a:prstGeom prst="rect">
            <a:avLst/>
          </a:prstGeom>
          <a:noFill/>
          <a:effectLst>
            <a:glow rad="139700">
              <a:srgbClr val="00B0F0">
                <a:alpha val="40000"/>
              </a:srgbClr>
            </a:glow>
          </a:effectLst>
        </p:spPr>
      </p:pic>
      <p:pic>
        <p:nvPicPr>
          <p:cNvPr id="1027" name="Picture 3" descr="C:\Documents and Settings\Администратор\Рабочий стол\1148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536133"/>
            <a:ext cx="4429156" cy="3321867"/>
          </a:xfrm>
          <a:prstGeom prst="rect">
            <a:avLst/>
          </a:prstGeom>
          <a:noFill/>
          <a:effectLst>
            <a:glow rad="139700">
              <a:srgbClr val="0070C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После освобождения Старый Оскол стал одним из ключевых плацдармов для развития успеха на Западном направлении. Он сыграл одну из главных ролей в снабжении армии во время решающего сражения 43-го года на Курской дуге.</a:t>
            </a:r>
            <a:endParaRPr lang="ru-RU" sz="2800" b="1" dirty="0"/>
          </a:p>
        </p:txBody>
      </p:sp>
      <p:pic>
        <p:nvPicPr>
          <p:cNvPr id="1026" name="Picture 2" descr="C:\Documents and Settings\Администратор\Рабочий стол\Конкурсы, олимпиады\Брызгалов. Старый Оскол-город воинской славы\1368092165_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714620"/>
            <a:ext cx="5053436" cy="3786190"/>
          </a:xfrm>
          <a:prstGeom prst="rect">
            <a:avLst/>
          </a:prstGeom>
          <a:noFill/>
          <a:effectLst>
            <a:glow rad="101600">
              <a:srgbClr val="00B0F0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769</TotalTime>
  <Words>711</Words>
  <Application>Microsoft Office PowerPoint</Application>
  <PresentationFormat>Экран (4:3)</PresentationFormat>
  <Paragraphs>66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Литейная</vt:lpstr>
      <vt:lpstr>Презентация PowerPoint</vt:lpstr>
      <vt:lpstr>План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Марина</cp:lastModifiedBy>
  <cp:revision>81</cp:revision>
  <dcterms:created xsi:type="dcterms:W3CDTF">2015-05-05T13:47:27Z</dcterms:created>
  <dcterms:modified xsi:type="dcterms:W3CDTF">2016-02-03T19:30:46Z</dcterms:modified>
</cp:coreProperties>
</file>