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20" r:id="rId2"/>
    <p:sldMasterId id="2147483832" r:id="rId3"/>
  </p:sldMasterIdLst>
  <p:sldIdLst>
    <p:sldId id="256" r:id="rId4"/>
    <p:sldId id="265" r:id="rId5"/>
    <p:sldId id="260" r:id="rId6"/>
    <p:sldId id="258" r:id="rId7"/>
    <p:sldId id="261" r:id="rId8"/>
    <p:sldId id="262" r:id="rId9"/>
    <p:sldId id="257" r:id="rId10"/>
    <p:sldId id="259" r:id="rId11"/>
    <p:sldId id="263" r:id="rId12"/>
    <p:sldId id="264" r:id="rId13"/>
    <p:sldId id="266" r:id="rId14"/>
    <p:sldId id="274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84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gif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fire1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B_Fly26"/>
          <p:cNvPicPr>
            <a:picLocks noChangeAspect="1" noChangeArrowheads="1" noCrop="1"/>
          </p:cNvPicPr>
          <p:nvPr/>
        </p:nvPicPr>
        <p:blipFill>
          <a:blip r:embed="rId7" cstate="print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B_Fly2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" descr="bupestrid beetl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4282" y="214290"/>
            <a:ext cx="8643998" cy="6429420"/>
          </a:xfrm>
          <a:prstGeom prst="round2DiagRect">
            <a:avLst/>
          </a:prstGeom>
          <a:ln w="57150">
            <a:solidFill>
              <a:srgbClr val="0033CC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4" name="Рисунок 7" descr="а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500688"/>
            <a:ext cx="106203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8" descr="О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5613" y="-142875"/>
            <a:ext cx="1068387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147217_html_14a4941f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4438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Рисунок 10" descr="13b14e4s-960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88786">
            <a:off x="7546975" y="5505450"/>
            <a:ext cx="16287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7" name="Picture 10" descr="12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8" name="Picture 11" descr="water_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>
              <a:gd name="T0" fmla="*/ 12685 w 5767"/>
              <a:gd name="T1" fmla="*/ 228600 h 2730"/>
              <a:gd name="T2" fmla="*/ 4820142 w 5767"/>
              <a:gd name="T3" fmla="*/ 228265 h 2730"/>
              <a:gd name="T4" fmla="*/ 5306913 w 5767"/>
              <a:gd name="T5" fmla="*/ 220226 h 2730"/>
              <a:gd name="T6" fmla="*/ 6017250 w 5767"/>
              <a:gd name="T7" fmla="*/ 181708 h 2730"/>
              <a:gd name="T8" fmla="*/ 6524633 w 5767"/>
              <a:gd name="T9" fmla="*/ 174171 h 2730"/>
              <a:gd name="T10" fmla="*/ 9132901 w 5767"/>
              <a:gd name="T11" fmla="*/ 175260 h 2730"/>
              <a:gd name="T12" fmla="*/ 9144000 w 5767"/>
              <a:gd name="T13" fmla="*/ 0 h 2730"/>
              <a:gd name="T14" fmla="*/ 0 w 5767"/>
              <a:gd name="T15" fmla="*/ 84 h 2730"/>
              <a:gd name="T16" fmla="*/ 12685 w 5767"/>
              <a:gd name="T17" fmla="*/ 228600 h 27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34" name="Picture 12" descr="butterfly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K:\&#1059;&#1088;&#1086;&#1082;&#1080;%20&#1083;&#1080;&#1090;&#1077;&#1088;&#1072;&#1090;&#1091;&#1088;&#1099;\5%20&#1082;&#1083;&#1072;&#1089;&#1089;%20&#1060;&#1054;&#1053;&#1054;&#1061;&#1056;&#1045;&#1057;&#1058;&#1054;&#1052;&#1040;&#1058;&#1048;&#1071;\&#1056;&#1091;&#1089;&#1089;&#1082;&#1072;&#1103;%20&#1083;&#1080;&#1090;&#1077;&#1088;&#1072;&#1090;&#1091;&#1088;&#1072;%2019%20&#1074;&#1077;&#1082;&#1072;\15%20-%20&#1053;.%20&#1040;.%20&#1053;&#1077;&#1082;&#1088;&#1072;&#1089;&#1086;&#1074;.%20_&#1052;&#1086;&#1088;&#1086;&#1079;,%20&#1050;&#1088;&#1072;&#1089;&#1085;&#1099;&#1081;%20&#1085;&#1086;&#1089;_%20(&#1086;&#1090;&#1088;&#1099;&#1074;&#1086;&#1082;).mp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K:\&#1059;&#1088;&#1086;&#1082;&#1080;%20&#1083;&#1080;&#1090;&#1077;&#1088;&#1072;&#1090;&#1091;&#1088;&#1099;\&#1053;&#1077;&#1082;&#1088;&#1072;&#1089;&#1086;&#1074;\5%20&#1082;&#1083;&#1072;&#1089;&#1089;%20&#1060;&#1043;&#1054;&#1057;\&#1042;&#1085;&#1080;&#1084;&#1072;&#1103;%20&#1091;&#1078;&#1072;&#1089;&#1072;&#1084;%20&#1074;&#1086;&#1081;&#1085;&#1099;%20&#1053;&#1080;&#1082;&#1086;&#1083;&#1072;&#1081;%20&#1053;&#1077;&#1082;&#1088;&#1072;&#1089;&#1086;&#1074;.avi" TargetMode="External"/><Relationship Id="rId1" Type="http://schemas.openxmlformats.org/officeDocument/2006/relationships/video" Target="file:///K:\&#1059;&#1088;&#1086;&#1082;&#1080;%20&#1083;&#1080;&#1090;&#1077;&#1088;&#1072;&#1090;&#1091;&#1088;&#1099;\&#1053;&#1077;&#1082;&#1088;&#1072;&#1089;&#1086;&#1074;\5%20&#1082;&#1083;&#1072;&#1089;&#1089;%20&#1060;&#1043;&#1054;&#1057;\&#1057;&#1090;&#1080;&#1093;&#1086;&#1090;&#1074;&#1086;&#1088;&#1077;&#1085;&#1080;&#1077;%20&#1064;&#1082;&#1086;&#1083;&#1100;&#1085;&#1080;&#1082;%20&#1053;&#1077;&#1082;&#1088;&#1072;&#1089;&#1086;&#1074;&#1072;.avi" TargetMode="External"/><Relationship Id="rId6" Type="http://schemas.microsoft.com/office/2007/relationships/media" Target="file:///G:\&#1059;&#1088;&#1086;&#1082;&#1080;%20&#1083;&#1080;&#1090;&#1077;&#1088;&#1072;&#1090;&#1091;&#1088;&#1099;\&#1053;&#1077;&#1082;&#1088;&#1072;&#1089;&#1086;&#1074;\5%20&#1082;&#1083;&#1072;&#1089;&#1089;%20&#1060;&#1043;&#1054;&#1057;\&#1042;&#1085;&#1080;&#1084;&#1072;&#1103;%20&#1091;&#1078;&#1072;&#1089;&#1072;&#1084;%20&#1074;&#1086;&#1081;&#1085;&#1099;%20&#1053;&#1080;&#1082;&#1086;&#1083;&#1072;&#1081;%20&#1053;&#1077;&#1082;&#1088;&#1072;&#1089;&#1086;&#1074;.avi" TargetMode="External"/><Relationship Id="rId5" Type="http://schemas.openxmlformats.org/officeDocument/2006/relationships/image" Target="../media/image15.png"/><Relationship Id="rId4" Type="http://schemas.microsoft.com/office/2007/relationships/media" Target="file:///G:\&#1059;&#1088;&#1086;&#1082;&#1080;%20&#1083;&#1080;&#1090;&#1077;&#1088;&#1072;&#1090;&#1091;&#1088;&#1099;\&#1053;&#1077;&#1082;&#1088;&#1072;&#1089;&#1086;&#1074;\5%20&#1082;&#1083;&#1072;&#1089;&#1089;%20&#1060;&#1043;&#1054;&#1057;\&#1057;&#1090;&#1080;&#1093;&#1086;&#1090;&#1074;&#1086;&#1088;&#1077;&#1085;&#1080;&#1077;%20&#1064;&#1082;&#1086;&#1083;&#1100;&#1085;&#1080;&#1082;%20&#1053;&#1077;&#1082;&#1088;&#1072;&#1089;&#1086;&#1074;&#1072;.av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46085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Gautami" pitchFamily="2"/>
              </a:rPr>
              <a:t>Н.	А. НЕКРАСОВ. </a:t>
            </a:r>
            <a:br>
              <a:rPr lang="ru-RU" dirty="0" smtClean="0">
                <a:cs typeface="Gautami" pitchFamily="2"/>
              </a:rPr>
            </a:br>
            <a:r>
              <a:rPr lang="ru-RU" dirty="0" smtClean="0">
                <a:cs typeface="Gautami" pitchFamily="2"/>
              </a:rPr>
              <a:t>«ЕСТЬ ЖЕНЩИНЫ В РУССКИХ СЕЛЕНЬЯХ...»</a:t>
            </a:r>
            <a:r>
              <a:rPr lang="ru-RU" b="1" dirty="0" smtClean="0">
                <a:cs typeface="Gautami" pitchFamily="2"/>
              </a:rPr>
              <a:t/>
            </a:r>
            <a:br>
              <a:rPr lang="ru-RU" b="1" dirty="0" smtClean="0">
                <a:cs typeface="Gautami" pitchFamily="2"/>
              </a:rPr>
            </a:br>
            <a:r>
              <a:rPr lang="ru-RU" dirty="0" smtClean="0">
                <a:cs typeface="Gautami" pitchFamily="2"/>
              </a:rPr>
              <a:t>(ОТРЫВОК ИЗ </a:t>
            </a:r>
            <a:r>
              <a:rPr lang="ru-RU" i="1" dirty="0" smtClean="0">
                <a:cs typeface="Gautami" pitchFamily="2"/>
              </a:rPr>
              <a:t>ПОЭМЫ</a:t>
            </a:r>
            <a:r>
              <a:rPr lang="ru-RU" dirty="0" smtClean="0">
                <a:cs typeface="Gautami" pitchFamily="2"/>
              </a:rPr>
              <a:t> «МОРОЗ, КРАСНЫЙ НОС»)</a:t>
            </a:r>
            <a:r>
              <a:rPr lang="ru-RU" b="1" dirty="0" smtClean="0">
                <a:cs typeface="Gautami" pitchFamily="2"/>
              </a:rPr>
              <a:t/>
            </a:r>
            <a:br>
              <a:rPr lang="ru-RU" b="1" dirty="0" smtClean="0">
                <a:cs typeface="Gautami" pitchFamily="2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Урок 39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Фрагменты поэмы в актёрском исполнении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Прослушивание фрагментов поэмы в актёрском исполнении.</a:t>
            </a:r>
          </a:p>
          <a:p>
            <a:pPr algn="just"/>
            <a:r>
              <a:rPr lang="ru-RU" b="1" dirty="0" smtClean="0"/>
              <a:t>Работа с вопросами и заданиями 1—4 из раздела 5 учебника «Фонохрестоматия. Слушаем актёрское чтение», рецензирование актёрского чтения.</a:t>
            </a:r>
            <a:endParaRPr lang="ru-RU" dirty="0"/>
          </a:p>
        </p:txBody>
      </p:sp>
      <p:pic>
        <p:nvPicPr>
          <p:cNvPr id="4" name="15 - Н. А. Некрасов. _Мороз, Красный нос_ (отрывок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2768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6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/>
          </a:bodyPr>
          <a:lstStyle/>
          <a:p>
            <a:r>
              <a:rPr lang="ru-RU" dirty="0" smtClean="0"/>
              <a:t>Н. А. НЕКРАСОВ. </a:t>
            </a:r>
            <a:br>
              <a:rPr lang="ru-RU" dirty="0" smtClean="0"/>
            </a:br>
            <a:r>
              <a:rPr lang="ru-RU" dirty="0" smtClean="0"/>
              <a:t>«КРЕСТЬЯНСКИЕ ДЕТИ».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ТРУД И ЗАБАВЫ КРЕСТЬЯНСКИХ ДЕТЕЙ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40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ru-RU" b="1" dirty="0" smtClean="0"/>
              <a:t>Выучить наизусть понравившийся отрывок из стихотворения и подготовиться читать его выразительно. Письменно ответить на вопрос: «Почему автор называет крестьянских детей  „счастливый народ“?</a:t>
            </a:r>
          </a:p>
          <a:p>
            <a:pPr algn="just">
              <a:lnSpc>
                <a:spcPct val="120000"/>
              </a:lnSpc>
            </a:pPr>
            <a:r>
              <a:rPr lang="ru-RU" b="1" i="1" dirty="0" smtClean="0"/>
              <a:t>Групповое задание.</a:t>
            </a:r>
            <a:r>
              <a:rPr lang="ru-RU" b="1" dirty="0" smtClean="0"/>
              <a:t> Подготовить чтение по ролям сцены встречи главного героя с </a:t>
            </a:r>
            <a:r>
              <a:rPr lang="ru-RU" b="1" dirty="0" err="1" smtClean="0"/>
              <a:t>Власом</a:t>
            </a:r>
            <a:r>
              <a:rPr lang="ru-RU" b="1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ru-RU" b="1" i="1" dirty="0" smtClean="0"/>
              <a:t>Индивидуальное задание.</a:t>
            </a:r>
            <a:r>
              <a:rPr lang="ru-RU" b="1" dirty="0" smtClean="0"/>
              <a:t> Нарисовать свои иллюстрации к стихотворению.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b="1" dirty="0" smtClean="0"/>
              <a:t>Основное содержание урока. </a:t>
            </a:r>
            <a:r>
              <a:rPr lang="ru-RU" dirty="0" smtClean="0"/>
              <a:t>Мир детства - короткая пора в жизни крестьянина. Картины вольной жизни крестьянских детей, их забавы. Приобщение к труду взрослых</a:t>
            </a:r>
            <a:r>
              <a:rPr lang="ru-RU" b="1" dirty="0" smtClean="0"/>
              <a:t>.</a:t>
            </a:r>
          </a:p>
          <a:p>
            <a:pPr lvl="0" algn="just">
              <a:lnSpc>
                <a:spcPct val="120000"/>
              </a:lnSpc>
            </a:pPr>
            <a:r>
              <a:rPr lang="ru-RU" b="1" dirty="0" smtClean="0"/>
              <a:t> Основные виды деятельности учащихся</a:t>
            </a:r>
            <a:r>
              <a:rPr lang="ru-RU" dirty="0" smtClean="0"/>
              <a:t>. Устный рассказ о поэте. Обсуждение картин русских художников, изображающих крестьянских детей. Восприятие и выразительное чтение стихотворения. Устное рецензирование выразительного чтения одноклассников. Поиск незнакомых слов и определение их значения. Чтение и обсуждение стихотворения (по частям). Устные ответы на вопросы (с использованием цитирования). Участие в коллективном диалоге. Устное иллюстрирование.</a:t>
            </a:r>
          </a:p>
          <a:p>
            <a:pPr algn="just">
              <a:lnSpc>
                <a:spcPct val="120000"/>
              </a:lnSpc>
            </a:pPr>
            <a:r>
              <a:rPr lang="ru-RU" b="1" i="1" dirty="0" smtClean="0"/>
              <a:t>Самостоятельная работа</a:t>
            </a:r>
            <a:r>
              <a:rPr lang="ru-RU" dirty="0" smtClean="0"/>
              <a:t>. Подготовка к чтению наизусть и инсценирование отрывка «Мужичок-с-ноготок». Письменный ответ на вопрос: «Почему автор называет крестьянских детей «счастливый народ»? Создание иллюстраций к стихотворению, подготовка к их презентации и защите.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Мир детства — короткая пора в жизни крестьянина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Как вы думаете что объединяет произведение Некрасова « Крестьянские дети» и картины русских художников ?</a:t>
            </a:r>
            <a:endParaRPr lang="ru-RU" dirty="0" smtClean="0"/>
          </a:p>
          <a:p>
            <a:pPr algn="just"/>
            <a:r>
              <a:rPr lang="ru-RU" b="1" dirty="0" smtClean="0"/>
              <a:t>Какими изображены крестьянские дети на этих полотнах?</a:t>
            </a:r>
          </a:p>
          <a:p>
            <a:pPr lvl="0" algn="just"/>
            <a:r>
              <a:rPr lang="ru-RU" b="1" dirty="0" smtClean="0"/>
              <a:t> Что можно сказать об их детстве, отношении к жизни?</a:t>
            </a:r>
          </a:p>
          <a:p>
            <a:pPr lvl="0" algn="just"/>
            <a:r>
              <a:rPr lang="ru-RU" b="1" dirty="0" smtClean="0"/>
              <a:t> Почему у крестьянских детей было такое короткое детство?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100392" cy="60742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7"/>
            <a:ext cx="8280920" cy="1368151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Картина А. Г.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Веницианова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«Крестьянские дети в поле» - русский живописец, мастер жанровых сцен из крестьянской жизни. Его называют основоположником русской жанровой живописи.</a:t>
            </a:r>
          </a:p>
          <a:p>
            <a:pPr algn="just">
              <a:lnSpc>
                <a:spcPct val="12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сцене, непосредственно взятой из действительности, правдиво и метко переданы типы крестьянских детей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440160"/>
          </a:xfrm>
        </p:spPr>
        <p:txBody>
          <a:bodyPr>
            <a:noAutofit/>
          </a:bodyPr>
          <a:lstStyle/>
          <a:p>
            <a:r>
              <a:rPr lang="ru-RU" sz="1800" dirty="0" smtClean="0"/>
              <a:t>В.Е.Маковский -русский живописец В ранней работе «Игра в бабки» проявились свойственные ему наблюдательность, чувство юмора, умение правдиво и в непритязательной форме воспроизвести будничное течение жизни. Художник метко подметил характерные черты своих маленьких героев, ему, несомненно, удалось изобразить сельский пейзаж»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6118225" cy="44846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Картины вольной жизни крестьянских детей, их забавы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25658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Комментирование незнакомых слов и понятий, вынесенных в сноски, а также слов: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умиленье, нега, вологжанин, лудильщик, шерстобит, турка, наипаче, потрафлять, долото, бурав, лукошко,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оскома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рига, дровни, хворост, дать стречка.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Чтение и обсуждение стихотворения «Крестьянские дети» (по частям):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Чтение стихотворения по ролям от начала до слов «Услышит, молчи!».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Каково авторское отношение к крестьянским детям? Докажите свои мысли текстом.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Какие черты барина-охотника поразили крестьянских детей? Почему?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Почему дети решили, что перед ними не барин?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 Чтение стихотворения от слов «0, милые плуты!» до слов «Что новый прохожий, то новый рассказ».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Почему автор считает, что в жизни крестьянских детей «много поэзии слито»? Как вы понимаете эти слова?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Почему крестьянские дети тянулись к рабочим людям, проходившим через деревню?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Что они узнавали у прохожих, чему у них учились?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 Чтение стихотворения от слов «Ух, жарко!» до слов «Живого В деревню тащат с торжеством».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Чем занимались крестьянские дети летом?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 каким настроением автор описывает занятия детей?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Можно ли назвать такую жизнь вольной? Докажите своё мнение. Докажите, что описанные занятия крестьянских детей являются игрой, забавами.</a:t>
            </a:r>
          </a:p>
          <a:p>
            <a:pPr algn="just">
              <a:lnSpc>
                <a:spcPct val="120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Приобщение к труду взрослых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47500" lnSpcReduction="20000"/>
          </a:bodyPr>
          <a:lstStyle/>
          <a:p>
            <a:pPr lvl="0" algn="just">
              <a:lnSpc>
                <a:spcPct val="120000"/>
              </a:lnSpc>
              <a:buNone/>
            </a:pPr>
            <a:r>
              <a:rPr lang="ru-RU" sz="3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Чтение стихотворения со слов «Довольно, Ванюша!..» до слов ‘...в недра землицы родной».</a:t>
            </a:r>
          </a:p>
          <a:p>
            <a:pPr algn="just">
              <a:lnSpc>
                <a:spcPct val="120000"/>
              </a:lnSpc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Почему крестьянским детям приходилось рано приучаться к труду?</a:t>
            </a:r>
          </a:p>
          <a:p>
            <a:pPr algn="just">
              <a:lnSpc>
                <a:spcPct val="120000"/>
              </a:lnSpc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Что такое «нарядная сторона труда»? Как вы понимаете это выражение?</a:t>
            </a:r>
          </a:p>
          <a:p>
            <a:pPr algn="just">
              <a:lnSpc>
                <a:spcPct val="120000"/>
              </a:lnSpc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Почему автор так подробно описывает процесс изготовления хлеба? Чем являлся хлеб для крестьян? Чем является хлеб для человека сегодня?</a:t>
            </a:r>
          </a:p>
          <a:p>
            <a:pPr algn="just">
              <a:lnSpc>
                <a:spcPct val="120000"/>
              </a:lnSpc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Какую «другую сторону медали» показывает автор? Как понять выражение: «Но вырастет он, если Богу угодно»?</a:t>
            </a:r>
          </a:p>
          <a:p>
            <a:pPr algn="just">
              <a:lnSpc>
                <a:spcPct val="120000"/>
              </a:lnSpc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Чем удивил автора «мужичок-с-ноготок»? Почему автору показалось, что он попал «в детский театр»? Опишите устно мальчика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Власа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О каких «русских мыслях» задумывается автор? Почему им «нет смерти»? О чем эти мысли и почему в них много и злобы, и боли, и любви одновременно?</a:t>
            </a:r>
          </a:p>
          <a:p>
            <a:pPr algn="just">
              <a:lnSpc>
                <a:spcPct val="120000"/>
              </a:lnSpc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Какое вековое наследство автор призывает хранить крестьянских детей?</a:t>
            </a:r>
          </a:p>
          <a:p>
            <a:pPr algn="just">
              <a:lnSpc>
                <a:spcPct val="120000"/>
              </a:lnSpc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Почему в двух последних четверостишиях этого фрагмента так много глаголов в повелительном наклонении?</a:t>
            </a:r>
          </a:p>
          <a:p>
            <a:pPr algn="just"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0000"/>
              </a:lnSpc>
              <a:buNone/>
            </a:pP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Чтение финальной части стихотворения от слов «Теперь нам возвратиться к началу...» до конца.</a:t>
            </a:r>
          </a:p>
          <a:p>
            <a:pPr algn="just">
              <a:lnSpc>
                <a:spcPct val="11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Какое представление показал крестьянским детям пёс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Фингал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>
              <a:lnSpc>
                <a:spcPct val="11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особенно развеселило детей? </a:t>
            </a:r>
          </a:p>
          <a:p>
            <a:pPr algn="just">
              <a:lnSpc>
                <a:spcPct val="11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Какие отношения между барином и крестьянскими детьми показаны в этом отрывке?</a:t>
            </a:r>
          </a:p>
          <a:p>
            <a:pPr algn="just">
              <a:lnSpc>
                <a:spcPct val="11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дети относились к барину, когда подсматривали за ним через щели сарая в начале стихотворения?</a:t>
            </a:r>
          </a:p>
          <a:p>
            <a:r>
              <a:rPr lang="ru-RU" b="1" dirty="0" smtClean="0"/>
              <a:t>Почему они перестали его бояться, когда встретились лицом к лицу?</a:t>
            </a:r>
          </a:p>
          <a:p>
            <a:r>
              <a:rPr lang="ru-RU" b="1" dirty="0" smtClean="0"/>
              <a:t> Почему поэт называет сарай театром?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Обобщающая беседа:</a:t>
            </a:r>
          </a:p>
          <a:p>
            <a:pPr algn="just"/>
            <a:r>
              <a:rPr lang="ru-RU" dirty="0" smtClean="0"/>
              <a:t> Ответы на вопросы и выполнение заданий 1—4 и 6—8 из раздела учебника «Размышляем о прочитанном».</a:t>
            </a:r>
          </a:p>
          <a:p>
            <a:pPr algn="just"/>
            <a:r>
              <a:rPr lang="ru-RU" dirty="0" smtClean="0"/>
              <a:t>Обучение выразительному чтению отрывка со слов «Ух, жарко!..» до слов «...у, страшный какой» и рецензирование чтения одноклассников.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3340968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b="1" dirty="0" smtClean="0"/>
              <a:t>Выучить </a:t>
            </a:r>
            <a:r>
              <a:rPr lang="ru-RU" b="1" smtClean="0"/>
              <a:t>наизусть </a:t>
            </a:r>
            <a:r>
              <a:rPr lang="ru-RU" b="1" smtClean="0"/>
              <a:t>отрывок </a:t>
            </a:r>
            <a:r>
              <a:rPr lang="ru-RU" b="1" dirty="0" smtClean="0"/>
              <a:t>«Есть женщины в русских селеньях...». </a:t>
            </a:r>
          </a:p>
          <a:p>
            <a:pPr algn="just">
              <a:lnSpc>
                <a:spcPct val="120000"/>
              </a:lnSpc>
            </a:pPr>
            <a:r>
              <a:rPr lang="ru-RU" b="1" dirty="0" smtClean="0"/>
              <a:t>Подготовить устный рассказ о Некрасове. Подготовиться к чтению по ролям первой части стихотворения «Крестьянские дети».</a:t>
            </a:r>
          </a:p>
          <a:p>
            <a:pPr algn="just">
              <a:lnSpc>
                <a:spcPct val="120000"/>
              </a:lnSpc>
            </a:pPr>
            <a:r>
              <a:rPr lang="ru-RU" b="1" dirty="0" smtClean="0"/>
              <a:t>Стр. 176, вопросы 2, 3 письменно.</a:t>
            </a:r>
          </a:p>
          <a:p>
            <a:pPr algn="just">
              <a:lnSpc>
                <a:spcPct val="120000"/>
              </a:lnSpc>
            </a:pPr>
            <a:r>
              <a:rPr lang="ru-RU" b="1" i="1" dirty="0" smtClean="0">
                <a:solidFill>
                  <a:srgbClr val="FF0000"/>
                </a:solidFill>
              </a:rPr>
              <a:t>Индивидуальные задания</a:t>
            </a:r>
            <a:r>
              <a:rPr lang="ru-RU" b="1" i="1" dirty="0" smtClean="0"/>
              <a:t>.</a:t>
            </a:r>
            <a:r>
              <a:rPr lang="ru-RU" b="1" dirty="0" smtClean="0"/>
              <a:t> Найти дополнительную информацию о литературных местах, связанных с именем Некрасова, в справочной и художественно-публицистической литературе, ресурсах Интернета и подготовить сообщение «Некрасовские места на карте России». </a:t>
            </a:r>
          </a:p>
          <a:p>
            <a:pPr algn="just">
              <a:lnSpc>
                <a:spcPct val="120000"/>
              </a:lnSpc>
            </a:pPr>
            <a:r>
              <a:rPr lang="ru-RU" b="1" dirty="0" smtClean="0"/>
              <a:t>Нарисовать свои иллюстрации к стихам Некрасова.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685800" y="1484785"/>
            <a:ext cx="7772400" cy="2115666"/>
          </a:xfrm>
        </p:spPr>
        <p:txBody>
          <a:bodyPr/>
          <a:lstStyle/>
          <a:p>
            <a:r>
              <a:rPr lang="ru-RU" dirty="0" smtClean="0"/>
              <a:t>Н.	А. НЕКРАСОВ. «КРЕСТЬЯНСКИЕ ДЕТИ».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ЯЗЫК СТИХОТВОРЕНИЯ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1371600" y="4797152"/>
            <a:ext cx="6400800" cy="841648"/>
          </a:xfrm>
        </p:spPr>
        <p:txBody>
          <a:bodyPr/>
          <a:lstStyle/>
          <a:p>
            <a:r>
              <a:rPr lang="ru-RU" b="1" dirty="0" smtClean="0"/>
              <a:t>УРОК 41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</a:pPr>
            <a:r>
              <a:rPr lang="ru-RU" b="1" dirty="0" smtClean="0"/>
              <a:t>Написать сочинение по одной из иллюстраций к стихотворению. </a:t>
            </a:r>
          </a:p>
          <a:p>
            <a:pPr algn="just">
              <a:lnSpc>
                <a:spcPct val="110000"/>
              </a:lnSpc>
            </a:pPr>
            <a:r>
              <a:rPr lang="ru-RU" b="1" dirty="0" smtClean="0"/>
              <a:t>Прочитать рассказ «</a:t>
            </a:r>
            <a:r>
              <a:rPr lang="ru-RU" b="1" dirty="0" err="1" smtClean="0"/>
              <a:t>Муму</a:t>
            </a:r>
            <a:r>
              <a:rPr lang="ru-RU" b="1" dirty="0" smtClean="0"/>
              <a:t>» с начала до слов «...и переваливалась с ноги на ногу под его железными кулаками». </a:t>
            </a:r>
          </a:p>
          <a:p>
            <a:pPr algn="just">
              <a:lnSpc>
                <a:spcPct val="110000"/>
              </a:lnSpc>
            </a:pPr>
            <a:r>
              <a:rPr lang="ru-RU" b="1" dirty="0" smtClean="0"/>
              <a:t>Выписать незнакомые слова и определить их значение.</a:t>
            </a:r>
          </a:p>
          <a:p>
            <a:pPr algn="just">
              <a:lnSpc>
                <a:spcPct val="110000"/>
              </a:lnSpc>
            </a:pPr>
            <a:r>
              <a:rPr lang="ru-RU" b="1" i="1" dirty="0" smtClean="0">
                <a:solidFill>
                  <a:srgbClr val="FF0000"/>
                </a:solidFill>
              </a:rPr>
              <a:t>Индивидуальное задание.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Используя энциклопедии </a:t>
            </a:r>
            <a:r>
              <a:rPr lang="ru-RU" b="1" smtClean="0"/>
              <a:t>и ресурсы </a:t>
            </a:r>
            <a:r>
              <a:rPr lang="ru-RU" b="1" dirty="0" smtClean="0"/>
              <a:t>Интернета, подготовить небольшое сообщение на тему «Жизнь людей в эпоху крепостного права».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 algn="just">
              <a:lnSpc>
                <a:spcPct val="120000"/>
              </a:lnSpc>
            </a:pPr>
            <a:r>
              <a:rPr lang="ru-RU" dirty="0" smtClean="0"/>
              <a:t>Основное содержание урока. Речевые характеристики персонажей. Анализ языка стихотворения. Авторская речь. Подготовка к сочинению по картине.</a:t>
            </a:r>
          </a:p>
          <a:p>
            <a:pPr lvl="0" algn="just">
              <a:lnSpc>
                <a:spcPct val="120000"/>
              </a:lnSpc>
            </a:pPr>
            <a:r>
              <a:rPr lang="ru-RU" dirty="0" smtClean="0"/>
              <a:t> Основные веды деятельности учащихся. Выразительное чтение стихотворения по ролям. Комментирование лексики, определение её стилистической окраски. Устные ответы на вопросы (с использованием цитирования). Участие в коллективном диалоге. Анализ различных форм выражения авторской позиции. Обсуждение иллюстраций учебника к стихотворению (по плану, предложенному учителем). Составление плана сочинения по иллюстрации учебника. Презентация и защита собственных иллюстраций.</a:t>
            </a:r>
          </a:p>
          <a:p>
            <a:pPr algn="just">
              <a:lnSpc>
                <a:spcPct val="120000"/>
              </a:lnSpc>
            </a:pPr>
            <a:r>
              <a:rPr lang="ru-RU" dirty="0" smtClean="0"/>
              <a:t>Практическая работа. Составление речевых характеристик персонажей (по группам). Составление таблицы «Значение и стилистическая окраска устаревших и просторечных слов в стихотворении».</a:t>
            </a:r>
          </a:p>
          <a:p>
            <a:pPr algn="just">
              <a:lnSpc>
                <a:spcPct val="120000"/>
              </a:lnSpc>
            </a:pPr>
            <a:r>
              <a:rPr lang="ru-RU" dirty="0" smtClean="0"/>
              <a:t>Самостоятельная работа. Сочинение по одной из иллюстраций к стихотворению. Сопоставление стихотворения «На Волге» с живописным полотном (И. Е </a:t>
            </a:r>
            <a:r>
              <a:rPr lang="ru-RU" dirty="0" err="1" smtClean="0"/>
              <a:t>Релин</a:t>
            </a:r>
            <a:r>
              <a:rPr lang="ru-RU" dirty="0" smtClean="0"/>
              <a:t>. «Бурлаки»). Чтение повести «</a:t>
            </a:r>
            <a:r>
              <a:rPr lang="ru-RU" dirty="0" err="1" smtClean="0"/>
              <a:t>Муму</a:t>
            </a:r>
            <a:r>
              <a:rPr lang="ru-RU" dirty="0" smtClean="0"/>
              <a:t>». Подготовка сообщения на тему «Жизнь людей в эпоху крепостного права» с использованием справоч­ной литературы и ресурсов Интернета.</a:t>
            </a:r>
          </a:p>
          <a:p>
            <a:pPr algn="just">
              <a:lnSpc>
                <a:spcPct val="120000"/>
              </a:lnSpc>
            </a:pPr>
            <a:endParaRPr lang="ru-RU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 по анализу языка стихотворения «Крестьянские дети» (в группах):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Группа 1. Речевые характеристики персонажей. </a:t>
            </a:r>
          </a:p>
          <a:p>
            <a:r>
              <a:rPr lang="ru-RU" b="1" dirty="0" smtClean="0"/>
              <a:t>Группа 2. Речевые характеристики персонажей. </a:t>
            </a:r>
          </a:p>
          <a:p>
            <a:r>
              <a:rPr lang="ru-RU" b="1" dirty="0" smtClean="0"/>
              <a:t>Группа 3. Язык стихотворения.</a:t>
            </a:r>
          </a:p>
          <a:p>
            <a:r>
              <a:rPr lang="ru-RU" b="1" dirty="0" smtClean="0"/>
              <a:t>Группа 4. Авторская речь.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88832" cy="778098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66"/>
                </a:solidFill>
              </a:rPr>
              <a:t>Речевые характеристики персонажей</a:t>
            </a:r>
            <a:endParaRPr lang="ru-RU" sz="3200" i="1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18457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1.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Перечитайте диалог детей в начале стихотворения. Охарактеризуйте особенности их речи: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Встречаются ли в их речи грубые или неправильно произнесённые слова? Приведите примеры.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 характеризует детей употребление таких слов: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черта, гляди-тко, чай (междометие), вона, погляди-тко, стволина, прибьёт, такому-то гусю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 можно сказать об эстетическом восприятии мира крестьянскими детьми по употреблению ими таких слов и выражений, как: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ай, важная штука; как солнце горит; замочки резные.</a:t>
            </a:r>
          </a:p>
          <a:p>
            <a:pPr algn="just">
              <a:lnSpc>
                <a:spcPct val="120000"/>
              </a:lnSpc>
            </a:pPr>
            <a:endParaRPr lang="ru-RU" sz="20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2.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Послушайте, о чём говорят герой и мужичок-с-ноготок (подготовьте чтение по ролям).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Какие слова и обороты речи мальчика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Власа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говорят о том, что он хочет выражаться, как взрослый, и чувствует себя взрослым?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Какие слова в его речи имеют просторечный оттенок?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Перечитайте финальную часть стихотворения. Выполните задание 2 из раздела учебника «Обогащаем свою речь».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88832" cy="1210146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66"/>
                </a:solidFill>
              </a:rPr>
              <a:t>Анализ языка стихотворения</a:t>
            </a:r>
            <a:endParaRPr lang="ru-RU" sz="3200" i="1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295232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3. </a:t>
            </a:r>
          </a:p>
          <a:p>
            <a:pPr algn="just">
              <a:lnSpc>
                <a:spcPct val="120000"/>
              </a:lnSpc>
              <a:buFont typeface="+mj-lt"/>
              <a:buAutoNum type="arabicPeriod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Выполните задания 1 и 3 из раздела учебника «Обогащаем свою речь».</a:t>
            </a:r>
          </a:p>
          <a:p>
            <a:pPr algn="just">
              <a:lnSpc>
                <a:spcPct val="120000"/>
              </a:lnSpc>
              <a:buFont typeface="+mj-lt"/>
              <a:buAutoNum type="arabicPeriod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Выпишите из стихотворения слова, которые в современном языке считаются устаревшими или просторечными, и прокомментируйте их лексическое значение и стилистическую окраску, заполнив в тетради таблицу:</a:t>
            </a:r>
          </a:p>
          <a:p>
            <a:pPr algn="just">
              <a:lnSpc>
                <a:spcPct val="120000"/>
              </a:lnSpc>
              <a:buNone/>
            </a:pPr>
            <a:endParaRPr lang="ru-RU" sz="20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endParaRPr lang="ru-RU" sz="20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endParaRPr lang="ru-RU" sz="20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endParaRPr lang="ru-RU" sz="20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endParaRPr lang="ru-RU" sz="20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4149080"/>
          <a:ext cx="8496943" cy="1894205"/>
        </p:xfrm>
        <a:graphic>
          <a:graphicData uri="http://schemas.openxmlformats.org/drawingml/2006/table">
            <a:tbl>
              <a:tblPr/>
              <a:tblGrid>
                <a:gridCol w="19891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714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363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4170">
                <a:tc>
                  <a:txBody>
                    <a:bodyPr/>
                    <a:lstStyle/>
                    <a:p>
                      <a:pPr indent="-165100" algn="ctr">
                        <a:lnSpc>
                          <a:spcPts val="10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rgbClr val="FF0000"/>
                          </a:solidFill>
                          <a:latin typeface="Times New Roman"/>
                          <a:ea typeface="Bookman Old Style"/>
                          <a:cs typeface="Bookman Old Style"/>
                        </a:rPr>
                        <a:t>Слово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Bookman Old Style"/>
                        <a:ea typeface="Bookman Old Style"/>
                        <a:cs typeface="Bookman Old Style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65100" algn="ctr">
                        <a:lnSpc>
                          <a:spcPts val="10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rgbClr val="FF0000"/>
                          </a:solidFill>
                          <a:latin typeface="Times New Roman"/>
                          <a:ea typeface="Bookman Old Style"/>
                          <a:cs typeface="Bookman Old Style"/>
                        </a:rPr>
                        <a:t>Значение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Bookman Old Style"/>
                        <a:ea typeface="Bookman Old Style"/>
                        <a:cs typeface="Bookman Old Style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65100" algn="ctr">
                        <a:lnSpc>
                          <a:spcPts val="10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rgbClr val="FF0000"/>
                          </a:solidFill>
                          <a:latin typeface="Times New Roman"/>
                          <a:ea typeface="Bookman Old Style"/>
                          <a:cs typeface="Bookman Old Style"/>
                        </a:rPr>
                        <a:t>Стилистическая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Bookman Old Style"/>
                        <a:ea typeface="Bookman Old Style"/>
                        <a:cs typeface="Bookman Old Style"/>
                      </a:endParaRPr>
                    </a:p>
                    <a:p>
                      <a:pPr indent="-165100" algn="ctr">
                        <a:lnSpc>
                          <a:spcPts val="10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rgbClr val="FF0000"/>
                          </a:solidFill>
                          <a:latin typeface="Times New Roman"/>
                          <a:ea typeface="Bookman Old Style"/>
                          <a:cs typeface="Bookman Old Style"/>
                        </a:rPr>
                        <a:t>окраска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Bookman Old Style"/>
                        <a:ea typeface="Bookman Old Style"/>
                        <a:cs typeface="Bookman Old Style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indent="-165100" algn="l">
                        <a:lnSpc>
                          <a:spcPts val="10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rgbClr val="000000"/>
                          </a:solidFill>
                          <a:latin typeface="Times New Roman"/>
                          <a:ea typeface="Bookman Old Style"/>
                          <a:cs typeface="Bookman Old Style"/>
                        </a:rPr>
                        <a:t>вирши</a:t>
                      </a:r>
                      <a:endParaRPr lang="ru-RU" sz="900" b="1" dirty="0">
                        <a:latin typeface="Bookman Old Style"/>
                        <a:ea typeface="Bookman Old Style"/>
                        <a:cs typeface="Bookman Old Style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65100" algn="ctr">
                        <a:lnSpc>
                          <a:spcPts val="10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rgbClr val="000000"/>
                          </a:solidFill>
                          <a:latin typeface="Times New Roman"/>
                          <a:ea typeface="Bookman Old Style"/>
                          <a:cs typeface="Bookman Old Style"/>
                        </a:rPr>
                        <a:t>стихи</a:t>
                      </a:r>
                      <a:endParaRPr lang="ru-RU" sz="900" b="1" dirty="0">
                        <a:latin typeface="Bookman Old Style"/>
                        <a:ea typeface="Bookman Old Style"/>
                        <a:cs typeface="Bookman Old Style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65100" algn="ctr">
                        <a:lnSpc>
                          <a:spcPts val="10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rgbClr val="000000"/>
                          </a:solidFill>
                          <a:latin typeface="Times New Roman"/>
                          <a:ea typeface="Bookman Old Style"/>
                          <a:cs typeface="Bookman Old Style"/>
                        </a:rPr>
                        <a:t>ироническая</a:t>
                      </a:r>
                      <a:endParaRPr lang="ru-RU" sz="900" b="1" dirty="0">
                        <a:latin typeface="Bookman Old Style"/>
                        <a:ea typeface="Bookman Old Style"/>
                        <a:cs typeface="Bookman Old Style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indent="-165100" algn="l">
                        <a:lnSpc>
                          <a:spcPts val="10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rgbClr val="000000"/>
                          </a:solidFill>
                          <a:latin typeface="Times New Roman"/>
                          <a:ea typeface="Bookman Old Style"/>
                          <a:cs typeface="Bookman Old Style"/>
                        </a:rPr>
                        <a:t>нега</a:t>
                      </a:r>
                      <a:endParaRPr lang="ru-RU" sz="900" b="1" dirty="0">
                        <a:latin typeface="Bookman Old Style"/>
                        <a:ea typeface="Bookman Old Style"/>
                        <a:cs typeface="Bookman Old Style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ourier New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ourier New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indent="-165100" algn="l">
                        <a:lnSpc>
                          <a:spcPts val="10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rgbClr val="000000"/>
                          </a:solidFill>
                          <a:latin typeface="Times New Roman"/>
                          <a:ea typeface="Bookman Old Style"/>
                          <a:cs typeface="Bookman Old Style"/>
                        </a:rPr>
                        <a:t>потрафлять</a:t>
                      </a:r>
                      <a:endParaRPr lang="ru-RU" sz="900" b="1" dirty="0">
                        <a:latin typeface="Bookman Old Style"/>
                        <a:ea typeface="Bookman Old Style"/>
                        <a:cs typeface="Bookman Old Style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ourier New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ourier New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indent="-165100" algn="l">
                        <a:lnSpc>
                          <a:spcPts val="10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0">
                          <a:solidFill>
                            <a:srgbClr val="000000"/>
                          </a:solidFill>
                          <a:latin typeface="Times New Roman"/>
                          <a:ea typeface="Bookman Old Style"/>
                          <a:cs typeface="Bookman Old Style"/>
                        </a:rPr>
                        <a:t>оскома</a:t>
                      </a:r>
                      <a:endParaRPr lang="ru-RU" sz="900" b="1">
                        <a:latin typeface="Bookman Old Style"/>
                        <a:ea typeface="Bookman Old Style"/>
                        <a:cs typeface="Bookman Old Style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ourier New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ourier New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indent="-165100" algn="l">
                        <a:lnSpc>
                          <a:spcPts val="10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0">
                          <a:solidFill>
                            <a:srgbClr val="000000"/>
                          </a:solidFill>
                          <a:latin typeface="Times New Roman"/>
                          <a:ea typeface="Bookman Old Style"/>
                          <a:cs typeface="Bookman Old Style"/>
                        </a:rPr>
                        <a:t>рига</a:t>
                      </a:r>
                      <a:endParaRPr lang="ru-RU" sz="900" b="1">
                        <a:latin typeface="Bookman Old Style"/>
                        <a:ea typeface="Bookman Old Style"/>
                        <a:cs typeface="Bookman Old Style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ourier New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ourier New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indent="-165100" algn="l">
                        <a:lnSpc>
                          <a:spcPts val="10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0" dirty="0" smtClean="0">
                          <a:solidFill>
                            <a:srgbClr val="000000"/>
                          </a:solidFill>
                          <a:latin typeface="Times New Roman"/>
                          <a:ea typeface="Bookman Old Style"/>
                          <a:cs typeface="Bookman Old Style"/>
                        </a:rPr>
                        <a:t>дровни</a:t>
                      </a:r>
                      <a:endParaRPr lang="ru-RU" sz="900" b="1" dirty="0">
                        <a:latin typeface="Bookman Old Style"/>
                        <a:ea typeface="Bookman Old Style"/>
                        <a:cs typeface="Bookman Old Style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ourier New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ourier New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indent="-165100" algn="l">
                        <a:lnSpc>
                          <a:spcPts val="10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0" dirty="0" smtClean="0">
                          <a:solidFill>
                            <a:srgbClr val="000000"/>
                          </a:solidFill>
                          <a:latin typeface="Times New Roman"/>
                          <a:ea typeface="Bookman Old Style"/>
                          <a:cs typeface="Bookman Old Style"/>
                        </a:rPr>
                        <a:t>дать </a:t>
                      </a:r>
                      <a:r>
                        <a:rPr lang="ru-RU" sz="1400" b="1" spc="0" dirty="0">
                          <a:solidFill>
                            <a:srgbClr val="000000"/>
                          </a:solidFill>
                          <a:latin typeface="Times New Roman"/>
                          <a:ea typeface="Bookman Old Style"/>
                          <a:cs typeface="Bookman Old Style"/>
                        </a:rPr>
                        <a:t>стречка</a:t>
                      </a:r>
                      <a:endParaRPr lang="ru-RU" sz="900" b="1" dirty="0">
                        <a:latin typeface="Bookman Old Style"/>
                        <a:ea typeface="Bookman Old Style"/>
                        <a:cs typeface="Bookman Old Style"/>
                      </a:endParaRPr>
                    </a:p>
                  </a:txBody>
                  <a:tcPr marL="6350" marR="63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ourier New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ourier New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88832" cy="34605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66"/>
                </a:solidFill>
              </a:rPr>
              <a:t>Авторская речь</a:t>
            </a:r>
            <a:endParaRPr lang="ru-RU" sz="3200" i="1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363272" cy="5904656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endParaRPr lang="ru-RU" sz="20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4. </a:t>
            </a:r>
          </a:p>
          <a:p>
            <a:pPr algn="just">
              <a:lnSpc>
                <a:spcPct val="120000"/>
              </a:lnSpc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Найдите в стихотворении слова, которыми автор называет крестьянских детей (например: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щпионы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мои, милые плуты, счастливый народ, низкого сорта люди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др.). Как в этих словах выражается авторская позиция по отношению к детям?</a:t>
            </a:r>
          </a:p>
          <a:p>
            <a:pPr algn="just">
              <a:lnSpc>
                <a:spcPct val="120000"/>
              </a:lnSpc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Какие сравнения употребляет автор, описывая внешность крестьянских детей и их внутренний мир (например: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«глазки, как в поле цветы», «так стаей с мякины летят воробьи»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др.)? Какие черты детей он подчёркивает?</a:t>
            </a:r>
          </a:p>
          <a:p>
            <a:pPr algn="just">
              <a:lnSpc>
                <a:spcPct val="120000"/>
              </a:lnSpc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Найдите в авторской речи несколько восклицательных предложений.  Какие чувства выражают эти конструкции?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 и защита собственных иллюстраций к стихотворению, подбор стихотворных подписей, рецензирование работ одноклассников, отбор рисунков для коллективной выставки.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6176" y="0"/>
            <a:ext cx="2987824" cy="652534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Подготовка к сочинению по картине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95250" algn="just">
              <a:lnSpc>
                <a:spcPct val="12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с иллюстрациями художника Д.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Шмаринова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 стихотворению «Крестьянские дети» (мужичок- с-ноготок)..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95250" algn="ctr">
              <a:lnSpc>
                <a:spcPct val="120000"/>
              </a:lnSpc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План анализа иллюстрации:</a:t>
            </a:r>
          </a:p>
          <a:p>
            <a:pPr marL="85725" lvl="0" indent="95250" algn="just">
              <a:lnSpc>
                <a:spcPct val="120000"/>
              </a:lnSpc>
              <a:buFont typeface="+mj-lt"/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Дайте иллюстрации название.</a:t>
            </a:r>
          </a:p>
          <a:p>
            <a:pPr marL="85725" lvl="0" indent="95250" algn="just">
              <a:lnSpc>
                <a:spcPct val="12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Какой эпизод стихотворения изображён на иллюстрации?</a:t>
            </a:r>
          </a:p>
          <a:p>
            <a:pPr marL="85725" indent="95250" algn="just">
              <a:lnSpc>
                <a:spcPct val="12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какое время года происходит изображённый момент? Какие картины природы это подтверждают?</a:t>
            </a:r>
          </a:p>
          <a:p>
            <a:pPr marL="85725" lvl="0" indent="95250" algn="just">
              <a:lnSpc>
                <a:spcPct val="12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Охарактеризуйте композицию иллюстрации (передний, средний, задний планы; центральный персонаж, второстепенные персонажи, фон, колорит и т. п.).</a:t>
            </a:r>
          </a:p>
          <a:p>
            <a:pPr marL="85725" lvl="0" indent="95250" algn="just">
              <a:lnSpc>
                <a:spcPct val="12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Какими выглядят на иллюстрации крестьянские дети? Что они делают, что думают и чувствуют?</a:t>
            </a:r>
          </a:p>
          <a:p>
            <a:pPr marL="85725" lvl="0" indent="95250" algn="just">
              <a:lnSpc>
                <a:spcPct val="12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Каково отношение художника к героям иллюстраций? Смог ли художник передать позицию автора стихотворения?</a:t>
            </a:r>
          </a:p>
          <a:p>
            <a:pPr marL="85725" lvl="0" indent="95250" algn="just">
              <a:lnSpc>
                <a:spcPct val="12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Каково ваше отношение к этим иллюстрациям? Какие мысли и чувства они вызывают?</a:t>
            </a:r>
          </a:p>
        </p:txBody>
      </p:sp>
      <p:pic>
        <p:nvPicPr>
          <p:cNvPr id="62466" name="Picture 2" descr="http://www.stihumor.ru/upload/4474/projimg/73618/hohmodrom_nekras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5429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0"/>
            <a:ext cx="3851920" cy="68580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Подготовка к сочинению по картине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с иллюстрациями художника Д.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Шмаринова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 стихотворению «Крестьянские дети» (сбор грибов)..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План анализа иллюстрации:</a:t>
            </a:r>
          </a:p>
          <a:p>
            <a:pPr lvl="0" algn="just">
              <a:lnSpc>
                <a:spcPct val="120000"/>
              </a:lnSpc>
              <a:buFont typeface="+mj-lt"/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Дайте иллюстрации название.</a:t>
            </a:r>
          </a:p>
          <a:p>
            <a:pPr lvl="0" algn="just">
              <a:lnSpc>
                <a:spcPct val="12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Какой эпизод стихотворения изображён на иллюстрации?</a:t>
            </a:r>
          </a:p>
          <a:p>
            <a:pPr algn="just">
              <a:lnSpc>
                <a:spcPct val="12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какое время года происходит изображённый момент? Какие картины природы это подтверждают?</a:t>
            </a:r>
          </a:p>
          <a:p>
            <a:pPr lvl="0" algn="just">
              <a:lnSpc>
                <a:spcPct val="12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Охарактеризуйте композицию иллюстрации (передний, средний, задний планы; центральный персонаж, второстепенные персонажи, фон, колорит и т. п.).</a:t>
            </a:r>
          </a:p>
          <a:p>
            <a:pPr lvl="0" algn="just">
              <a:lnSpc>
                <a:spcPct val="12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Какими выглядят на иллюстрации крестьянские дети? Что они делают, что думают и чувствуют?</a:t>
            </a:r>
          </a:p>
          <a:p>
            <a:pPr lvl="0" algn="just">
              <a:lnSpc>
                <a:spcPct val="12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Каково отношение художника к героям иллюстраций? Смог ли художник передать позицию автора стихотворения?</a:t>
            </a:r>
          </a:p>
          <a:p>
            <a:pPr lvl="0" algn="just">
              <a:lnSpc>
                <a:spcPct val="120000"/>
              </a:lnSpc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Каково ваше отношение к этим иллюстрациям? Какие мысли и чувства они вызывают?</a:t>
            </a:r>
          </a:p>
          <a:p>
            <a:pPr lvl="0" algn="just">
              <a:lnSpc>
                <a:spcPct val="120000"/>
              </a:lnSpc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Выполнение заданий из раздела учебника «Литература и другие виды искусства».</a:t>
            </a:r>
          </a:p>
          <a:p>
            <a:pPr algn="just">
              <a:lnSpc>
                <a:spcPct val="12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Составление устного сочинения по одной из иллюстраций (по выбору).</a:t>
            </a:r>
          </a:p>
          <a:p>
            <a:pPr algn="just">
              <a:lnSpc>
                <a:spcPct val="120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 descr="http://www.i.tepka.ru/literatura_5_korovina/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42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003232" cy="5577483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/>
              <a:t>Основное содержание урока. Краткий рассказ о поэте (детство и начало литературной деятельности). Поэтический образ русской женщины. Тяготы и не­взгоды в её жизни и их преодоление. Стойкость характера «величавой славянки». Развитие представлений об эпитете. Фрагменты поэмы в актёрском исполнении.</a:t>
            </a:r>
          </a:p>
          <a:p>
            <a:pPr algn="just">
              <a:lnSpc>
                <a:spcPct val="120000"/>
              </a:lnSpc>
            </a:pPr>
            <a:r>
              <a:rPr lang="ru-RU" dirty="0" smtClean="0"/>
              <a:t>Основные виды деятельности учащихся. Чтение и обсуждение статьи учебника «Николай Алексеевич Некрасов» и материалов практикума «Читаем, думаем, спорим...». Ответы на вопросы о биографии поэта. Восприятие от­рывка из поэмы «Мороз, Красный нос» («Есть женщины в русских селеньях...»). Чтение и обсуждение отрывка. Поиск незнакомых слов и определение их зна­чения с использованием справочной литературы. Устные ответы на вопросы (с использованием цитирования). Участие в коллективном диалоге. Устное ил­люстрирование. Обсуждение иллюстраций учебника к поэме «Мороз, Красный нос». Выразительное чтение отрывка. Устное рецензирование выразительного чтения одноклассников. Работа со словарём литературоведческих терминов. Поиск цитатных примеров, иллюстрирующих понятие эпитет. Прослушивание фрагментов поэмы в актёрском исполнении (см. фонохрестоматию), рецензи­рование актёрского чтения.</a:t>
            </a:r>
          </a:p>
          <a:p>
            <a:pPr algn="just">
              <a:lnSpc>
                <a:spcPct val="120000"/>
              </a:lnSpc>
            </a:pPr>
            <a:r>
              <a:rPr lang="ru-RU" dirty="0" smtClean="0"/>
              <a:t>Практическая работа. Составление таблицы «Внешность и черты характера русской крестьянки» (с использованием цитирования).</a:t>
            </a:r>
          </a:p>
          <a:p>
            <a:pPr algn="just">
              <a:lnSpc>
                <a:spcPct val="120000"/>
              </a:lnSpc>
            </a:pPr>
            <a:r>
              <a:rPr lang="ru-RU" dirty="0" smtClean="0"/>
              <a:t>Самостоятельная работа. Подготовка к выразительному чтению наизусть отрывков из поэмы и устного рассказа о поэте. Поиск сведений о поэте с использованием справочной и художественно-публицистической лите­ратуры, ресурсов Интернета (под руководством учителя). Подготовка сообщения «Некрасовские места на карте России». Чтение и вос­приятие стихотворения «На Волге» (для внеклассного чтения). Создание иллю­страций к отрывкам из поэмы Некрасова, подготовка к их презентации и защите.</a:t>
            </a:r>
          </a:p>
          <a:p>
            <a:pPr algn="just">
              <a:lnSpc>
                <a:spcPct val="120000"/>
              </a:lnSpc>
            </a:pPr>
            <a:endParaRPr lang="ru-RU" dirty="0" smtClean="0"/>
          </a:p>
          <a:p>
            <a:pPr algn="just">
              <a:lnSpc>
                <a:spcPct val="120000"/>
              </a:lnSpc>
            </a:pPr>
            <a:endParaRPr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Обобщение сведений о Некрасове, полученных в начальной школе.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 smtClean="0"/>
              <a:t>Концерт-миниатюра со стихотворениями Некрасова:</a:t>
            </a:r>
          </a:p>
          <a:p>
            <a:pPr algn="just">
              <a:lnSpc>
                <a:spcPct val="120000"/>
              </a:lnSpc>
            </a:pPr>
            <a:r>
              <a:rPr lang="ru-RU" dirty="0" smtClean="0"/>
              <a:t>«Школьник», </a:t>
            </a:r>
          </a:p>
          <a:p>
            <a:pPr algn="just">
              <a:lnSpc>
                <a:spcPct val="120000"/>
              </a:lnSpc>
            </a:pPr>
            <a:r>
              <a:rPr lang="ru-RU" dirty="0" smtClean="0"/>
              <a:t>«Внимая ужасам войны...», </a:t>
            </a:r>
          </a:p>
          <a:p>
            <a:pPr algn="just">
              <a:lnSpc>
                <a:spcPct val="120000"/>
              </a:lnSpc>
            </a:pPr>
            <a:r>
              <a:rPr lang="ru-RU" dirty="0" smtClean="0"/>
              <a:t>«Накануне светлого праздника».</a:t>
            </a:r>
            <a:endParaRPr lang="ru-RU" b="1" dirty="0" smtClean="0"/>
          </a:p>
          <a:p>
            <a:pPr algn="ctr">
              <a:lnSpc>
                <a:spcPct val="120000"/>
              </a:lnSpc>
              <a:buNone/>
            </a:pPr>
            <a:r>
              <a:rPr lang="ru-RU" sz="3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Обобщающая беседа:</a:t>
            </a:r>
          </a:p>
          <a:p>
            <a:pPr lvl="0" algn="just">
              <a:lnSpc>
                <a:spcPct val="120000"/>
              </a:lnSpc>
            </a:pPr>
            <a:r>
              <a:rPr lang="ru-RU" b="1" dirty="0" smtClean="0"/>
              <a:t> О каких жизненных впечатлениях и душевных переживаниях Некрасов писал стихи?</a:t>
            </a:r>
          </a:p>
          <a:p>
            <a:pPr lvl="0" algn="just">
              <a:lnSpc>
                <a:spcPct val="120000"/>
              </a:lnSpc>
            </a:pPr>
            <a:r>
              <a:rPr lang="ru-RU" b="1" dirty="0" smtClean="0"/>
              <a:t> Какие темы и проблемы он поднимает в своём творчестве?</a:t>
            </a:r>
          </a:p>
          <a:p>
            <a:pPr algn="just">
              <a:lnSpc>
                <a:spcPct val="120000"/>
              </a:lnSpc>
            </a:pPr>
            <a:endParaRPr lang="ru-RU" dirty="0"/>
          </a:p>
        </p:txBody>
      </p:sp>
      <p:pic>
        <p:nvPicPr>
          <p:cNvPr id="5" name="Стихотворение Школьник Некрасова.avi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644008" y="1484784"/>
            <a:ext cx="3805702" cy="2140707"/>
          </a:xfrm>
          <a:prstGeom prst="rect">
            <a:avLst/>
          </a:prstGeom>
        </p:spPr>
      </p:pic>
      <p:pic>
        <p:nvPicPr>
          <p:cNvPr id="6" name="Внимая ужасам войны Николай Некрасов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644008" y="3861047"/>
            <a:ext cx="3816424" cy="2146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Краткий рассказ о поэте (детство и начало литературной деятельности)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075240" cy="34563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Чтение статьи учебника «Николай Алексеевич Некрасов». Ответы на вопросы о биографии поэта:</a:t>
            </a:r>
            <a:endParaRPr lang="ru-RU" b="1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ru-RU" b="1" dirty="0" smtClean="0"/>
              <a:t> Где прошло детство Некрасова?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b="1" dirty="0" smtClean="0"/>
              <a:t> Какие картины жизни с детства волновали душу поэта?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b="1" dirty="0" smtClean="0"/>
              <a:t> Какие впечатления о матери стали основой его будущих сти­хотворений?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b="1" dirty="0" smtClean="0"/>
              <a:t> Какие трудности он испытал в Петербурге?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b="1" dirty="0" smtClean="0"/>
              <a:t> Как он их преодолевал?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Поэтический образ русской женщины. Тяготы и невзгоды в её жизни и их преодоление. Стойкость характера «величавой славянки»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075240" cy="309634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Чтение и обсуждение отрывка из поэмы «Мороз, Красный нос» («Есть женщины в русских селеньях...»). </a:t>
            </a:r>
          </a:p>
          <a:p>
            <a:pPr algn="ctr">
              <a:buNone/>
            </a:pPr>
            <a:r>
              <a:rPr lang="ru-RU" dirty="0" smtClean="0"/>
              <a:t>Аналитическая беседа:</a:t>
            </a:r>
            <a:endParaRPr lang="ru-RU" b="1" dirty="0" smtClean="0"/>
          </a:p>
          <a:p>
            <a:pPr lvl="0"/>
            <a:r>
              <a:rPr lang="ru-RU" b="1" dirty="0" smtClean="0"/>
              <a:t> Выпишите из текста слова и выражения, которые являются синонимами к слову </a:t>
            </a:r>
            <a:r>
              <a:rPr lang="ru-RU" b="1" i="1" u="sng" dirty="0" smtClean="0">
                <a:solidFill>
                  <a:srgbClr val="7030A0"/>
                </a:solidFill>
              </a:rPr>
              <a:t>крестьянка</a:t>
            </a:r>
            <a:r>
              <a:rPr lang="ru-RU" b="1" dirty="0" smtClean="0"/>
              <a:t>. Почему именно эти слова выбрал поэт? </a:t>
            </a:r>
          </a:p>
          <a:p>
            <a:pPr lvl="0" algn="just"/>
            <a:r>
              <a:rPr lang="ru-RU" b="1" dirty="0" smtClean="0"/>
              <a:t>Как понять строки «С походкой, со взглядом цариц», «Лицо величаво», «И по сердцу эта картина / Всем любящим русский народ»?</a:t>
            </a:r>
          </a:p>
          <a:p>
            <a:pPr algn="just"/>
            <a:r>
              <a:rPr lang="ru-RU" b="1" dirty="0" smtClean="0"/>
              <a:t>Какие черты русской крестьянки поэт считает главными? Запишите их в два столбика:</a:t>
            </a:r>
          </a:p>
          <a:p>
            <a:pPr algn="just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4653136"/>
          <a:ext cx="7920880" cy="1234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342900" marR="12700" lvl="0" indent="-342900" algn="ctr">
                        <a:lnSpc>
                          <a:spcPts val="10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400" b="1" u="none" strike="noStrike" spc="-30" dirty="0" smtClean="0">
                          <a:solidFill>
                            <a:srgbClr val="000000"/>
                          </a:solidFill>
                          <a:latin typeface="Arial Black" pitchFamily="34" charset="0"/>
                          <a:ea typeface="Bookman Old Style"/>
                          <a:cs typeface="Bookman Old Style"/>
                        </a:rPr>
                        <a:t>Внешность</a:t>
                      </a:r>
                      <a:r>
                        <a:rPr lang="ru-RU" sz="1400" dirty="0" smtClean="0">
                          <a:latin typeface="Arial Black" pitchFamily="34" charset="0"/>
                          <a:ea typeface="Bookman Old Style"/>
                        </a:rPr>
                        <a:t/>
                      </a:r>
                      <a:br>
                        <a:rPr lang="ru-RU" sz="1400" dirty="0" smtClean="0">
                          <a:latin typeface="Arial Black" pitchFamily="34" charset="0"/>
                          <a:ea typeface="Bookman Old Style"/>
                        </a:rPr>
                      </a:b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12700" lvl="0" indent="-342900" algn="ctr">
                        <a:lnSpc>
                          <a:spcPts val="10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400" b="1" spc="0" dirty="0" smtClean="0">
                          <a:solidFill>
                            <a:srgbClr val="000000"/>
                          </a:solidFill>
                          <a:latin typeface="Arial Black" pitchFamily="34" charset="0"/>
                          <a:ea typeface="Bookman Old Style"/>
                          <a:cs typeface="Bookman Old Style"/>
                        </a:rPr>
                        <a:t>Черты характера</a:t>
                      </a:r>
                      <a:endParaRPr lang="ru-RU" sz="900" b="1" dirty="0" smtClean="0">
                        <a:latin typeface="Arial Black" pitchFamily="34" charset="0"/>
                        <a:ea typeface="Bookman Old Style"/>
                        <a:cs typeface="Bookman Old Style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196752"/>
          <a:ext cx="8568952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44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7562">
                <a:tc>
                  <a:txBody>
                    <a:bodyPr/>
                    <a:lstStyle/>
                    <a:p>
                      <a:pPr marL="342900" marR="12700" lvl="0" indent="-342900" algn="ctr">
                        <a:lnSpc>
                          <a:spcPts val="10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400" b="1" u="none" strike="noStrike" spc="-30" dirty="0" smtClean="0">
                          <a:solidFill>
                            <a:srgbClr val="000000"/>
                          </a:solidFill>
                          <a:latin typeface="Arial Black" pitchFamily="34" charset="0"/>
                          <a:ea typeface="Bookman Old Style"/>
                          <a:cs typeface="Bookman Old Style"/>
                        </a:rPr>
                        <a:t>Внешность</a:t>
                      </a:r>
                      <a:r>
                        <a:rPr lang="ru-RU" sz="1400" dirty="0" smtClean="0">
                          <a:latin typeface="Arial Black" pitchFamily="34" charset="0"/>
                          <a:ea typeface="Bookman Old Style"/>
                        </a:rPr>
                        <a:t/>
                      </a:r>
                      <a:br>
                        <a:rPr lang="ru-RU" sz="1400" dirty="0" smtClean="0">
                          <a:latin typeface="Arial Black" pitchFamily="34" charset="0"/>
                          <a:ea typeface="Bookman Old Style"/>
                        </a:rPr>
                      </a:br>
                      <a:endParaRPr lang="ru-RU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12700" lvl="0" indent="-342900" algn="ctr">
                        <a:lnSpc>
                          <a:spcPts val="10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400" b="1" spc="0" dirty="0" smtClean="0">
                          <a:solidFill>
                            <a:srgbClr val="000000"/>
                          </a:solidFill>
                          <a:latin typeface="Arial Black" pitchFamily="34" charset="0"/>
                          <a:ea typeface="Bookman Old Style"/>
                          <a:cs typeface="Bookman Old Style"/>
                        </a:rPr>
                        <a:t>Черты характера</a:t>
                      </a:r>
                      <a:endParaRPr lang="ru-RU" sz="900" b="1" dirty="0" smtClean="0">
                        <a:latin typeface="Arial Black" pitchFamily="34" charset="0"/>
                        <a:ea typeface="Bookman Old Style"/>
                        <a:cs typeface="Bookman Old Style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3038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Спокойная важность лица;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красивою силой в движеньях,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походкой, со взглядом цариц; Румяна, стройна, высока;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 всякой одежде красива;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Тяжелые русые косы;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Ноженьки босы;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Лицо величаво;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Красивые, ровные зубы, что крупные перлы; Румяные губы;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Она улыбается редко;</a:t>
                      </a:r>
                    </a:p>
                    <a:p>
                      <a:r>
                        <a:rPr lang="ru-RU" sz="20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Вывод:</a:t>
                      </a:r>
                      <a:endParaRPr lang="ru-RU" sz="20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Лежит на ней дельности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строгой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И внутренней силы печать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 всякой работе ловка;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голод, и холод выносит,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Всегда терпелива, ровна;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будням не любит безделья;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Такого сердечного смеха,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песни, и пляски такой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 деньги не купишь...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игре её конный не словит,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беде — не сробеет, — спасёт...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Коня на скаку остановит,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горящую избу войдёт;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Ей некогда лясы точить; </a:t>
                      </a:r>
                    </a:p>
                    <a:p>
                      <a:r>
                        <a:rPr lang="ru-RU" sz="20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Вывод:</a:t>
                      </a:r>
                      <a:endParaRPr lang="ru-RU" sz="2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В ней ясно и крепко сознанье,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Что всё их спасенье в труде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147248" cy="4752527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b="1" dirty="0" smtClean="0"/>
              <a:t>Какой смысл вкладывал поэт в слово </a:t>
            </a:r>
            <a:r>
              <a:rPr lang="ru-RU" b="1" i="1" u="sng" dirty="0" smtClean="0">
                <a:solidFill>
                  <a:schemeClr val="bg1"/>
                </a:solidFill>
              </a:rPr>
              <a:t>красавица</a:t>
            </a:r>
            <a:r>
              <a:rPr lang="ru-RU" b="1" dirty="0" smtClean="0"/>
              <a:t>? Какой, по его мнению, должна быть красивая женщина?</a:t>
            </a:r>
          </a:p>
          <a:p>
            <a:pPr algn="just">
              <a:lnSpc>
                <a:spcPct val="120000"/>
              </a:lnSpc>
            </a:pPr>
            <a:r>
              <a:rPr lang="ru-RU" b="1" dirty="0" smtClean="0"/>
              <a:t>Какие черты характера русской крестьянки восхищают поэта? Как внутренняя стойкость, трудолюбие, смелость, терпение отразились в её внешности?</a:t>
            </a:r>
          </a:p>
          <a:p>
            <a:pPr algn="just">
              <a:lnSpc>
                <a:spcPct val="120000"/>
              </a:lnSpc>
            </a:pPr>
            <a:r>
              <a:rPr lang="ru-RU" b="1" dirty="0" smtClean="0"/>
              <a:t>Какие жизненные трудности приходилось преодолевать русской крестьянке? Как она с ними справлялась?</a:t>
            </a:r>
          </a:p>
          <a:p>
            <a:pPr algn="just">
              <a:lnSpc>
                <a:spcPct val="120000"/>
              </a:lnSpc>
            </a:pPr>
            <a:r>
              <a:rPr lang="ru-RU" b="1" dirty="0" smtClean="0"/>
              <a:t>"Каково авторское отношение к крестьянке? Докажите свои мысли текстом.</a:t>
            </a:r>
          </a:p>
          <a:p>
            <a:pPr algn="just">
              <a:lnSpc>
                <a:spcPct val="120000"/>
              </a:lnSpc>
            </a:pPr>
            <a:r>
              <a:rPr lang="ru-RU" b="1" dirty="0" smtClean="0"/>
              <a:t>Создайте устную иллюстрацию «Величавая славянка», используя слова и выражения из текста.</a:t>
            </a:r>
          </a:p>
          <a:p>
            <a:pPr algn="just">
              <a:lnSpc>
                <a:spcPct val="120000"/>
              </a:lnSpc>
            </a:pPr>
            <a:r>
              <a:rPr lang="ru-RU" b="1" dirty="0" smtClean="0"/>
              <a:t>Рассмотрите иллюстрацию художника А. </a:t>
            </a:r>
            <a:r>
              <a:rPr lang="ru-RU" b="1" dirty="0" err="1" smtClean="0"/>
              <a:t>Пластова</a:t>
            </a:r>
            <a:r>
              <a:rPr lang="ru-RU" b="1" dirty="0" smtClean="0"/>
              <a:t> к поэме «Мороз, Красный нос». Что делают герои? Какое у них настроение?</a:t>
            </a:r>
          </a:p>
          <a:p>
            <a:pPr algn="just">
              <a:lnSpc>
                <a:spcPct val="120000"/>
              </a:lnSpc>
            </a:pPr>
            <a:r>
              <a:rPr lang="ru-RU" b="1" u="sng" dirty="0" smtClean="0">
                <a:solidFill>
                  <a:srgbClr val="7030A0"/>
                </a:solidFill>
              </a:rPr>
              <a:t>Ответы на вопросы и выполнение заданий 1—3 из раздела учебника «Размышляем о прочитанном». </a:t>
            </a:r>
          </a:p>
          <a:p>
            <a:pPr algn="just">
              <a:lnSpc>
                <a:spcPct val="120000"/>
              </a:lnSpc>
            </a:pPr>
            <a:endParaRPr lang="ru-RU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представлений об эпитете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Работа со словарём литературоведческих терминов. </a:t>
            </a:r>
          </a:p>
          <a:p>
            <a:pPr algn="just"/>
            <a:r>
              <a:rPr lang="ru-RU" b="1" dirty="0" smtClean="0"/>
              <a:t>Комментирование термина </a:t>
            </a:r>
            <a:r>
              <a:rPr lang="ru-RU" b="1" i="1" u="sng" dirty="0" smtClean="0">
                <a:solidFill>
                  <a:srgbClr val="FF0000"/>
                </a:solidFill>
              </a:rPr>
              <a:t>эпитет</a:t>
            </a:r>
            <a:r>
              <a:rPr lang="ru-RU" b="1" i="1" dirty="0" smtClean="0"/>
              <a:t>.</a:t>
            </a:r>
            <a:r>
              <a:rPr lang="ru-RU" b="1" dirty="0" smtClean="0"/>
              <a:t> </a:t>
            </a:r>
          </a:p>
          <a:p>
            <a:pPr algn="just"/>
            <a:r>
              <a:rPr lang="ru-RU" b="1" dirty="0" smtClean="0"/>
              <a:t>Выяснение отличия </a:t>
            </a:r>
            <a:r>
              <a:rPr lang="ru-RU" b="1" u="sng" dirty="0" smtClean="0">
                <a:solidFill>
                  <a:srgbClr val="FF0000"/>
                </a:solidFill>
              </a:rPr>
              <a:t>эпитета</a:t>
            </a:r>
            <a:r>
              <a:rPr lang="ru-RU" b="1" dirty="0" smtClean="0"/>
              <a:t> обычного определения. </a:t>
            </a:r>
          </a:p>
          <a:p>
            <a:pPr algn="just"/>
            <a:r>
              <a:rPr lang="ru-RU" b="1" dirty="0" smtClean="0"/>
              <a:t>Подбор примеров из отрывка.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 Рус. яз А 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6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1</Template>
  <TotalTime>324</TotalTime>
  <Words>2669</Words>
  <Application>Microsoft Office PowerPoint</Application>
  <PresentationFormat>Экран (4:3)</PresentationFormat>
  <Paragraphs>208</Paragraphs>
  <Slides>29</Slides>
  <Notes>0</Notes>
  <HiddenSlides>3</HiddenSlides>
  <MMClips>3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 Office</vt:lpstr>
      <vt:lpstr>Презентация Рус. яз А О</vt:lpstr>
      <vt:lpstr>Тема6</vt:lpstr>
      <vt:lpstr>Н. А. НЕКРАСОВ.  «ЕСТЬ ЖЕНЩИНЫ В РУССКИХ СЕЛЕНЬЯХ...» (ОТРЫВОК ИЗ ПОЭМЫ «МОРОЗ, КРАСНЫЙ НОС»)  Урок 39</vt:lpstr>
      <vt:lpstr>Домашнее задание</vt:lpstr>
      <vt:lpstr>Слайд 3</vt:lpstr>
      <vt:lpstr>Обобщение сведений о Некрасове, полученных в начальной школе.</vt:lpstr>
      <vt:lpstr>Краткий рассказ о поэте (детство и начало литературной деятельности)</vt:lpstr>
      <vt:lpstr>Поэтический образ русской женщины. Тяготы и невзгоды в её жизни и их преодоление. Стойкость характера «величавой славянки»</vt:lpstr>
      <vt:lpstr>ПРОВЕРКА</vt:lpstr>
      <vt:lpstr>Слайд 8</vt:lpstr>
      <vt:lpstr>Развитие представлений об эпитете</vt:lpstr>
      <vt:lpstr>Фрагменты поэмы в актёрском исполнении</vt:lpstr>
      <vt:lpstr>Н. А. НЕКРАСОВ.  «КРЕСТЬЯНСКИЕ ДЕТИ». ТРУД И ЗАБАВЫ КРЕСТЬЯНСКИХ ДЕТЕЙ</vt:lpstr>
      <vt:lpstr>Домашнее задание</vt:lpstr>
      <vt:lpstr>Слайд 13</vt:lpstr>
      <vt:lpstr>Мир детства — короткая пора в жизни крестьянина</vt:lpstr>
      <vt:lpstr>Слайд 15</vt:lpstr>
      <vt:lpstr>В.Е.Маковский -русский живописец В ранней работе «Игра в бабки» проявились свойственные ему наблюдательность, чувство юмора, умение правдиво и в непритязательной форме воспроизвести будничное течение жизни. Художник метко подметил характерные черты своих маленьких героев, ему, несомненно, удалось изобразить сельский пейзаж» </vt:lpstr>
      <vt:lpstr>Картины вольной жизни крестьянских детей, их забавы</vt:lpstr>
      <vt:lpstr>Приобщение к труду взрослых</vt:lpstr>
      <vt:lpstr>Слайд 19</vt:lpstr>
      <vt:lpstr>Н. А. НЕКРАСОВ. «КРЕСТЬЯНСКИЕ ДЕТИ». ЯЗЫК СТИХОТВОРЕНИЯ</vt:lpstr>
      <vt:lpstr>Домашнее задание</vt:lpstr>
      <vt:lpstr>Слайд 22</vt:lpstr>
      <vt:lpstr>Практическая работа по анализу языка стихотворения «Крестьянские дети» (в группах):</vt:lpstr>
      <vt:lpstr>Речевые характеристики персонажей</vt:lpstr>
      <vt:lpstr>Анализ языка стихотворения</vt:lpstr>
      <vt:lpstr>Авторская речь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 А. НЕКРАСОВ.  «ЕСТЬ ЖЕНЩИНЫ В РУССКИХ СЕЛЕНЬЯХ...» (ОТРЫВОК ИЗ ПОЭМЫ «МОРОЗ, КРАСНЫЙ НОС»)  Урок 39</dc:title>
  <cp:lastModifiedBy>WIN7XP</cp:lastModifiedBy>
  <cp:revision>27</cp:revision>
  <dcterms:modified xsi:type="dcterms:W3CDTF">2016-01-26T16:21:04Z</dcterms:modified>
</cp:coreProperties>
</file>