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4"/>
  </p:notesMasterIdLst>
  <p:sldIdLst>
    <p:sldId id="256" r:id="rId2"/>
    <p:sldId id="263" r:id="rId3"/>
    <p:sldId id="264" r:id="rId4"/>
    <p:sldId id="265" r:id="rId5"/>
    <p:sldId id="266" r:id="rId6"/>
    <p:sldId id="267" r:id="rId7"/>
    <p:sldId id="268" r:id="rId8"/>
    <p:sldId id="269" r:id="rId9"/>
    <p:sldId id="270" r:id="rId10"/>
    <p:sldId id="271" r:id="rId11"/>
    <p:sldId id="272" r:id="rId12"/>
    <p:sldId id="262" r:id="rId13"/>
  </p:sldIdLst>
  <p:sldSz cx="9144000" cy="6858000" type="screen4x3"/>
  <p:notesSz cx="6858000" cy="9144000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+mn-ea"/>
        <a:cs typeface="Arial" charset="0"/>
      </a:defRPr>
    </a:lvl1pPr>
    <a:lvl2pPr marL="742950" indent="-28575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+mn-ea"/>
        <a:cs typeface="Arial" charset="0"/>
      </a:defRPr>
    </a:lvl2pPr>
    <a:lvl3pPr marL="11430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+mn-ea"/>
        <a:cs typeface="Arial" charset="0"/>
      </a:defRPr>
    </a:lvl3pPr>
    <a:lvl4pPr marL="16002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+mn-ea"/>
        <a:cs typeface="Arial" charset="0"/>
      </a:defRPr>
    </a:lvl4pPr>
    <a:lvl5pPr marL="20574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0" y="695325"/>
            <a:ext cx="0" cy="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4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ru-RU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9088523E-FF87-40E2-A4CD-22DC6473CC7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AA49367-EB6B-4773-B3A0-F3F69A1ADE7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5813" cy="584993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499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B07EE836-1E52-4CF7-ACD1-6D797763688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8013" cy="114141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0"/>
          </p:nvPr>
        </p:nvSpPr>
        <p:spPr>
          <a:xfrm>
            <a:off x="457200" y="6245225"/>
            <a:ext cx="2132013" cy="474663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idx="11"/>
          </p:nvPr>
        </p:nvSpPr>
        <p:spPr>
          <a:xfrm>
            <a:off x="3124200" y="6245225"/>
            <a:ext cx="2894013" cy="474663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2"/>
          </p:nvPr>
        </p:nvSpPr>
        <p:spPr>
          <a:xfrm>
            <a:off x="6553200" y="6245225"/>
            <a:ext cx="2132013" cy="474663"/>
          </a:xfrm>
        </p:spPr>
        <p:txBody>
          <a:bodyPr/>
          <a:lstStyle>
            <a:lvl1pPr>
              <a:defRPr/>
            </a:lvl1pPr>
          </a:lstStyle>
          <a:p>
            <a:fld id="{B48D5239-5D12-4B37-826B-14C8231A477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0D49BDB0-D880-455E-BFE1-6A74AF54FB6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08CFB618-E0F6-495B-BA14-0EDB8C638D4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7013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8600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AB5A0579-52BB-4841-B5A8-4C25769EA20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5BF0D71-9FD2-40D8-8380-EC04BAA988F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3DC83E48-2E91-4E82-98D7-765EB4DF4DA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0646ECC0-C18F-4C99-B722-1294A96A703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D17F5FE2-D48F-4038-8747-966FBF945DB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67B0E6F1-00BF-4281-A62D-A7DBAF055AC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5CBF"/>
            </a:gs>
            <a:gs pos="50000">
              <a:srgbClr val="03D4A8"/>
            </a:gs>
            <a:gs pos="100000">
              <a:srgbClr val="005CB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8013" cy="11414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8013" cy="4524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457200" y="6245225"/>
            <a:ext cx="2132013" cy="4746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</a:defRPr>
            </a:lvl1pPr>
          </a:lstStyle>
          <a:p>
            <a:endParaRPr lang="ru-RU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124200" y="6245225"/>
            <a:ext cx="2894013" cy="4746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</a:defRPr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5225"/>
            <a:ext cx="2132013" cy="4746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</a:defRPr>
            </a:lvl1pPr>
          </a:lstStyle>
          <a:p>
            <a:fld id="{C4137BDF-1AA8-4669-9A87-32855A2BBF2D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cs typeface="Arial" charset="0"/>
        </a:defRPr>
      </a:lvl2pPr>
      <a:lvl3pPr marL="11430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cs typeface="Arial" charset="0"/>
        </a:defRPr>
      </a:lvl3pPr>
      <a:lvl4pPr marL="16002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cs typeface="Arial" charset="0"/>
        </a:defRPr>
      </a:lvl4pPr>
      <a:lvl5pPr marL="20574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cs typeface="Arial" charset="0"/>
        </a:defRPr>
      </a:lvl5pPr>
      <a:lvl6pPr marL="25146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cs typeface="Arial" charset="0"/>
        </a:defRPr>
      </a:lvl6pPr>
      <a:lvl7pPr marL="29718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cs typeface="Arial" charset="0"/>
        </a:defRPr>
      </a:lvl7pPr>
      <a:lvl8pPr marL="34290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cs typeface="Arial" charset="0"/>
        </a:defRPr>
      </a:lvl8pPr>
      <a:lvl9pPr marL="38862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cs typeface="Arial" charset="0"/>
        </a:defRPr>
      </a:lvl9pPr>
    </p:titleStyle>
    <p:bodyStyle>
      <a:lvl1pPr marL="342900" indent="-342900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800">
          <a:solidFill>
            <a:srgbClr val="000000"/>
          </a:solidFill>
          <a:latin typeface="+mn-lt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+mn-lt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5pPr>
      <a:lvl6pPr marL="25146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1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WordArt 1"/>
          <p:cNvSpPr>
            <a:spLocks noChangeArrowheads="1" noChangeShapeType="1" noTextEdit="1"/>
          </p:cNvSpPr>
          <p:nvPr/>
        </p:nvSpPr>
        <p:spPr bwMode="auto">
          <a:xfrm>
            <a:off x="574675" y="1052513"/>
            <a:ext cx="8569325" cy="42481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>
                <a:ln w="12600">
                  <a:solidFill>
                    <a:srgbClr val="EAEAEA"/>
                  </a:solidFill>
                  <a:miter lim="800000"/>
                  <a:headEnd/>
                  <a:tailEnd/>
                </a:ln>
                <a:gradFill rotWithShape="0">
                  <a:gsLst>
                    <a:gs pos="0">
                      <a:srgbClr val="0000FF"/>
                    </a:gs>
                    <a:gs pos="100000">
                      <a:srgbClr val="9400ED"/>
                    </a:gs>
                  </a:gsLst>
                  <a:lin ang="10800000" scaled="1"/>
                </a:gradFill>
                <a:effectLst>
                  <a:outerShdw dist="17819" dir="2700000" algn="ctr" rotWithShape="0">
                    <a:srgbClr val="C0C0C0">
                      <a:alpha val="80011"/>
                    </a:srgbClr>
                  </a:outerShdw>
                </a:effectLst>
                <a:latin typeface="Courier New"/>
                <a:cs typeface="Courier New"/>
              </a:rPr>
              <a:t>Социокультурный компонент</a:t>
            </a:r>
          </a:p>
          <a:p>
            <a:pPr algn="ctr"/>
            <a:r>
              <a:rPr lang="ru-RU" sz="3600" b="1" kern="10" dirty="0">
                <a:ln w="12600">
                  <a:solidFill>
                    <a:srgbClr val="EAEAEA"/>
                  </a:solidFill>
                  <a:miter lim="800000"/>
                  <a:headEnd/>
                  <a:tailEnd/>
                </a:ln>
                <a:gradFill rotWithShape="0">
                  <a:gsLst>
                    <a:gs pos="0">
                      <a:srgbClr val="0000FF"/>
                    </a:gs>
                    <a:gs pos="100000">
                      <a:srgbClr val="9400ED"/>
                    </a:gs>
                  </a:gsLst>
                  <a:lin ang="10800000" scaled="1"/>
                </a:gradFill>
                <a:effectLst>
                  <a:outerShdw dist="17819" dir="2700000" algn="ctr" rotWithShape="0">
                    <a:srgbClr val="C0C0C0">
                      <a:alpha val="80011"/>
                    </a:srgbClr>
                  </a:outerShdw>
                </a:effectLst>
                <a:latin typeface="Courier New"/>
                <a:cs typeface="Courier New"/>
              </a:rPr>
              <a:t> как основной фактор формирования </a:t>
            </a:r>
          </a:p>
          <a:p>
            <a:pPr algn="ctr"/>
            <a:r>
              <a:rPr lang="ru-RU" sz="3600" b="1" kern="10" dirty="0">
                <a:ln w="12600">
                  <a:solidFill>
                    <a:srgbClr val="EAEAEA"/>
                  </a:solidFill>
                  <a:miter lim="800000"/>
                  <a:headEnd/>
                  <a:tailEnd/>
                </a:ln>
                <a:gradFill rotWithShape="0">
                  <a:gsLst>
                    <a:gs pos="0">
                      <a:srgbClr val="0000FF"/>
                    </a:gs>
                    <a:gs pos="100000">
                      <a:srgbClr val="9400ED"/>
                    </a:gs>
                  </a:gsLst>
                  <a:lin ang="10800000" scaled="1"/>
                </a:gradFill>
                <a:effectLst>
                  <a:outerShdw dist="17819" dir="2700000" algn="ctr" rotWithShape="0">
                    <a:srgbClr val="C0C0C0">
                      <a:alpha val="80011"/>
                    </a:srgbClr>
                  </a:outerShdw>
                </a:effectLst>
                <a:latin typeface="Courier New"/>
                <a:cs typeface="Courier New"/>
              </a:rPr>
              <a:t>коммуникативной иноязычной </a:t>
            </a:r>
          </a:p>
          <a:p>
            <a:pPr algn="ctr"/>
            <a:r>
              <a:rPr lang="ru-RU" sz="3600" b="1" kern="10" dirty="0">
                <a:ln w="12600">
                  <a:solidFill>
                    <a:srgbClr val="EAEAEA"/>
                  </a:solidFill>
                  <a:miter lim="800000"/>
                  <a:headEnd/>
                  <a:tailEnd/>
                </a:ln>
                <a:gradFill rotWithShape="0">
                  <a:gsLst>
                    <a:gs pos="0">
                      <a:srgbClr val="0000FF"/>
                    </a:gs>
                    <a:gs pos="100000">
                      <a:srgbClr val="9400ED"/>
                    </a:gs>
                  </a:gsLst>
                  <a:lin ang="10800000" scaled="1"/>
                </a:gradFill>
                <a:effectLst>
                  <a:outerShdw dist="17819" dir="2700000" algn="ctr" rotWithShape="0">
                    <a:srgbClr val="C0C0C0">
                      <a:alpha val="80011"/>
                    </a:srgbClr>
                  </a:outerShdw>
                </a:effectLst>
                <a:latin typeface="Courier New"/>
                <a:cs typeface="Courier New"/>
              </a:rPr>
              <a:t>компетенции обучающихся</a:t>
            </a:r>
          </a:p>
        </p:txBody>
      </p:sp>
    </p:spTree>
  </p:cSld>
  <p:clrMapOvr>
    <a:masterClrMapping/>
  </p:clrMapOvr>
  <p:transition spd="slow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3000" fill="hold"/>
                                        <p:tgtEl>
                                          <p:spTgt spid="30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3000" fill="hold"/>
                                        <p:tgtEl>
                                          <p:spTgt spid="30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9" dur="3000"/>
                                        <p:tgtEl>
                                          <p:spTgt spid="30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3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1"/>
          <p:cNvSpPr>
            <a:spLocks noChangeArrowheads="1"/>
          </p:cNvSpPr>
          <p:nvPr/>
        </p:nvSpPr>
        <p:spPr bwMode="auto">
          <a:xfrm>
            <a:off x="251520" y="332656"/>
            <a:ext cx="7238328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Упражнения продуктивно характера: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а) упражнения, направленные на развитие навыков устной речи; </a:t>
            </a:r>
          </a:p>
          <a:p>
            <a:pPr marL="0" marR="0" lvl="0" indent="0" algn="just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</a:t>
            </a:r>
            <a:endParaRPr kumimoji="0" lang="ru-RU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2996952"/>
            <a:ext cx="406794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eaLnBrk="0" hangingPunct="0">
              <a:buClrTx/>
              <a:buSzTx/>
            </a:pPr>
            <a:r>
              <a:rPr kumimoji="0" lang="ru-RU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в) выполнение и защита творческих проектов. </a:t>
            </a:r>
            <a:endParaRPr kumimoji="0" lang="ru-RU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23528" y="1412776"/>
            <a:ext cx="352839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eaLnBrk="0" hangingPunct="0">
              <a:buClrTx/>
              <a:buSzTx/>
            </a:pPr>
            <a:r>
              <a:rPr kumimoji="0" lang="ru-RU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б) упражнения, направленные на развитие навыков письменной речи; </a:t>
            </a:r>
            <a:endParaRPr kumimoji="0" lang="ru-RU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7890" name="Picture 2" descr="C:\Users\Alexandra\Desktop\_vMY3BftFh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67944" y="980728"/>
            <a:ext cx="4897692" cy="2664296"/>
          </a:xfrm>
          <a:prstGeom prst="rect">
            <a:avLst/>
          </a:prstGeom>
          <a:noFill/>
        </p:spPr>
      </p:pic>
      <p:pic>
        <p:nvPicPr>
          <p:cNvPr id="37891" name="Picture 3" descr="C:\Users\Alexandra\Desktop\ENNoCGreCx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67944" y="3789040"/>
            <a:ext cx="4889501" cy="1066800"/>
          </a:xfrm>
          <a:prstGeom prst="rect">
            <a:avLst/>
          </a:prstGeom>
          <a:noFill/>
        </p:spPr>
      </p:pic>
      <p:pic>
        <p:nvPicPr>
          <p:cNvPr id="37892" name="Picture 4" descr="C:\Users\Alexandra\Desktop\0o1MvsyNahs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3789040"/>
            <a:ext cx="3995936" cy="295232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1"/>
          <p:cNvSpPr>
            <a:spLocks noChangeArrowheads="1"/>
          </p:cNvSpPr>
          <p:nvPr/>
        </p:nvSpPr>
        <p:spPr bwMode="auto">
          <a:xfrm>
            <a:off x="107504" y="1452263"/>
            <a:ext cx="9144000" cy="2585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r>
              <a:rPr kumimoji="0" lang="ru-RU" b="1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Контроль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включает в себя проверку усвоения учебного материала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на каждом этапе обучения и уровне усвоения посредством самоконтроля,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взаимоконтроля, контроля учителя.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Формы контроля разнообразны: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        тестовые задания на множественный выбор, </a:t>
            </a:r>
            <a:r>
              <a:rPr kumimoji="0" lang="ru-RU" b="1" i="0" u="sng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стр</a:t>
            </a:r>
            <a:r>
              <a:rPr kumimoji="0" lang="ru-RU" b="1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34 </a:t>
            </a:r>
            <a:r>
              <a:rPr kumimoji="0" lang="ru-RU" b="1" i="0" u="sng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</a:t>
            </a:r>
            <a:r>
              <a:rPr kumimoji="0" lang="ru-RU" b="1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т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       «правильно - не правильно»,  </a:t>
            </a:r>
            <a:r>
              <a:rPr kumimoji="0" lang="ru-RU" b="1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сборник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       подстановка правильных вариантов,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       ответы на вопросы,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       сравнение и т.д.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WordArt 1"/>
          <p:cNvSpPr>
            <a:spLocks noChangeArrowheads="1" noChangeShapeType="1" noTextEdit="1"/>
          </p:cNvSpPr>
          <p:nvPr/>
        </p:nvSpPr>
        <p:spPr bwMode="auto">
          <a:xfrm>
            <a:off x="1042988" y="692150"/>
            <a:ext cx="7092950" cy="56165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12600">
                  <a:solidFill>
                    <a:srgbClr val="EAEAEA"/>
                  </a:solidFill>
                  <a:miter lim="800000"/>
                  <a:headEnd/>
                  <a:tailEnd/>
                </a:ln>
                <a:gradFill rotWithShape="0">
                  <a:gsLst>
                    <a:gs pos="0">
                      <a:srgbClr val="0000FF"/>
                    </a:gs>
                    <a:gs pos="100000">
                      <a:srgbClr val="9400ED"/>
                    </a:gs>
                  </a:gsLst>
                  <a:lin ang="10800000" scaled="1"/>
                </a:gradFill>
                <a:effectLst>
                  <a:outerShdw dist="17819" dir="2700000" algn="ctr" rotWithShape="0">
                    <a:srgbClr val="C0C0C0">
                      <a:alpha val="80011"/>
                    </a:srgbClr>
                  </a:outerShdw>
                </a:effectLst>
                <a:latin typeface="Courier New"/>
                <a:cs typeface="Courier New"/>
              </a:rPr>
              <a:t>Thank you </a:t>
            </a:r>
          </a:p>
          <a:p>
            <a:pPr algn="ctr"/>
            <a:r>
              <a:rPr lang="en-US" sz="3600" b="1" kern="10">
                <a:ln w="12600">
                  <a:solidFill>
                    <a:srgbClr val="EAEAEA"/>
                  </a:solidFill>
                  <a:miter lim="800000"/>
                  <a:headEnd/>
                  <a:tailEnd/>
                </a:ln>
                <a:gradFill rotWithShape="0">
                  <a:gsLst>
                    <a:gs pos="0">
                      <a:srgbClr val="0000FF"/>
                    </a:gs>
                    <a:gs pos="100000">
                      <a:srgbClr val="9400ED"/>
                    </a:gs>
                  </a:gsLst>
                  <a:lin ang="10800000" scaled="1"/>
                </a:gradFill>
                <a:effectLst>
                  <a:outerShdw dist="17819" dir="2700000" algn="ctr" rotWithShape="0">
                    <a:srgbClr val="C0C0C0">
                      <a:alpha val="80011"/>
                    </a:srgbClr>
                  </a:outerShdw>
                </a:effectLst>
                <a:latin typeface="Courier New"/>
                <a:cs typeface="Courier New"/>
              </a:rPr>
              <a:t>for your </a:t>
            </a:r>
          </a:p>
          <a:p>
            <a:pPr algn="ctr"/>
            <a:r>
              <a:rPr lang="en-US" sz="3600" b="1" kern="10">
                <a:ln w="12600">
                  <a:solidFill>
                    <a:srgbClr val="EAEAEA"/>
                  </a:solidFill>
                  <a:miter lim="800000"/>
                  <a:headEnd/>
                  <a:tailEnd/>
                </a:ln>
                <a:gradFill rotWithShape="0">
                  <a:gsLst>
                    <a:gs pos="0">
                      <a:srgbClr val="0000FF"/>
                    </a:gs>
                    <a:gs pos="100000">
                      <a:srgbClr val="9400ED"/>
                    </a:gs>
                  </a:gsLst>
                  <a:lin ang="10800000" scaled="1"/>
                </a:gradFill>
                <a:effectLst>
                  <a:outerShdw dist="17819" dir="2700000" algn="ctr" rotWithShape="0">
                    <a:srgbClr val="C0C0C0">
                      <a:alpha val="80011"/>
                    </a:srgbClr>
                  </a:outerShdw>
                </a:effectLst>
                <a:latin typeface="Courier New"/>
                <a:cs typeface="Courier New"/>
              </a:rPr>
              <a:t>attention</a:t>
            </a:r>
            <a:endParaRPr lang="ru-RU" sz="3600" b="1" kern="10">
              <a:ln w="12600">
                <a:solidFill>
                  <a:srgbClr val="EAEAEA"/>
                </a:solidFill>
                <a:miter lim="800000"/>
                <a:headEnd/>
                <a:tailEnd/>
              </a:ln>
              <a:gradFill rotWithShape="0">
                <a:gsLst>
                  <a:gs pos="0">
                    <a:srgbClr val="0000FF"/>
                  </a:gs>
                  <a:gs pos="100000">
                    <a:srgbClr val="9400ED"/>
                  </a:gs>
                </a:gsLst>
                <a:lin ang="10800000" scaled="1"/>
              </a:gradFill>
              <a:effectLst>
                <a:outerShdw dist="17819" dir="2700000" algn="ctr" rotWithShape="0">
                  <a:srgbClr val="C0C0C0">
                    <a:alpha val="80011"/>
                  </a:srgbClr>
                </a:outerShdw>
              </a:effectLst>
              <a:latin typeface="Courier New"/>
              <a:cs typeface="Courier New"/>
            </a:endParaRPr>
          </a:p>
        </p:txBody>
      </p:sp>
    </p:spTree>
  </p:cSld>
  <p:clrMapOvr>
    <a:masterClrMapping/>
  </p:clrMapOvr>
  <p:transition spd="slow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3000" fill="hold"/>
                                        <p:tgtEl>
                                          <p:spTgt spid="92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3000" fill="hold"/>
                                        <p:tgtEl>
                                          <p:spTgt spid="92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9" dur="3000" fill="hold"/>
                                        <p:tgtEl>
                                          <p:spTgt spid="92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90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10" dur="3000"/>
                                        <p:tgtEl>
                                          <p:spTgt spid="9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74638"/>
            <a:ext cx="8219256" cy="6322714"/>
          </a:xfrm>
        </p:spPr>
        <p:txBody>
          <a:bodyPr/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/>
              <a:t/>
            </a:r>
            <a:br>
              <a:rPr lang="ru-RU" b="1" dirty="0"/>
            </a:br>
            <a:r>
              <a:rPr lang="ru-RU" b="1" dirty="0"/>
              <a:t> </a:t>
            </a:r>
            <a:r>
              <a:rPr lang="ru-RU" sz="3200" b="1" dirty="0"/>
              <a:t>Социокультурный компонент </a:t>
            </a:r>
            <a:r>
              <a:rPr lang="ru-RU" sz="3200" dirty="0"/>
              <a:t>– это знания в области культуры, географии, истории, музыки, с помощью которой формируются коммуникативные компетенции в различных областях знания.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 descr="C:\Users\Alexandra\Desktop\7FQPMIe7lc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116632"/>
            <a:ext cx="4444281" cy="592815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 descr="C:\Users\Alexandra\Desktop\DI-TeWjTwf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3275856" cy="6858000"/>
          </a:xfrm>
          <a:prstGeom prst="rect">
            <a:avLst/>
          </a:prstGeom>
          <a:noFill/>
        </p:spPr>
      </p:pic>
      <p:pic>
        <p:nvPicPr>
          <p:cNvPr id="31747" name="Picture 3" descr="C:\Users\Alexandra\Desktop\LdsNAiytstI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89687" y="1340768"/>
            <a:ext cx="5754313" cy="511256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8013" cy="1141412"/>
          </a:xfrm>
        </p:spPr>
        <p:txBody>
          <a:bodyPr/>
          <a:lstStyle/>
          <a:p>
            <a:r>
              <a:rPr lang="ru-RU" sz="3200" b="1" dirty="0"/>
              <a:t>Репродуктивные виды речевой деятельности</a:t>
            </a:r>
            <a:endParaRPr lang="ru-RU" sz="32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07504" y="1484784"/>
            <a:ext cx="3744416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u="sng" dirty="0" smtClean="0">
                <a:solidFill>
                  <a:schemeClr val="tx1"/>
                </a:solidFill>
              </a:rPr>
              <a:t>Чтение </a:t>
            </a:r>
            <a:r>
              <a:rPr lang="ru-RU" sz="2000" dirty="0" smtClean="0">
                <a:solidFill>
                  <a:schemeClr val="tx1"/>
                </a:solidFill>
              </a:rPr>
              <a:t> </a:t>
            </a:r>
            <a:r>
              <a:rPr lang="ru-RU" sz="2000" dirty="0">
                <a:solidFill>
                  <a:schemeClr val="tx1"/>
                </a:solidFill>
              </a:rPr>
              <a:t>как способ обогащения языковых средств учащихся,  и как источник информации для общения. Важное место отводится чтению текстов страноведческого содержания</a:t>
            </a:r>
            <a:r>
              <a:rPr lang="ru-RU" sz="2000" dirty="0" smtClean="0">
                <a:solidFill>
                  <a:schemeClr val="tx1"/>
                </a:solidFill>
              </a:rPr>
              <a:t>.</a:t>
            </a:r>
          </a:p>
          <a:p>
            <a:endParaRPr lang="ru-RU" sz="2000" dirty="0" smtClean="0">
              <a:solidFill>
                <a:schemeClr val="tx1"/>
              </a:solidFill>
            </a:endParaRPr>
          </a:p>
          <a:p>
            <a:endParaRPr lang="ru-RU" sz="2000" dirty="0">
              <a:solidFill>
                <a:schemeClr val="tx1"/>
              </a:solidFill>
            </a:endParaRPr>
          </a:p>
        </p:txBody>
      </p:sp>
      <p:pic>
        <p:nvPicPr>
          <p:cNvPr id="32770" name="Picture 2" descr="C:\Users\Alexandra\Desktop\0bgtV1f65e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79912" y="1426344"/>
            <a:ext cx="5364088" cy="543165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dirty="0" smtClean="0"/>
              <a:t>Продуктивные </a:t>
            </a:r>
            <a:r>
              <a:rPr lang="ru-RU" sz="3200" b="1" dirty="0"/>
              <a:t>виды речевой деятельности</a:t>
            </a:r>
            <a:endParaRPr lang="ru-RU" sz="3200" dirty="0"/>
          </a:p>
        </p:txBody>
      </p:sp>
      <p:sp>
        <p:nvSpPr>
          <p:cNvPr id="33793" name="Rectangle 1"/>
          <p:cNvSpPr>
            <a:spLocks noChangeArrowheads="1"/>
          </p:cNvSpPr>
          <p:nvPr/>
        </p:nvSpPr>
        <p:spPr bwMode="auto">
          <a:xfrm>
            <a:off x="251520" y="1553016"/>
            <a:ext cx="8352928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r>
              <a:rPr kumimoji="0" lang="ru-RU" sz="2000" b="0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Говорение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есть выражение своих мыслей в целях решения задач общения, а общение – это всегда взаимодействие с другими людьми.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251520" y="3251592"/>
            <a:ext cx="8352928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Обучение </a:t>
            </a:r>
            <a:r>
              <a:rPr kumimoji="0" lang="ru-RU" sz="2000" b="0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письму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так же происходит в русле решения  коммуникативных задач: написать письмо или поздравление  зарубежному  сверстнику, употребляя формулы речевого этикета,  принятые в странах изучаемого языка, заполнить анкету, </a:t>
            </a:r>
          </a:p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составлять вопросник для проведения интервью,  написать заметку в газету и т.д.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8013" cy="1141412"/>
          </a:xfrm>
        </p:spPr>
        <p:txBody>
          <a:bodyPr/>
          <a:lstStyle/>
          <a:p>
            <a:r>
              <a:rPr lang="ru-RU" sz="2800" b="1" dirty="0" smtClean="0"/>
              <a:t>Формирования </a:t>
            </a:r>
            <a:r>
              <a:rPr lang="ru-RU" sz="2800" b="1" dirty="0"/>
              <a:t>социокультурной компетенции </a:t>
            </a:r>
            <a:r>
              <a:rPr lang="ru-RU" sz="2800" b="1" dirty="0" smtClean="0"/>
              <a:t>в </a:t>
            </a:r>
            <a:r>
              <a:rPr lang="ru-RU" sz="2800" b="1" dirty="0"/>
              <a:t>процессе развития различных видов </a:t>
            </a:r>
            <a:r>
              <a:rPr lang="ru-RU" sz="2800" dirty="0"/>
              <a:t> </a:t>
            </a:r>
            <a:r>
              <a:rPr lang="ru-RU" sz="2800" b="1" dirty="0"/>
              <a:t>речевой деятельности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1268760"/>
            <a:ext cx="26735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u="sng" dirty="0">
                <a:solidFill>
                  <a:schemeClr val="tx1"/>
                </a:solidFill>
              </a:rPr>
              <a:t>Мотивация обучения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7504" y="1772816"/>
            <a:ext cx="8332730" cy="34163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u="sng" dirty="0">
                <a:solidFill>
                  <a:schemeClr val="tx1"/>
                </a:solidFill>
              </a:rPr>
              <a:t>Усвоение учебного </a:t>
            </a:r>
            <a:r>
              <a:rPr lang="ru-RU" b="1" u="sng" dirty="0" smtClean="0">
                <a:solidFill>
                  <a:schemeClr val="tx1"/>
                </a:solidFill>
              </a:rPr>
              <a:t>материала:</a:t>
            </a:r>
          </a:p>
          <a:p>
            <a:r>
              <a:rPr lang="ru-RU" b="1" dirty="0">
                <a:solidFill>
                  <a:schemeClr val="tx1"/>
                </a:solidFill>
              </a:rPr>
              <a:t>-</a:t>
            </a:r>
            <a:r>
              <a:rPr lang="ru-RU" dirty="0" smtClean="0">
                <a:solidFill>
                  <a:schemeClr val="tx1"/>
                </a:solidFill>
              </a:rPr>
              <a:t>задания </a:t>
            </a:r>
            <a:r>
              <a:rPr lang="ru-RU" dirty="0">
                <a:solidFill>
                  <a:schemeClr val="tx1"/>
                </a:solidFill>
              </a:rPr>
              <a:t>на определение названий стран по </a:t>
            </a:r>
            <a:r>
              <a:rPr lang="ru-RU" dirty="0" smtClean="0">
                <a:solidFill>
                  <a:schemeClr val="tx1"/>
                </a:solidFill>
              </a:rPr>
              <a:t>национальностям или языкам;</a:t>
            </a:r>
          </a:p>
          <a:p>
            <a:pPr>
              <a:buFontTx/>
              <a:buChar char="-"/>
            </a:pPr>
            <a:r>
              <a:rPr lang="ru-RU" dirty="0" smtClean="0">
                <a:solidFill>
                  <a:schemeClr val="tx1"/>
                </a:solidFill>
              </a:rPr>
              <a:t>работа </a:t>
            </a:r>
            <a:r>
              <a:rPr lang="ru-RU" dirty="0">
                <a:solidFill>
                  <a:schemeClr val="tx1"/>
                </a:solidFill>
              </a:rPr>
              <a:t>с географической </a:t>
            </a:r>
            <a:r>
              <a:rPr lang="ru-RU" dirty="0" smtClean="0">
                <a:solidFill>
                  <a:schemeClr val="tx1"/>
                </a:solidFill>
              </a:rPr>
              <a:t>картой;</a:t>
            </a:r>
          </a:p>
          <a:p>
            <a:pPr>
              <a:buFontTx/>
              <a:buChar char="-"/>
            </a:pPr>
            <a:r>
              <a:rPr lang="ru-RU" dirty="0" smtClean="0">
                <a:solidFill>
                  <a:schemeClr val="tx1"/>
                </a:solidFill>
              </a:rPr>
              <a:t>краткая </a:t>
            </a:r>
            <a:r>
              <a:rPr lang="ru-RU" dirty="0">
                <a:solidFill>
                  <a:schemeClr val="tx1"/>
                </a:solidFill>
              </a:rPr>
              <a:t>характеристика стран, о которых идёт речь в тексте </a:t>
            </a:r>
          </a:p>
          <a:p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smtClean="0">
                <a:solidFill>
                  <a:schemeClr val="tx1"/>
                </a:solidFill>
              </a:rPr>
              <a:t>- </a:t>
            </a:r>
            <a:r>
              <a:rPr lang="ru-RU" dirty="0">
                <a:solidFill>
                  <a:schemeClr val="tx1"/>
                </a:solidFill>
              </a:rPr>
              <a:t>составление и тренировка </a:t>
            </a:r>
            <a:r>
              <a:rPr lang="ru-RU" dirty="0" smtClean="0">
                <a:solidFill>
                  <a:schemeClr val="tx1"/>
                </a:solidFill>
              </a:rPr>
              <a:t>мини-диалогов</a:t>
            </a:r>
          </a:p>
          <a:p>
            <a:r>
              <a:rPr lang="ru-RU" b="1" u="sng" dirty="0" smtClean="0">
                <a:solidFill>
                  <a:schemeClr val="tx1"/>
                </a:solidFill>
              </a:rPr>
              <a:t>Отработка </a:t>
            </a:r>
            <a:r>
              <a:rPr lang="ru-RU" b="1" u="sng" dirty="0">
                <a:solidFill>
                  <a:schemeClr val="tx1"/>
                </a:solidFill>
              </a:rPr>
              <a:t>учебного материала:</a:t>
            </a:r>
            <a:endParaRPr lang="ru-RU" dirty="0">
              <a:solidFill>
                <a:schemeClr val="tx1"/>
              </a:solidFill>
            </a:endParaRPr>
          </a:p>
          <a:p>
            <a:r>
              <a:rPr lang="ru-RU" b="1" dirty="0">
                <a:solidFill>
                  <a:schemeClr val="tx1"/>
                </a:solidFill>
              </a:rPr>
              <a:t>      </a:t>
            </a:r>
            <a:r>
              <a:rPr lang="ru-RU" dirty="0">
                <a:solidFill>
                  <a:schemeClr val="tx1"/>
                </a:solidFill>
              </a:rPr>
              <a:t>а) задания, направленные на проверку понимания прочитанного:</a:t>
            </a:r>
          </a:p>
          <a:p>
            <a:pPr lvl="3"/>
            <a:r>
              <a:rPr lang="ru-RU" dirty="0" smtClean="0">
                <a:solidFill>
                  <a:schemeClr val="tx1"/>
                </a:solidFill>
              </a:rPr>
              <a:t>-задания </a:t>
            </a:r>
            <a:r>
              <a:rPr lang="ru-RU" dirty="0">
                <a:solidFill>
                  <a:schemeClr val="tx1"/>
                </a:solidFill>
              </a:rPr>
              <a:t>на завершение предложений</a:t>
            </a:r>
            <a:r>
              <a:rPr lang="ru-RU" dirty="0" smtClean="0">
                <a:solidFill>
                  <a:schemeClr val="tx1"/>
                </a:solidFill>
              </a:rPr>
              <a:t>,</a:t>
            </a:r>
          </a:p>
          <a:p>
            <a:pPr lvl="3"/>
            <a:endParaRPr lang="ru-RU" dirty="0">
              <a:solidFill>
                <a:schemeClr val="tx1"/>
              </a:solidFill>
            </a:endParaRPr>
          </a:p>
          <a:p>
            <a:pPr lvl="3"/>
            <a:endParaRPr lang="ru-RU" dirty="0">
              <a:solidFill>
                <a:schemeClr val="tx1"/>
              </a:solidFill>
            </a:endParaRPr>
          </a:p>
          <a:p>
            <a:pPr lvl="3"/>
            <a:endParaRPr lang="ru-RU" dirty="0">
              <a:solidFill>
                <a:schemeClr val="tx1"/>
              </a:solidFill>
            </a:endParaRPr>
          </a:p>
          <a:p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34818" name="Picture 2" descr="C:\Users\Alexandra\Desktop\4JpSYbiMXu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4293096"/>
            <a:ext cx="6813550" cy="241873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51520" y="260648"/>
            <a:ext cx="417902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800" dirty="0" smtClean="0">
                <a:solidFill>
                  <a:schemeClr val="tx1"/>
                </a:solidFill>
              </a:rPr>
              <a:t>-задание на множественный выбор, </a:t>
            </a:r>
            <a:endParaRPr lang="ru-RU" dirty="0"/>
          </a:p>
        </p:txBody>
      </p:sp>
      <p:pic>
        <p:nvPicPr>
          <p:cNvPr id="35842" name="Picture 2" descr="C:\Users\Alexandra\Desktop\vBt035l85G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764704"/>
            <a:ext cx="4460330" cy="2825353"/>
          </a:xfrm>
          <a:prstGeom prst="rect">
            <a:avLst/>
          </a:prstGeom>
          <a:noFill/>
        </p:spPr>
      </p:pic>
      <p:pic>
        <p:nvPicPr>
          <p:cNvPr id="35843" name="Picture 3" descr="C:\Users\Alexandra\Desktop\sVsN98kjSBM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52120" y="0"/>
            <a:ext cx="3491880" cy="5124450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323528" y="3861048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1800" dirty="0" smtClean="0">
                <a:solidFill>
                  <a:schemeClr val="tx1"/>
                </a:solidFill>
              </a:rPr>
              <a:t>-задания на выбор правильного ответа и исправление ошибок; </a:t>
            </a:r>
            <a:br>
              <a:rPr lang="ru-RU" sz="1800" dirty="0" smtClean="0">
                <a:solidFill>
                  <a:schemeClr val="tx1"/>
                </a:solidFill>
              </a:rPr>
            </a:b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7504" y="116632"/>
            <a:ext cx="878497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800" dirty="0" smtClean="0">
                <a:solidFill>
                  <a:schemeClr val="tx1"/>
                </a:solidFill>
              </a:rPr>
              <a:t>б) упражнения репродуктивного характера, направленные на закладывание навыков говорения: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51520" y="980728"/>
            <a:ext cx="856895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800" dirty="0" smtClean="0">
                <a:solidFill>
                  <a:schemeClr val="tx1"/>
                </a:solidFill>
              </a:rPr>
              <a:t>- постановка вопросов и ответы на них, составление диалогов по образцу;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07504" y="1772816"/>
            <a:ext cx="561662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800" dirty="0" smtClean="0">
                <a:solidFill>
                  <a:schemeClr val="tx1"/>
                </a:solidFill>
              </a:rPr>
              <a:t>в) упражнения репродуктивно-продуктивного характера, направленные на развитие навыков говорения: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95536" y="2636912"/>
            <a:ext cx="518457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800" dirty="0" smtClean="0">
                <a:solidFill>
                  <a:schemeClr val="tx1"/>
                </a:solidFill>
              </a:rPr>
              <a:t>- восстановление текста по опорным словам или картинкам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51520" y="3573016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1800" dirty="0" smtClean="0">
                <a:solidFill>
                  <a:schemeClr val="tx1"/>
                </a:solidFill>
              </a:rPr>
              <a:t>- трансформация сообщения в разговор, диалога в описание, разыгрывание сценок</a:t>
            </a:r>
            <a:endParaRPr lang="ru-RU" dirty="0"/>
          </a:p>
        </p:txBody>
      </p:sp>
      <p:pic>
        <p:nvPicPr>
          <p:cNvPr id="36866" name="Picture 2" descr="C:\Users\Alexandra\Desktop\w3ffCv3abw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0152" y="1628800"/>
            <a:ext cx="3024336" cy="51244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Тема Offic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179</TotalTime>
  <Words>353</Words>
  <Application>Microsoft Office PowerPoint</Application>
  <PresentationFormat>Экран (4:3)</PresentationFormat>
  <Paragraphs>48</Paragraphs>
  <Slides>12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Слайд 1</vt:lpstr>
      <vt:lpstr>   Социокультурный компонент – это знания в области культуры, географии, истории, музыки, с помощью которой формируются коммуникативные компетенции в различных областях знания. </vt:lpstr>
      <vt:lpstr>Слайд 3</vt:lpstr>
      <vt:lpstr>Слайд 4</vt:lpstr>
      <vt:lpstr>Репродуктивные виды речевой деятельности</vt:lpstr>
      <vt:lpstr>Продуктивные виды речевой деятельности</vt:lpstr>
      <vt:lpstr>Формирования социокультурной компетенции в процессе развития различных видов  речевой деятельности </vt:lpstr>
      <vt:lpstr>Слайд 8</vt:lpstr>
      <vt:lpstr>Слайд 9</vt:lpstr>
      <vt:lpstr>Слайд 10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Социокультурный компонент как основной фактор формирования коммуникативной иноязычной компетенции обучающихся</dc:title>
  <dc:creator>Ольга</dc:creator>
  <cp:lastModifiedBy>user</cp:lastModifiedBy>
  <cp:revision>12</cp:revision>
  <cp:lastPrinted>1601-01-01T00:00:00Z</cp:lastPrinted>
  <dcterms:created xsi:type="dcterms:W3CDTF">2010-10-16T16:21:22Z</dcterms:created>
  <dcterms:modified xsi:type="dcterms:W3CDTF">2015-11-24T09:35:26Z</dcterms:modified>
</cp:coreProperties>
</file>