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F590B-D95C-4194-8FC4-D0C94493DA24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48C4FF3-EB68-4408-A465-BC7C600553AF}">
      <dgm:prSet phldrT="[Текст]"/>
      <dgm:spPr/>
      <dgm:t>
        <a:bodyPr/>
        <a:lstStyle/>
        <a:p>
          <a:r>
            <a:rPr lang="ru-RU" dirty="0" smtClean="0"/>
            <a:t>Основные типы данных</a:t>
          </a:r>
          <a:endParaRPr lang="ru-RU" dirty="0"/>
        </a:p>
      </dgm:t>
    </dgm:pt>
    <dgm:pt modelId="{D0E44275-087A-4076-87E0-EF04CF1AA92A}" type="parTrans" cxnId="{A28E9C3C-8905-42B1-A14D-B72990E1B310}">
      <dgm:prSet/>
      <dgm:spPr/>
      <dgm:t>
        <a:bodyPr/>
        <a:lstStyle/>
        <a:p>
          <a:endParaRPr lang="ru-RU"/>
        </a:p>
      </dgm:t>
    </dgm:pt>
    <dgm:pt modelId="{B0863B2B-E4F5-482E-B930-C8A2F31481A5}" type="sibTrans" cxnId="{A28E9C3C-8905-42B1-A14D-B72990E1B310}">
      <dgm:prSet/>
      <dgm:spPr/>
      <dgm:t>
        <a:bodyPr/>
        <a:lstStyle/>
        <a:p>
          <a:endParaRPr lang="ru-RU"/>
        </a:p>
      </dgm:t>
    </dgm:pt>
    <dgm:pt modelId="{28C1EBF8-2212-4FAA-9B89-655FBEF90A12}">
      <dgm:prSet phldrT="[Текст]"/>
      <dgm:spPr/>
      <dgm:t>
        <a:bodyPr/>
        <a:lstStyle/>
        <a:p>
          <a:r>
            <a:rPr lang="ru-RU" dirty="0" smtClean="0"/>
            <a:t>Числа</a:t>
          </a:r>
          <a:endParaRPr lang="ru-RU" dirty="0"/>
        </a:p>
      </dgm:t>
    </dgm:pt>
    <dgm:pt modelId="{AFCD3807-A439-406B-8CF1-0656BFB589D8}" type="parTrans" cxnId="{16A54D74-8770-4CB6-8554-98F99FAA6AD0}">
      <dgm:prSet/>
      <dgm:spPr/>
      <dgm:t>
        <a:bodyPr/>
        <a:lstStyle/>
        <a:p>
          <a:endParaRPr lang="ru-RU"/>
        </a:p>
      </dgm:t>
    </dgm:pt>
    <dgm:pt modelId="{814D8984-2475-424A-ABC4-60AA06CA7453}" type="sibTrans" cxnId="{16A54D74-8770-4CB6-8554-98F99FAA6AD0}">
      <dgm:prSet/>
      <dgm:spPr/>
      <dgm:t>
        <a:bodyPr/>
        <a:lstStyle/>
        <a:p>
          <a:endParaRPr lang="ru-RU"/>
        </a:p>
      </dgm:t>
    </dgm:pt>
    <dgm:pt modelId="{068F185F-1B22-40D4-95BE-7EB3B8233FCB}">
      <dgm:prSet phldrT="[Текст]"/>
      <dgm:spPr/>
      <dgm:t>
        <a:bodyPr/>
        <a:lstStyle/>
        <a:p>
          <a:r>
            <a:rPr lang="ru-RU" dirty="0" smtClean="0"/>
            <a:t>Текст</a:t>
          </a:r>
          <a:endParaRPr lang="ru-RU" dirty="0"/>
        </a:p>
      </dgm:t>
    </dgm:pt>
    <dgm:pt modelId="{41524FA0-ACFB-4882-835E-783E1E6C8DF1}" type="parTrans" cxnId="{B37AF587-B3BE-40C9-BC54-03274FA2CB5F}">
      <dgm:prSet/>
      <dgm:spPr/>
      <dgm:t>
        <a:bodyPr/>
        <a:lstStyle/>
        <a:p>
          <a:endParaRPr lang="ru-RU"/>
        </a:p>
      </dgm:t>
    </dgm:pt>
    <dgm:pt modelId="{7160DD7A-CBA8-44B6-B59D-7F613A2AE1E7}" type="sibTrans" cxnId="{B37AF587-B3BE-40C9-BC54-03274FA2CB5F}">
      <dgm:prSet/>
      <dgm:spPr/>
      <dgm:t>
        <a:bodyPr/>
        <a:lstStyle/>
        <a:p>
          <a:endParaRPr lang="ru-RU"/>
        </a:p>
      </dgm:t>
    </dgm:pt>
    <dgm:pt modelId="{DA5FBBDB-6712-4F62-AC91-F3D1C6D2ECCF}">
      <dgm:prSet phldrT="[Текст]"/>
      <dgm:spPr/>
      <dgm:t>
        <a:bodyPr/>
        <a:lstStyle/>
        <a:p>
          <a:r>
            <a:rPr lang="ru-RU" dirty="0" smtClean="0"/>
            <a:t>Формулы</a:t>
          </a:r>
          <a:endParaRPr lang="ru-RU" dirty="0"/>
        </a:p>
      </dgm:t>
    </dgm:pt>
    <dgm:pt modelId="{9CE6F184-77B0-4E9C-80DA-CDA5F22B35B3}" type="parTrans" cxnId="{73DB7BD4-BB5B-44FD-86F5-B15D1463D723}">
      <dgm:prSet/>
      <dgm:spPr/>
      <dgm:t>
        <a:bodyPr/>
        <a:lstStyle/>
        <a:p>
          <a:endParaRPr lang="ru-RU"/>
        </a:p>
      </dgm:t>
    </dgm:pt>
    <dgm:pt modelId="{4D01CDD6-F963-496C-9EBD-8F5345E01C73}" type="sibTrans" cxnId="{73DB7BD4-BB5B-44FD-86F5-B15D1463D723}">
      <dgm:prSet/>
      <dgm:spPr/>
      <dgm:t>
        <a:bodyPr/>
        <a:lstStyle/>
        <a:p>
          <a:endParaRPr lang="ru-RU"/>
        </a:p>
      </dgm:t>
    </dgm:pt>
    <dgm:pt modelId="{7B6EAD6E-10F0-4B14-BE71-421C4DC04CCD}" type="pres">
      <dgm:prSet presAssocID="{709F590B-D95C-4194-8FC4-D0C94493DA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E81BC51-E63F-43A7-A53F-071AC58EB243}" type="pres">
      <dgm:prSet presAssocID="{348C4FF3-EB68-4408-A465-BC7C600553AF}" presName="hierRoot1" presStyleCnt="0">
        <dgm:presLayoutVars>
          <dgm:hierBranch val="init"/>
        </dgm:presLayoutVars>
      </dgm:prSet>
      <dgm:spPr/>
    </dgm:pt>
    <dgm:pt modelId="{8E5F3E89-4512-43C4-BEDE-7B41420F8219}" type="pres">
      <dgm:prSet presAssocID="{348C4FF3-EB68-4408-A465-BC7C600553AF}" presName="rootComposite1" presStyleCnt="0"/>
      <dgm:spPr/>
    </dgm:pt>
    <dgm:pt modelId="{80D60495-787B-4CE8-82DF-9DB74A2A18CE}" type="pres">
      <dgm:prSet presAssocID="{348C4FF3-EB68-4408-A465-BC7C600553AF}" presName="rootText1" presStyleLbl="node0" presStyleIdx="0" presStyleCnt="1" custScaleX="155629">
        <dgm:presLayoutVars>
          <dgm:chPref val="3"/>
        </dgm:presLayoutVars>
      </dgm:prSet>
      <dgm:spPr/>
    </dgm:pt>
    <dgm:pt modelId="{B132DFBE-E10D-4971-833A-FD65978F59A3}" type="pres">
      <dgm:prSet presAssocID="{348C4FF3-EB68-4408-A465-BC7C600553AF}" presName="rootConnector1" presStyleLbl="node1" presStyleIdx="0" presStyleCnt="0"/>
      <dgm:spPr/>
    </dgm:pt>
    <dgm:pt modelId="{BF9C806D-174A-45E7-B36A-0B98678EE8D5}" type="pres">
      <dgm:prSet presAssocID="{348C4FF3-EB68-4408-A465-BC7C600553AF}" presName="hierChild2" presStyleCnt="0"/>
      <dgm:spPr/>
    </dgm:pt>
    <dgm:pt modelId="{544A942F-97AC-448B-BBF5-4BF52BF84FEA}" type="pres">
      <dgm:prSet presAssocID="{AFCD3807-A439-406B-8CF1-0656BFB589D8}" presName="Name37" presStyleLbl="parChTrans1D2" presStyleIdx="0" presStyleCnt="3"/>
      <dgm:spPr/>
    </dgm:pt>
    <dgm:pt modelId="{721A3E22-7F85-4B68-B724-302D4A98B972}" type="pres">
      <dgm:prSet presAssocID="{28C1EBF8-2212-4FAA-9B89-655FBEF90A12}" presName="hierRoot2" presStyleCnt="0">
        <dgm:presLayoutVars>
          <dgm:hierBranch val="init"/>
        </dgm:presLayoutVars>
      </dgm:prSet>
      <dgm:spPr/>
    </dgm:pt>
    <dgm:pt modelId="{9225356F-3DC8-41EF-8EC4-7012AE20D3DA}" type="pres">
      <dgm:prSet presAssocID="{28C1EBF8-2212-4FAA-9B89-655FBEF90A12}" presName="rootComposite" presStyleCnt="0"/>
      <dgm:spPr/>
    </dgm:pt>
    <dgm:pt modelId="{39CD7983-F3EA-4D05-92D7-2C2CDDA8BCD4}" type="pres">
      <dgm:prSet presAssocID="{28C1EBF8-2212-4FAA-9B89-655FBEF90A12}" presName="rootText" presStyleLbl="node2" presStyleIdx="0" presStyleCnt="3">
        <dgm:presLayoutVars>
          <dgm:chPref val="3"/>
        </dgm:presLayoutVars>
      </dgm:prSet>
      <dgm:spPr/>
    </dgm:pt>
    <dgm:pt modelId="{AA5C70CE-FA2D-4F78-98A7-CD661F7915A7}" type="pres">
      <dgm:prSet presAssocID="{28C1EBF8-2212-4FAA-9B89-655FBEF90A12}" presName="rootConnector" presStyleLbl="node2" presStyleIdx="0" presStyleCnt="3"/>
      <dgm:spPr/>
    </dgm:pt>
    <dgm:pt modelId="{44ADE17E-5B7A-48B2-B465-E1E636AB7838}" type="pres">
      <dgm:prSet presAssocID="{28C1EBF8-2212-4FAA-9B89-655FBEF90A12}" presName="hierChild4" presStyleCnt="0"/>
      <dgm:spPr/>
    </dgm:pt>
    <dgm:pt modelId="{D8A7038C-0A9B-4F6D-BF9B-B0B93A5C236A}" type="pres">
      <dgm:prSet presAssocID="{28C1EBF8-2212-4FAA-9B89-655FBEF90A12}" presName="hierChild5" presStyleCnt="0"/>
      <dgm:spPr/>
    </dgm:pt>
    <dgm:pt modelId="{C9AC39B6-3CAC-4FCF-836E-CAFC7716FB6E}" type="pres">
      <dgm:prSet presAssocID="{41524FA0-ACFB-4882-835E-783E1E6C8DF1}" presName="Name37" presStyleLbl="parChTrans1D2" presStyleIdx="1" presStyleCnt="3"/>
      <dgm:spPr/>
    </dgm:pt>
    <dgm:pt modelId="{AE9CB4C9-7F12-4E45-8900-19C1DCCF0838}" type="pres">
      <dgm:prSet presAssocID="{068F185F-1B22-40D4-95BE-7EB3B8233FCB}" presName="hierRoot2" presStyleCnt="0">
        <dgm:presLayoutVars>
          <dgm:hierBranch val="init"/>
        </dgm:presLayoutVars>
      </dgm:prSet>
      <dgm:spPr/>
    </dgm:pt>
    <dgm:pt modelId="{449F292B-486A-427D-A5B3-85AA5E75ADF0}" type="pres">
      <dgm:prSet presAssocID="{068F185F-1B22-40D4-95BE-7EB3B8233FCB}" presName="rootComposite" presStyleCnt="0"/>
      <dgm:spPr/>
    </dgm:pt>
    <dgm:pt modelId="{882EC882-E7DD-411E-B21F-32641E1763C4}" type="pres">
      <dgm:prSet presAssocID="{068F185F-1B22-40D4-95BE-7EB3B8233FC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94B8A8-55E6-414E-8B30-85B4BD143942}" type="pres">
      <dgm:prSet presAssocID="{068F185F-1B22-40D4-95BE-7EB3B8233FCB}" presName="rootConnector" presStyleLbl="node2" presStyleIdx="1" presStyleCnt="3"/>
      <dgm:spPr/>
    </dgm:pt>
    <dgm:pt modelId="{1AA40043-4E44-45A2-83B4-405AEDD156FC}" type="pres">
      <dgm:prSet presAssocID="{068F185F-1B22-40D4-95BE-7EB3B8233FCB}" presName="hierChild4" presStyleCnt="0"/>
      <dgm:spPr/>
    </dgm:pt>
    <dgm:pt modelId="{F3AC18E1-D2A1-47BD-ABA4-888E9B1D88D4}" type="pres">
      <dgm:prSet presAssocID="{068F185F-1B22-40D4-95BE-7EB3B8233FCB}" presName="hierChild5" presStyleCnt="0"/>
      <dgm:spPr/>
    </dgm:pt>
    <dgm:pt modelId="{8A742C71-FA5A-405F-A7DF-CF5DC0303236}" type="pres">
      <dgm:prSet presAssocID="{9CE6F184-77B0-4E9C-80DA-CDA5F22B35B3}" presName="Name37" presStyleLbl="parChTrans1D2" presStyleIdx="2" presStyleCnt="3"/>
      <dgm:spPr/>
    </dgm:pt>
    <dgm:pt modelId="{E046687C-DE2F-4400-904C-2ACEEEA8FBAB}" type="pres">
      <dgm:prSet presAssocID="{DA5FBBDB-6712-4F62-AC91-F3D1C6D2ECCF}" presName="hierRoot2" presStyleCnt="0">
        <dgm:presLayoutVars>
          <dgm:hierBranch val="init"/>
        </dgm:presLayoutVars>
      </dgm:prSet>
      <dgm:spPr/>
    </dgm:pt>
    <dgm:pt modelId="{EF5A72D0-9189-481A-9C38-B1AFBF92C714}" type="pres">
      <dgm:prSet presAssocID="{DA5FBBDB-6712-4F62-AC91-F3D1C6D2ECCF}" presName="rootComposite" presStyleCnt="0"/>
      <dgm:spPr/>
    </dgm:pt>
    <dgm:pt modelId="{492D64E2-1FF3-4065-8EA4-41405B6DEFAD}" type="pres">
      <dgm:prSet presAssocID="{DA5FBBDB-6712-4F62-AC91-F3D1C6D2ECCF}" presName="rootText" presStyleLbl="node2" presStyleIdx="2" presStyleCnt="3">
        <dgm:presLayoutVars>
          <dgm:chPref val="3"/>
        </dgm:presLayoutVars>
      </dgm:prSet>
      <dgm:spPr/>
    </dgm:pt>
    <dgm:pt modelId="{CF221C79-78C3-423B-B1D8-E78EB7593479}" type="pres">
      <dgm:prSet presAssocID="{DA5FBBDB-6712-4F62-AC91-F3D1C6D2ECCF}" presName="rootConnector" presStyleLbl="node2" presStyleIdx="2" presStyleCnt="3"/>
      <dgm:spPr/>
    </dgm:pt>
    <dgm:pt modelId="{2363AE0A-3675-419E-BEC6-F9485FA14588}" type="pres">
      <dgm:prSet presAssocID="{DA5FBBDB-6712-4F62-AC91-F3D1C6D2ECCF}" presName="hierChild4" presStyleCnt="0"/>
      <dgm:spPr/>
    </dgm:pt>
    <dgm:pt modelId="{C4F933D0-4470-41BA-8B32-84D6059BFFFF}" type="pres">
      <dgm:prSet presAssocID="{DA5FBBDB-6712-4F62-AC91-F3D1C6D2ECCF}" presName="hierChild5" presStyleCnt="0"/>
      <dgm:spPr/>
    </dgm:pt>
    <dgm:pt modelId="{BAB1B11D-1C07-41E9-B56E-38B937A3E39C}" type="pres">
      <dgm:prSet presAssocID="{348C4FF3-EB68-4408-A465-BC7C600553AF}" presName="hierChild3" presStyleCnt="0"/>
      <dgm:spPr/>
    </dgm:pt>
  </dgm:ptLst>
  <dgm:cxnLst>
    <dgm:cxn modelId="{F8FBB7BA-EA93-485E-B59E-39342D5FC806}" type="presOf" srcId="{9CE6F184-77B0-4E9C-80DA-CDA5F22B35B3}" destId="{8A742C71-FA5A-405F-A7DF-CF5DC0303236}" srcOrd="0" destOrd="0" presId="urn:microsoft.com/office/officeart/2005/8/layout/orgChart1"/>
    <dgm:cxn modelId="{B58431FD-F554-4147-B20D-62AEB4FF8E1A}" type="presOf" srcId="{DA5FBBDB-6712-4F62-AC91-F3D1C6D2ECCF}" destId="{CF221C79-78C3-423B-B1D8-E78EB7593479}" srcOrd="1" destOrd="0" presId="urn:microsoft.com/office/officeart/2005/8/layout/orgChart1"/>
    <dgm:cxn modelId="{73DB7BD4-BB5B-44FD-86F5-B15D1463D723}" srcId="{348C4FF3-EB68-4408-A465-BC7C600553AF}" destId="{DA5FBBDB-6712-4F62-AC91-F3D1C6D2ECCF}" srcOrd="2" destOrd="0" parTransId="{9CE6F184-77B0-4E9C-80DA-CDA5F22B35B3}" sibTransId="{4D01CDD6-F963-496C-9EBD-8F5345E01C73}"/>
    <dgm:cxn modelId="{0C83ABEE-4455-493B-AD2A-0C5F9C859EB5}" type="presOf" srcId="{41524FA0-ACFB-4882-835E-783E1E6C8DF1}" destId="{C9AC39B6-3CAC-4FCF-836E-CAFC7716FB6E}" srcOrd="0" destOrd="0" presId="urn:microsoft.com/office/officeart/2005/8/layout/orgChart1"/>
    <dgm:cxn modelId="{ACCED906-998E-436A-BCDE-6B16592D721E}" type="presOf" srcId="{068F185F-1B22-40D4-95BE-7EB3B8233FCB}" destId="{882EC882-E7DD-411E-B21F-32641E1763C4}" srcOrd="0" destOrd="0" presId="urn:microsoft.com/office/officeart/2005/8/layout/orgChart1"/>
    <dgm:cxn modelId="{58D621B6-464C-410E-AD53-86B3D7885782}" type="presOf" srcId="{709F590B-D95C-4194-8FC4-D0C94493DA24}" destId="{7B6EAD6E-10F0-4B14-BE71-421C4DC04CCD}" srcOrd="0" destOrd="0" presId="urn:microsoft.com/office/officeart/2005/8/layout/orgChart1"/>
    <dgm:cxn modelId="{09F31C46-C5C4-4207-9542-E3AD55652A16}" type="presOf" srcId="{28C1EBF8-2212-4FAA-9B89-655FBEF90A12}" destId="{39CD7983-F3EA-4D05-92D7-2C2CDDA8BCD4}" srcOrd="0" destOrd="0" presId="urn:microsoft.com/office/officeart/2005/8/layout/orgChart1"/>
    <dgm:cxn modelId="{B37AF587-B3BE-40C9-BC54-03274FA2CB5F}" srcId="{348C4FF3-EB68-4408-A465-BC7C600553AF}" destId="{068F185F-1B22-40D4-95BE-7EB3B8233FCB}" srcOrd="1" destOrd="0" parTransId="{41524FA0-ACFB-4882-835E-783E1E6C8DF1}" sibTransId="{7160DD7A-CBA8-44B6-B59D-7F613A2AE1E7}"/>
    <dgm:cxn modelId="{A28E9C3C-8905-42B1-A14D-B72990E1B310}" srcId="{709F590B-D95C-4194-8FC4-D0C94493DA24}" destId="{348C4FF3-EB68-4408-A465-BC7C600553AF}" srcOrd="0" destOrd="0" parTransId="{D0E44275-087A-4076-87E0-EF04CF1AA92A}" sibTransId="{B0863B2B-E4F5-482E-B930-C8A2F31481A5}"/>
    <dgm:cxn modelId="{869671B0-1474-44BF-B264-AFE8D042D592}" type="presOf" srcId="{28C1EBF8-2212-4FAA-9B89-655FBEF90A12}" destId="{AA5C70CE-FA2D-4F78-98A7-CD661F7915A7}" srcOrd="1" destOrd="0" presId="urn:microsoft.com/office/officeart/2005/8/layout/orgChart1"/>
    <dgm:cxn modelId="{7484A504-F799-4A20-8477-1DC855B52382}" type="presOf" srcId="{DA5FBBDB-6712-4F62-AC91-F3D1C6D2ECCF}" destId="{492D64E2-1FF3-4065-8EA4-41405B6DEFAD}" srcOrd="0" destOrd="0" presId="urn:microsoft.com/office/officeart/2005/8/layout/orgChart1"/>
    <dgm:cxn modelId="{16A54D74-8770-4CB6-8554-98F99FAA6AD0}" srcId="{348C4FF3-EB68-4408-A465-BC7C600553AF}" destId="{28C1EBF8-2212-4FAA-9B89-655FBEF90A12}" srcOrd="0" destOrd="0" parTransId="{AFCD3807-A439-406B-8CF1-0656BFB589D8}" sibTransId="{814D8984-2475-424A-ABC4-60AA06CA7453}"/>
    <dgm:cxn modelId="{522EC171-AFF3-4A2C-B094-12515F8E1035}" type="presOf" srcId="{068F185F-1B22-40D4-95BE-7EB3B8233FCB}" destId="{3594B8A8-55E6-414E-8B30-85B4BD143942}" srcOrd="1" destOrd="0" presId="urn:microsoft.com/office/officeart/2005/8/layout/orgChart1"/>
    <dgm:cxn modelId="{F4F4212B-4DDE-4F77-BB96-08F73F8E769B}" type="presOf" srcId="{348C4FF3-EB68-4408-A465-BC7C600553AF}" destId="{80D60495-787B-4CE8-82DF-9DB74A2A18CE}" srcOrd="0" destOrd="0" presId="urn:microsoft.com/office/officeart/2005/8/layout/orgChart1"/>
    <dgm:cxn modelId="{586E4C83-60C3-4353-9250-B1B70C7E3C41}" type="presOf" srcId="{AFCD3807-A439-406B-8CF1-0656BFB589D8}" destId="{544A942F-97AC-448B-BBF5-4BF52BF84FEA}" srcOrd="0" destOrd="0" presId="urn:microsoft.com/office/officeart/2005/8/layout/orgChart1"/>
    <dgm:cxn modelId="{E064EE90-8AB0-4ABE-83D8-311A702AA04A}" type="presOf" srcId="{348C4FF3-EB68-4408-A465-BC7C600553AF}" destId="{B132DFBE-E10D-4971-833A-FD65978F59A3}" srcOrd="1" destOrd="0" presId="urn:microsoft.com/office/officeart/2005/8/layout/orgChart1"/>
    <dgm:cxn modelId="{AAFD8B0B-F688-482B-9DD1-666483EA074B}" type="presParOf" srcId="{7B6EAD6E-10F0-4B14-BE71-421C4DC04CCD}" destId="{AE81BC51-E63F-43A7-A53F-071AC58EB243}" srcOrd="0" destOrd="0" presId="urn:microsoft.com/office/officeart/2005/8/layout/orgChart1"/>
    <dgm:cxn modelId="{444FB6D3-E8D1-4BA4-83C7-068602454ABA}" type="presParOf" srcId="{AE81BC51-E63F-43A7-A53F-071AC58EB243}" destId="{8E5F3E89-4512-43C4-BEDE-7B41420F8219}" srcOrd="0" destOrd="0" presId="urn:microsoft.com/office/officeart/2005/8/layout/orgChart1"/>
    <dgm:cxn modelId="{71C7A65B-C8C4-4B7C-9CD6-DF8428A3A075}" type="presParOf" srcId="{8E5F3E89-4512-43C4-BEDE-7B41420F8219}" destId="{80D60495-787B-4CE8-82DF-9DB74A2A18CE}" srcOrd="0" destOrd="0" presId="urn:microsoft.com/office/officeart/2005/8/layout/orgChart1"/>
    <dgm:cxn modelId="{B9E88487-E53B-4885-ACBF-F25FD159712B}" type="presParOf" srcId="{8E5F3E89-4512-43C4-BEDE-7B41420F8219}" destId="{B132DFBE-E10D-4971-833A-FD65978F59A3}" srcOrd="1" destOrd="0" presId="urn:microsoft.com/office/officeart/2005/8/layout/orgChart1"/>
    <dgm:cxn modelId="{758AC273-6BA8-4C03-8BB1-07C96100E352}" type="presParOf" srcId="{AE81BC51-E63F-43A7-A53F-071AC58EB243}" destId="{BF9C806D-174A-45E7-B36A-0B98678EE8D5}" srcOrd="1" destOrd="0" presId="urn:microsoft.com/office/officeart/2005/8/layout/orgChart1"/>
    <dgm:cxn modelId="{C3D036C5-CD92-4C51-8206-BF01D9919DB4}" type="presParOf" srcId="{BF9C806D-174A-45E7-B36A-0B98678EE8D5}" destId="{544A942F-97AC-448B-BBF5-4BF52BF84FEA}" srcOrd="0" destOrd="0" presId="urn:microsoft.com/office/officeart/2005/8/layout/orgChart1"/>
    <dgm:cxn modelId="{C6690BEF-7672-410F-9F2C-C9EA5786C8A1}" type="presParOf" srcId="{BF9C806D-174A-45E7-B36A-0B98678EE8D5}" destId="{721A3E22-7F85-4B68-B724-302D4A98B972}" srcOrd="1" destOrd="0" presId="urn:microsoft.com/office/officeart/2005/8/layout/orgChart1"/>
    <dgm:cxn modelId="{EEE3490F-16B0-4B3D-B046-F3A4BC720112}" type="presParOf" srcId="{721A3E22-7F85-4B68-B724-302D4A98B972}" destId="{9225356F-3DC8-41EF-8EC4-7012AE20D3DA}" srcOrd="0" destOrd="0" presId="urn:microsoft.com/office/officeart/2005/8/layout/orgChart1"/>
    <dgm:cxn modelId="{B3986952-D598-4F16-B412-04E81F4B075D}" type="presParOf" srcId="{9225356F-3DC8-41EF-8EC4-7012AE20D3DA}" destId="{39CD7983-F3EA-4D05-92D7-2C2CDDA8BCD4}" srcOrd="0" destOrd="0" presId="urn:microsoft.com/office/officeart/2005/8/layout/orgChart1"/>
    <dgm:cxn modelId="{8EE183AD-FE04-4565-ABCA-EE7A7DB373AD}" type="presParOf" srcId="{9225356F-3DC8-41EF-8EC4-7012AE20D3DA}" destId="{AA5C70CE-FA2D-4F78-98A7-CD661F7915A7}" srcOrd="1" destOrd="0" presId="urn:microsoft.com/office/officeart/2005/8/layout/orgChart1"/>
    <dgm:cxn modelId="{462631A1-8CAF-4435-9EBC-CEE8E553401B}" type="presParOf" srcId="{721A3E22-7F85-4B68-B724-302D4A98B972}" destId="{44ADE17E-5B7A-48B2-B465-E1E636AB7838}" srcOrd="1" destOrd="0" presId="urn:microsoft.com/office/officeart/2005/8/layout/orgChart1"/>
    <dgm:cxn modelId="{92B65E92-5CCF-480F-826F-0A397DB281EF}" type="presParOf" srcId="{721A3E22-7F85-4B68-B724-302D4A98B972}" destId="{D8A7038C-0A9B-4F6D-BF9B-B0B93A5C236A}" srcOrd="2" destOrd="0" presId="urn:microsoft.com/office/officeart/2005/8/layout/orgChart1"/>
    <dgm:cxn modelId="{688E30B0-16D2-4FF5-8049-28BEE5CDE2C5}" type="presParOf" srcId="{BF9C806D-174A-45E7-B36A-0B98678EE8D5}" destId="{C9AC39B6-3CAC-4FCF-836E-CAFC7716FB6E}" srcOrd="2" destOrd="0" presId="urn:microsoft.com/office/officeart/2005/8/layout/orgChart1"/>
    <dgm:cxn modelId="{11B747F0-BAA0-4A19-B609-47F81A949FA3}" type="presParOf" srcId="{BF9C806D-174A-45E7-B36A-0B98678EE8D5}" destId="{AE9CB4C9-7F12-4E45-8900-19C1DCCF0838}" srcOrd="3" destOrd="0" presId="urn:microsoft.com/office/officeart/2005/8/layout/orgChart1"/>
    <dgm:cxn modelId="{8F68F540-2C56-497B-A0AE-D78AFBB3A97C}" type="presParOf" srcId="{AE9CB4C9-7F12-4E45-8900-19C1DCCF0838}" destId="{449F292B-486A-427D-A5B3-85AA5E75ADF0}" srcOrd="0" destOrd="0" presId="urn:microsoft.com/office/officeart/2005/8/layout/orgChart1"/>
    <dgm:cxn modelId="{D081E6C0-295B-4177-9777-29C03889FB40}" type="presParOf" srcId="{449F292B-486A-427D-A5B3-85AA5E75ADF0}" destId="{882EC882-E7DD-411E-B21F-32641E1763C4}" srcOrd="0" destOrd="0" presId="urn:microsoft.com/office/officeart/2005/8/layout/orgChart1"/>
    <dgm:cxn modelId="{DFF41060-6700-475A-B2E4-AE6BAE0AEFB1}" type="presParOf" srcId="{449F292B-486A-427D-A5B3-85AA5E75ADF0}" destId="{3594B8A8-55E6-414E-8B30-85B4BD143942}" srcOrd="1" destOrd="0" presId="urn:microsoft.com/office/officeart/2005/8/layout/orgChart1"/>
    <dgm:cxn modelId="{1D8AC110-F9BA-4F95-BCFE-A882475F04F2}" type="presParOf" srcId="{AE9CB4C9-7F12-4E45-8900-19C1DCCF0838}" destId="{1AA40043-4E44-45A2-83B4-405AEDD156FC}" srcOrd="1" destOrd="0" presId="urn:microsoft.com/office/officeart/2005/8/layout/orgChart1"/>
    <dgm:cxn modelId="{7AC5F8B8-9BE3-415D-BCEC-A9289BBA549E}" type="presParOf" srcId="{AE9CB4C9-7F12-4E45-8900-19C1DCCF0838}" destId="{F3AC18E1-D2A1-47BD-ABA4-888E9B1D88D4}" srcOrd="2" destOrd="0" presId="urn:microsoft.com/office/officeart/2005/8/layout/orgChart1"/>
    <dgm:cxn modelId="{1E715DF5-15EE-4220-B7A6-AB79FC2C1C37}" type="presParOf" srcId="{BF9C806D-174A-45E7-B36A-0B98678EE8D5}" destId="{8A742C71-FA5A-405F-A7DF-CF5DC0303236}" srcOrd="4" destOrd="0" presId="urn:microsoft.com/office/officeart/2005/8/layout/orgChart1"/>
    <dgm:cxn modelId="{E81C5630-A66E-4C4A-8C77-95DC596AA920}" type="presParOf" srcId="{BF9C806D-174A-45E7-B36A-0B98678EE8D5}" destId="{E046687C-DE2F-4400-904C-2ACEEEA8FBAB}" srcOrd="5" destOrd="0" presId="urn:microsoft.com/office/officeart/2005/8/layout/orgChart1"/>
    <dgm:cxn modelId="{92323694-75A5-485E-ACD8-29D98A2FE63C}" type="presParOf" srcId="{E046687C-DE2F-4400-904C-2ACEEEA8FBAB}" destId="{EF5A72D0-9189-481A-9C38-B1AFBF92C714}" srcOrd="0" destOrd="0" presId="urn:microsoft.com/office/officeart/2005/8/layout/orgChart1"/>
    <dgm:cxn modelId="{6394F1FD-A560-4A23-936A-3C4A5E3DAAF1}" type="presParOf" srcId="{EF5A72D0-9189-481A-9C38-B1AFBF92C714}" destId="{492D64E2-1FF3-4065-8EA4-41405B6DEFAD}" srcOrd="0" destOrd="0" presId="urn:microsoft.com/office/officeart/2005/8/layout/orgChart1"/>
    <dgm:cxn modelId="{6D596C78-C2A7-4C97-B37F-8D6E67825F5D}" type="presParOf" srcId="{EF5A72D0-9189-481A-9C38-B1AFBF92C714}" destId="{CF221C79-78C3-423B-B1D8-E78EB7593479}" srcOrd="1" destOrd="0" presId="urn:microsoft.com/office/officeart/2005/8/layout/orgChart1"/>
    <dgm:cxn modelId="{CC4F60C1-49DD-481D-A32B-27ED8B6FC906}" type="presParOf" srcId="{E046687C-DE2F-4400-904C-2ACEEEA8FBAB}" destId="{2363AE0A-3675-419E-BEC6-F9485FA14588}" srcOrd="1" destOrd="0" presId="urn:microsoft.com/office/officeart/2005/8/layout/orgChart1"/>
    <dgm:cxn modelId="{8BE49F89-8C2A-4B55-93C8-C57752F19B81}" type="presParOf" srcId="{E046687C-DE2F-4400-904C-2ACEEEA8FBAB}" destId="{C4F933D0-4470-41BA-8B32-84D6059BFFFF}" srcOrd="2" destOrd="0" presId="urn:microsoft.com/office/officeart/2005/8/layout/orgChart1"/>
    <dgm:cxn modelId="{DC2FC877-3D50-4039-8C32-CD01CAD43CB8}" type="presParOf" srcId="{AE81BC51-E63F-43A7-A53F-071AC58EB243}" destId="{BAB1B11D-1C07-41E9-B56E-38B937A3E3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742C71-FA5A-405F-A7DF-CF5DC0303236}">
      <dsp:nvSpPr>
        <dsp:cNvPr id="0" name=""/>
        <dsp:cNvSpPr/>
      </dsp:nvSpPr>
      <dsp:spPr>
        <a:xfrm>
          <a:off x="4114800" y="201035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C39B6-3CAC-4FCF-836E-CAFC7716FB6E}">
      <dsp:nvSpPr>
        <dsp:cNvPr id="0" name=""/>
        <dsp:cNvSpPr/>
      </dsp:nvSpPr>
      <dsp:spPr>
        <a:xfrm>
          <a:off x="4069080" y="201035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A942F-97AC-448B-BBF5-4BF52BF84FEA}">
      <dsp:nvSpPr>
        <dsp:cNvPr id="0" name=""/>
        <dsp:cNvSpPr/>
      </dsp:nvSpPr>
      <dsp:spPr>
        <a:xfrm>
          <a:off x="1203548" y="201035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60495-787B-4CE8-82DF-9DB74A2A18CE}">
      <dsp:nvSpPr>
        <dsp:cNvPr id="0" name=""/>
        <dsp:cNvSpPr/>
      </dsp:nvSpPr>
      <dsp:spPr>
        <a:xfrm>
          <a:off x="2242588" y="807355"/>
          <a:ext cx="374442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Основные типы данных</a:t>
          </a:r>
          <a:endParaRPr lang="ru-RU" sz="3200" kern="1200" dirty="0"/>
        </a:p>
      </dsp:txBody>
      <dsp:txXfrm>
        <a:off x="2242588" y="807355"/>
        <a:ext cx="3744422" cy="1202996"/>
      </dsp:txXfrm>
    </dsp:sp>
    <dsp:sp modelId="{39CD7983-F3EA-4D05-92D7-2C2CDDA8BCD4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Числа</a:t>
          </a:r>
          <a:endParaRPr lang="ru-RU" sz="3200" kern="1200" dirty="0"/>
        </a:p>
      </dsp:txBody>
      <dsp:txXfrm>
        <a:off x="552" y="2515610"/>
        <a:ext cx="2405992" cy="1202996"/>
      </dsp:txXfrm>
    </dsp:sp>
    <dsp:sp modelId="{882EC882-E7DD-411E-B21F-32641E1763C4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Текст</a:t>
          </a:r>
          <a:endParaRPr lang="ru-RU" sz="3200" kern="1200" dirty="0"/>
        </a:p>
      </dsp:txBody>
      <dsp:txXfrm>
        <a:off x="2911803" y="2515610"/>
        <a:ext cx="2405992" cy="1202996"/>
      </dsp:txXfrm>
    </dsp:sp>
    <dsp:sp modelId="{492D64E2-1FF3-4065-8EA4-41405B6DEFAD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Формулы</a:t>
          </a:r>
          <a:endParaRPr lang="ru-RU" sz="3200" kern="1200" dirty="0"/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46FE5E-4630-4061-97CD-20C012370503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3B6C7-19CA-422F-A87B-38541F8F15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br>
              <a:rPr lang="ru-RU" dirty="0" smtClean="0"/>
            </a:br>
            <a:r>
              <a:rPr lang="ru-RU" dirty="0" smtClean="0"/>
              <a:t>Подготовила Васильева Анна Андреевна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5616624" cy="273630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Формула должна начинаться со знака равенства и может включать в себя числа, имена ячеек (ссылки на адреса ячеек), функции и знаки математических операций.</a:t>
            </a:r>
            <a:endParaRPr lang="ru-RU" sz="2400" b="1" dirty="0"/>
          </a:p>
        </p:txBody>
      </p:sp>
      <p:pic>
        <p:nvPicPr>
          <p:cNvPr id="5" name="Рисунок 4" descr="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293096"/>
            <a:ext cx="7164061" cy="2160240"/>
          </a:xfrm>
          <a:prstGeom prst="rect">
            <a:avLst/>
          </a:prstGeo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6300192" y="2204864"/>
            <a:ext cx="2448272" cy="1656184"/>
          </a:xfrm>
          <a:prstGeom prst="wedgeRoundRectCallout">
            <a:avLst>
              <a:gd name="adj1" fmla="val -134326"/>
              <a:gd name="adj2" fmla="val 144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Сложение чисел хранящихся в ячейках </a:t>
            </a:r>
            <a:r>
              <a:rPr lang="en-US" sz="2000" b="1" dirty="0" smtClean="0"/>
              <a:t>A1 </a:t>
            </a:r>
            <a:r>
              <a:rPr lang="ru-RU" sz="2000" b="1" dirty="0" smtClean="0"/>
              <a:t>и В1</a:t>
            </a:r>
            <a:endParaRPr lang="ru-RU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type="pic" idx="1"/>
          </p:nvPr>
        </p:nvGraphicFramePr>
        <p:xfrm>
          <a:off x="228600" y="190500"/>
          <a:ext cx="8687104" cy="5088452"/>
        </p:xfrm>
        <a:graphic>
          <a:graphicData uri="http://schemas.openxmlformats.org/drawingml/2006/table">
            <a:tbl>
              <a:tblPr/>
              <a:tblGrid>
                <a:gridCol w="956379"/>
                <a:gridCol w="1673662"/>
                <a:gridCol w="2582222"/>
                <a:gridCol w="2040272"/>
                <a:gridCol w="1434569"/>
              </a:tblGrid>
              <a:tr h="82809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Расчет стоимости продуктов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Стоимость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кг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Яблоки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Мука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661248"/>
            <a:ext cx="8075432" cy="562672"/>
          </a:xfrm>
        </p:spPr>
        <p:txBody>
          <a:bodyPr/>
          <a:lstStyle/>
          <a:p>
            <a:r>
              <a:rPr lang="ru-RU" dirty="0" smtClean="0"/>
              <a:t>Создать таблицу в </a:t>
            </a:r>
            <a:r>
              <a:rPr lang="en-US" dirty="0" smtClean="0"/>
              <a:t>MS Excel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1143000"/>
          </a:xfrm>
        </p:spPr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36712"/>
            <a:ext cx="8568952" cy="18002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В </a:t>
            </a:r>
            <a:r>
              <a:rPr lang="en-US" sz="2200" b="1" dirty="0" smtClean="0"/>
              <a:t>MS Excel</a:t>
            </a:r>
            <a:r>
              <a:rPr lang="ru-RU" sz="2200" b="1" dirty="0" smtClean="0"/>
              <a:t> создать таблицу. Для столбца №</a:t>
            </a:r>
            <a:r>
              <a:rPr lang="ru-RU" sz="2200" b="1" dirty="0" err="1" smtClean="0"/>
              <a:t>п\п</a:t>
            </a:r>
            <a:r>
              <a:rPr lang="ru-RU" sz="2200" b="1" dirty="0" smtClean="0"/>
              <a:t> использовать </a:t>
            </a:r>
            <a:r>
              <a:rPr lang="ru-RU" sz="2200" b="1" dirty="0" err="1" smtClean="0"/>
              <a:t>автозаполнение</a:t>
            </a:r>
            <a:r>
              <a:rPr lang="ru-RU" sz="2200" b="1" dirty="0" smtClean="0"/>
              <a:t>, для Дата рождения формат данных «Дата», для 1 и 2 четверть – числовой. Средний балл рассчитать по формуле, задать числовой формат данных с двумя знаками после запятой.</a:t>
            </a:r>
            <a:endParaRPr lang="ru-RU" sz="2200" b="1" dirty="0"/>
          </a:p>
        </p:txBody>
      </p:sp>
      <p:pic>
        <p:nvPicPr>
          <p:cNvPr id="5" name="Рисунок 4" descr="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996952"/>
            <a:ext cx="8712968" cy="34506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Что такое электронная таблица?</a:t>
            </a:r>
          </a:p>
          <a:p>
            <a:pPr lvl="0"/>
            <a:r>
              <a:rPr lang="ru-RU" dirty="0" smtClean="0"/>
              <a:t>Для каких целей используются электронные таблицы?</a:t>
            </a:r>
          </a:p>
          <a:p>
            <a:pPr lvl="0"/>
            <a:r>
              <a:rPr lang="ru-RU" dirty="0" smtClean="0"/>
              <a:t>Что называют ячейкой электронной таблицы?</a:t>
            </a:r>
          </a:p>
          <a:p>
            <a:pPr lvl="0"/>
            <a:r>
              <a:rPr lang="ru-RU" dirty="0" smtClean="0"/>
              <a:t>Что такое диапазон?</a:t>
            </a:r>
          </a:p>
          <a:p>
            <a:pPr lvl="0"/>
            <a:r>
              <a:rPr lang="ru-RU" dirty="0" smtClean="0"/>
              <a:t>Как обозначаются строки, столбцы, клетки в электронных таблицах?</a:t>
            </a:r>
          </a:p>
          <a:p>
            <a:pPr lvl="0"/>
            <a:r>
              <a:rPr lang="ru-RU" dirty="0" smtClean="0"/>
              <a:t>Какие типы данных используются в электронных таблицах?</a:t>
            </a:r>
          </a:p>
          <a:p>
            <a:pPr lvl="0"/>
            <a:r>
              <a:rPr lang="ru-RU" dirty="0" smtClean="0"/>
              <a:t>Какие форматы данных вы можете назвать?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type="pic" idx="1"/>
          </p:nvPr>
        </p:nvGraphicFramePr>
        <p:xfrm>
          <a:off x="228600" y="190500"/>
          <a:ext cx="8687104" cy="5088452"/>
        </p:xfrm>
        <a:graphic>
          <a:graphicData uri="http://schemas.openxmlformats.org/drawingml/2006/table">
            <a:tbl>
              <a:tblPr/>
              <a:tblGrid>
                <a:gridCol w="956379"/>
                <a:gridCol w="1673662"/>
                <a:gridCol w="2582222"/>
                <a:gridCol w="2040272"/>
                <a:gridCol w="1434569"/>
              </a:tblGrid>
              <a:tr h="82809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Расчет стоимости продуктов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Стоимость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кг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руб.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Яблоки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Мука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45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796" marR="73796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661248"/>
            <a:ext cx="8075432" cy="562672"/>
          </a:xfrm>
        </p:spPr>
        <p:txBody>
          <a:bodyPr/>
          <a:lstStyle/>
          <a:p>
            <a:r>
              <a:rPr lang="ru-RU" dirty="0" smtClean="0"/>
              <a:t>Пример таблицы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07904" y="274638"/>
            <a:ext cx="4978896" cy="1143000"/>
          </a:xfrm>
        </p:spPr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755576" y="1628800"/>
            <a:ext cx="6768752" cy="4392488"/>
          </a:xfrm>
          <a:prstGeom prst="wedgeRoundRectCallout">
            <a:avLst>
              <a:gd name="adj1" fmla="val -4868"/>
              <a:gd name="adj2" fmla="val -60512"/>
              <a:gd name="adj3" fmla="val 16667"/>
            </a:avLst>
          </a:prstGeom>
          <a:solidFill>
            <a:schemeClr val="bg1">
              <a:lumMod val="6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Электронные таблицы </a:t>
            </a:r>
            <a:r>
              <a:rPr lang="ru-RU" sz="3200" dirty="0" smtClean="0"/>
              <a:t>– это работающее в диалоговом режиме приложение, хранящее и обрабатывающее данные в прямоугольных таблицах.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Столбцы, строки, ячейки</a:t>
            </a:r>
            <a:endParaRPr lang="ru-RU" dirty="0"/>
          </a:p>
        </p:txBody>
      </p:sp>
      <p:pic>
        <p:nvPicPr>
          <p:cNvPr id="7" name="Содержимое 6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852936"/>
            <a:ext cx="7200800" cy="3140775"/>
          </a:xfrm>
        </p:spPr>
      </p:pic>
      <p:sp>
        <p:nvSpPr>
          <p:cNvPr id="8" name="Скругленная прямоугольная выноска 7"/>
          <p:cNvSpPr/>
          <p:nvPr/>
        </p:nvSpPr>
        <p:spPr>
          <a:xfrm>
            <a:off x="5436096" y="980728"/>
            <a:ext cx="3096344" cy="1584176"/>
          </a:xfrm>
          <a:prstGeom prst="wedgeRoundRectCallout">
            <a:avLst>
              <a:gd name="adj1" fmla="val -71029"/>
              <a:gd name="adj2" fmla="val 827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Заголовки столбцов </a:t>
            </a:r>
            <a:r>
              <a:rPr lang="ru-RU" dirty="0" smtClean="0"/>
              <a:t>обозначаются большими латинскими буквами (</a:t>
            </a:r>
            <a:r>
              <a:rPr lang="en-US" dirty="0" smtClean="0"/>
              <a:t>A, F, Z </a:t>
            </a:r>
            <a:r>
              <a:rPr lang="ru-RU" dirty="0" smtClean="0"/>
              <a:t>и т.п.)</a:t>
            </a:r>
            <a:endParaRPr lang="ru-RU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51520" y="980728"/>
            <a:ext cx="2880320" cy="1584176"/>
          </a:xfrm>
          <a:prstGeom prst="wedgeRoundRectCallout">
            <a:avLst>
              <a:gd name="adj1" fmla="val -3207"/>
              <a:gd name="adj2" fmla="val 1405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Заголовки строк </a:t>
            </a:r>
            <a:r>
              <a:rPr lang="ru-RU" dirty="0" smtClean="0"/>
              <a:t>обозначаются цифрами </a:t>
            </a:r>
            <a:br>
              <a:rPr lang="ru-RU" dirty="0" smtClean="0"/>
            </a:br>
            <a:r>
              <a:rPr lang="ru-RU" dirty="0" smtClean="0"/>
              <a:t>(1, 2, 3 и далее)</a:t>
            </a:r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95536" y="5157192"/>
            <a:ext cx="3672408" cy="1584176"/>
          </a:xfrm>
          <a:prstGeom prst="wedgeRoundRectCallout">
            <a:avLst>
              <a:gd name="adj1" fmla="val 92188"/>
              <a:gd name="adj2" fmla="val -811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 пересечении столбца и строки находится </a:t>
            </a:r>
            <a:r>
              <a:rPr lang="ru-RU" sz="2400" b="1" dirty="0" smtClean="0"/>
              <a:t>ячейка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1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3645024"/>
            <a:ext cx="6120680" cy="26696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ru-RU" dirty="0" smtClean="0"/>
              <a:t>Адрес ячейки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24744"/>
            <a:ext cx="8496944" cy="172819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Адрес</a:t>
            </a:r>
            <a:r>
              <a:rPr lang="ru-RU" sz="2400" dirty="0" smtClean="0"/>
              <a:t> ячейки состоит из заголовка столбца и строки, например </a:t>
            </a:r>
            <a:r>
              <a:rPr lang="en-US" sz="2400" dirty="0" smtClean="0"/>
              <a:t>A1, F15, D43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algn="ctr"/>
            <a:r>
              <a:rPr lang="ru-RU" sz="2400" dirty="0" smtClean="0"/>
              <a:t>Ячейка с которой производятся какие-то действия называется </a:t>
            </a:r>
            <a:r>
              <a:rPr lang="ru-RU" sz="2400" b="1" dirty="0" smtClean="0"/>
              <a:t>активной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23528" y="3140968"/>
            <a:ext cx="2952328" cy="1512168"/>
          </a:xfrm>
          <a:prstGeom prst="wedgeRoundRectCallout">
            <a:avLst>
              <a:gd name="adj1" fmla="val 151608"/>
              <a:gd name="adj2" fmla="val 782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Активная ячейка с адресом С3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15" y="3068960"/>
            <a:ext cx="8953781" cy="266429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0832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Диапазон ячеек</a:t>
            </a:r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6516216" y="1988840"/>
            <a:ext cx="2304256" cy="1008112"/>
          </a:xfrm>
          <a:prstGeom prst="wedgeRoundRectCallout">
            <a:avLst>
              <a:gd name="adj1" fmla="val -57613"/>
              <a:gd name="adj2" fmla="val 1145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ru-RU" sz="2400" b="1" dirty="0" smtClean="0"/>
              <a:t>С1:Е1</a:t>
            </a:r>
            <a:endParaRPr lang="ru-RU" sz="2400" b="1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796136" y="5589240"/>
            <a:ext cx="2880320" cy="1008112"/>
          </a:xfrm>
          <a:prstGeom prst="wedgeRoundRectCallout">
            <a:avLst>
              <a:gd name="adj1" fmla="val -52830"/>
              <a:gd name="adj2" fmla="val -1093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ru-RU" sz="2400" b="1" dirty="0" smtClean="0"/>
              <a:t>С3:Е4</a:t>
            </a:r>
            <a:endParaRPr lang="ru-RU" sz="2400" b="1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611560" y="5517232"/>
            <a:ext cx="2520280" cy="1080120"/>
          </a:xfrm>
          <a:prstGeom prst="wedgeRoundRectCallout">
            <a:avLst>
              <a:gd name="adj1" fmla="val -2726"/>
              <a:gd name="adj2" fmla="val -1321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ru-RU" sz="2400" b="1" dirty="0" smtClean="0"/>
              <a:t>А1:А4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4016" y="980728"/>
            <a:ext cx="5940152" cy="18722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Диапазон задается </a:t>
            </a:r>
            <a:r>
              <a:rPr lang="ru-RU" sz="2400" b="1" dirty="0"/>
              <a:t>адресами ячеек верхней и нижней границ диапазона, разделенных двоеточием.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836712"/>
            <a:ext cx="8208912" cy="93610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Запишите имя активной ячейки и имена выделенных диапазонов</a:t>
            </a:r>
            <a:endParaRPr lang="ru-RU" sz="2400" b="1" dirty="0"/>
          </a:p>
        </p:txBody>
      </p:sp>
      <p:pic>
        <p:nvPicPr>
          <p:cNvPr id="5" name="Рисунок 4" descr="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0492" y="2780928"/>
            <a:ext cx="8529980" cy="2630934"/>
          </a:xfrm>
          <a:prstGeom prst="rect">
            <a:avLst/>
          </a:prstGeo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6732240" y="1844824"/>
            <a:ext cx="2304256" cy="1008112"/>
          </a:xfrm>
          <a:prstGeom prst="wedgeRoundRectCallout">
            <a:avLst>
              <a:gd name="adj1" fmla="val -57613"/>
              <a:gd name="adj2" fmla="val 1145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en-US" sz="2400" b="1" dirty="0" smtClean="0"/>
              <a:t>E</a:t>
            </a:r>
            <a:r>
              <a:rPr lang="ru-RU" sz="2400" b="1" dirty="0" smtClean="0"/>
              <a:t>1:</a:t>
            </a:r>
            <a:r>
              <a:rPr lang="en-US" sz="2400" b="1" dirty="0" smtClean="0"/>
              <a:t>F</a:t>
            </a:r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716016" y="5373216"/>
            <a:ext cx="2304256" cy="1008112"/>
          </a:xfrm>
          <a:prstGeom prst="wedgeRoundRectCallout">
            <a:avLst>
              <a:gd name="adj1" fmla="val -85572"/>
              <a:gd name="adj2" fmla="val -895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en-US" sz="2400" b="1" dirty="0" smtClean="0"/>
              <a:t>A5</a:t>
            </a:r>
            <a:r>
              <a:rPr lang="ru-RU" sz="2400" b="1" dirty="0" smtClean="0"/>
              <a:t>:</a:t>
            </a:r>
            <a:r>
              <a:rPr lang="en-US" sz="2400" b="1" dirty="0" smtClean="0"/>
              <a:t>C5</a:t>
            </a:r>
            <a:endParaRPr lang="ru-RU" sz="2400" b="1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79512" y="5733256"/>
            <a:ext cx="2304256" cy="1008112"/>
          </a:xfrm>
          <a:prstGeom prst="wedgeRoundRectCallout">
            <a:avLst>
              <a:gd name="adj1" fmla="val -8009"/>
              <a:gd name="adj2" fmla="val -2606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Диапазон ячеек </a:t>
            </a:r>
            <a:r>
              <a:rPr lang="en-US" sz="2400" b="1" dirty="0"/>
              <a:t>A</a:t>
            </a:r>
            <a:r>
              <a:rPr lang="ru-RU" sz="2400" b="1" dirty="0" smtClean="0"/>
              <a:t>1:</a:t>
            </a:r>
            <a:r>
              <a:rPr lang="en-US" sz="2400" b="1" dirty="0" smtClean="0"/>
              <a:t>A</a:t>
            </a:r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1979712" y="1772816"/>
            <a:ext cx="2304256" cy="1008112"/>
          </a:xfrm>
          <a:prstGeom prst="wedgeRoundRectCallout">
            <a:avLst>
              <a:gd name="adj1" fmla="val 45203"/>
              <a:gd name="adj2" fmla="val 1495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Активная ячейка </a:t>
            </a:r>
            <a:r>
              <a:rPr lang="ru-RU" sz="2400" b="1" dirty="0" smtClean="0"/>
              <a:t>С2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типы форматы данных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Числовой</a:t>
            </a:r>
          </a:p>
          <a:p>
            <a:r>
              <a:rPr lang="ru-RU" dirty="0" smtClean="0"/>
              <a:t>Процентный</a:t>
            </a:r>
          </a:p>
          <a:p>
            <a:r>
              <a:rPr lang="ru-RU" dirty="0" smtClean="0"/>
              <a:t>Денежный</a:t>
            </a:r>
          </a:p>
          <a:p>
            <a:r>
              <a:rPr lang="ru-RU" dirty="0" smtClean="0"/>
              <a:t>Текстовый</a:t>
            </a:r>
          </a:p>
          <a:p>
            <a:r>
              <a:rPr lang="ru-RU" dirty="0" smtClean="0"/>
              <a:t>Дата</a:t>
            </a:r>
          </a:p>
          <a:p>
            <a:r>
              <a:rPr lang="ru-RU" dirty="0" smtClean="0"/>
              <a:t>Время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форматы данных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1">
      <a:dk1>
        <a:sysClr val="windowText" lastClr="000000"/>
      </a:dk1>
      <a:lt1>
        <a:sysClr val="window" lastClr="FFFFFF"/>
      </a:lt1>
      <a:dk2>
        <a:srgbClr val="365339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365339"/>
      </a:hlink>
      <a:folHlink>
        <a:srgbClr val="1B1C1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364</TotalTime>
  <Words>357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Электронные таблицы</vt:lpstr>
      <vt:lpstr>Пример таблицы</vt:lpstr>
      <vt:lpstr>Определение</vt:lpstr>
      <vt:lpstr>Столбцы, строки, ячейки</vt:lpstr>
      <vt:lpstr>Адрес ячейки</vt:lpstr>
      <vt:lpstr>Диапазон ячеек</vt:lpstr>
      <vt:lpstr>Задание</vt:lpstr>
      <vt:lpstr>Основные типы форматы данных</vt:lpstr>
      <vt:lpstr>Основные форматы данных</vt:lpstr>
      <vt:lpstr>Формулы</vt:lpstr>
      <vt:lpstr>Создать таблицу в MS Excel</vt:lpstr>
      <vt:lpstr>Практическое задание</vt:lpstr>
      <vt:lpstr>Итог урока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таблицы</dc:title>
  <dc:creator>Admin</dc:creator>
  <cp:lastModifiedBy>Admin</cp:lastModifiedBy>
  <cp:revision>3</cp:revision>
  <dcterms:created xsi:type="dcterms:W3CDTF">2013-11-10T14:44:54Z</dcterms:created>
  <dcterms:modified xsi:type="dcterms:W3CDTF">2013-11-10T20:49:53Z</dcterms:modified>
</cp:coreProperties>
</file>