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</p:sldIdLst>
  <p:sldSz cx="9144000" cy="6858000" type="screen4x3"/>
  <p:notesSz cx="6858000" cy="9144000"/>
  <p:custDataLst>
    <p:tags r:id="rId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FD4DB-E2BD-427D-AAF1-F07056E3625D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993D-A980-4226-9345-4EF5296A26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FD4DB-E2BD-427D-AAF1-F07056E3625D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993D-A980-4226-9345-4EF5296A26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FD4DB-E2BD-427D-AAF1-F07056E3625D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993D-A980-4226-9345-4EF5296A26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FD4DB-E2BD-427D-AAF1-F07056E3625D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993D-A980-4226-9345-4EF5296A26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FD4DB-E2BD-427D-AAF1-F07056E3625D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993D-A980-4226-9345-4EF5296A26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FD4DB-E2BD-427D-AAF1-F07056E3625D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993D-A980-4226-9345-4EF5296A26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FD4DB-E2BD-427D-AAF1-F07056E3625D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993D-A980-4226-9345-4EF5296A26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FD4DB-E2BD-427D-AAF1-F07056E3625D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993D-A980-4226-9345-4EF5296A26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FD4DB-E2BD-427D-AAF1-F07056E3625D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993D-A980-4226-9345-4EF5296A26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FD4DB-E2BD-427D-AAF1-F07056E3625D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993D-A980-4226-9345-4EF5296A26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FD4DB-E2BD-427D-AAF1-F07056E3625D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993D-A980-4226-9345-4EF5296A26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FD4DB-E2BD-427D-AAF1-F07056E3625D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D993D-A980-4226-9345-4EF5296A26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exame0.abrilm.com.br/assets/images/2011/11/43551/original_amazonas.jpg?13209467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74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Особенности Амазонской низменности</a:t>
            </a:r>
            <a:endParaRPr lang="ru-RU" sz="6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www.mapaa.org.br/wp/wp-content/uploads/2012/05/Anavilhanas-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28" cy="6858000"/>
          </a:xfrm>
          <a:prstGeom prst="rect">
            <a:avLst/>
          </a:prstGeom>
          <a:noFill/>
        </p:spPr>
      </p:pic>
      <p:pic>
        <p:nvPicPr>
          <p:cNvPr id="6146" name="Picture 2" descr="http://copepodo.files.wordpress.com/2011/09/rionegr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0"/>
            <a:ext cx="5143536" cy="51435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0" y="5143512"/>
            <a:ext cx="9144000" cy="1714488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Амазонская низменность самая большая низменность в мире. Расположена в </a:t>
            </a:r>
            <a:r>
              <a:rPr kumimoji="0" lang="ru-RU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Юж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Америке, простирается на 3200 км от Анд до Атлантического океана между </a:t>
            </a:r>
            <a:r>
              <a:rPr kumimoji="0" lang="ru-RU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Гвианским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проскогорьем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 севере и Бразильским на юге Лежит в тектоническом прогибе, заполненном морскими и континентальными отложениями. Преобладает равнинный рельеф с широкими долинами многочисленных полноводных рек. Климат экваториальный, влажный и жаркий, осадков — 1500—3000 мм в год, зона экваториальных. лесов.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900igr.net/datai/geografija/Prirodnye-zony-mira/0026-012-Viktorija-Amazonska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5466" cy="68580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00034" y="4446589"/>
            <a:ext cx="8229600" cy="2411411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i="1" dirty="0" smtClean="0"/>
              <a:t>	</a:t>
            </a:r>
            <a:r>
              <a:rPr lang="ru-RU" b="1" i="1" dirty="0" smtClean="0">
                <a:solidFill>
                  <a:schemeClr val="bg1"/>
                </a:solidFill>
              </a:rPr>
              <a:t>Амазонская низменность — обширное царство болот и джунглей, в свою очередь, является величайшей низменностью на Земле. Во время паводков, когда уровень Амазонки поднимается на двадцать метров, эта плоская поверхность затопляется почти на 100 километров в округе, превращаясь в огромное пресное море с торчащими тут и там верхушками деревьев</a:t>
            </a:r>
            <a:r>
              <a:rPr lang="ru-RU" i="1" dirty="0" smtClean="0"/>
              <a:t>.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maxpark.com/static/u/article_image/13/03/04/tmphypLT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490" y="0"/>
            <a:ext cx="9207490" cy="6858000"/>
          </a:xfrm>
          <a:prstGeom prst="rect">
            <a:avLst/>
          </a:prstGeom>
          <a:noFill/>
        </p:spPr>
      </p:pic>
      <p:pic>
        <p:nvPicPr>
          <p:cNvPr id="3074" name="Picture 2" descr="http://img0.liveinternet.ru/images/attach/b/3/10/633/10633900_1196856056_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3143248"/>
            <a:ext cx="3709399" cy="276674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00042"/>
            <a:ext cx="9144000" cy="2571744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b="1" i="1" dirty="0" smtClean="0">
                <a:solidFill>
                  <a:schemeClr val="bg1"/>
                </a:solidFill>
              </a:rPr>
              <a:t>Уклон </a:t>
            </a:r>
            <a:r>
              <a:rPr lang="ru-RU" b="1" i="1" dirty="0">
                <a:solidFill>
                  <a:schemeClr val="bg1"/>
                </a:solidFill>
              </a:rPr>
              <a:t>Амазонской низменности настолько мал, что влияние океанских приливов заметно здесь даже за тысячу километров от устья реки. Особенностью амазонских приливов является знаменитая "</a:t>
            </a:r>
            <a:r>
              <a:rPr lang="ru-RU" b="1" i="1" dirty="0" err="1">
                <a:solidFill>
                  <a:schemeClr val="bg1"/>
                </a:solidFill>
              </a:rPr>
              <a:t>поророка</a:t>
            </a:r>
            <a:r>
              <a:rPr lang="ru-RU" b="1" i="1" dirty="0">
                <a:solidFill>
                  <a:schemeClr val="bg1"/>
                </a:solidFill>
              </a:rPr>
              <a:t>", что означает "гремящая вода". От столкновения могучей реки с идущей навстречу приливной волной на Амазонке образуется шестиметровый водяной вал, увенчанный пенистым гребнем. Он катится вверх по реке с громким гулом, сметая все на своем пути и горе судну, которое не успеет заблаговременно укрыться в боковой протоке или в бухте.</a:t>
            </a:r>
            <a:r>
              <a:rPr lang="ru-RU" b="1" i="1" dirty="0"/>
              <a:t> </a:t>
            </a:r>
          </a:p>
        </p:txBody>
      </p:sp>
      <p:pic>
        <p:nvPicPr>
          <p:cNvPr id="3078" name="Picture 6" descr="http://infoglaz.ru/wp-content/uploads/25b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4278104"/>
            <a:ext cx="4008860" cy="257989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0.liveinternet.ru/images/attach/c/8/100/382/100382086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95394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4929198"/>
            <a:ext cx="9144000" cy="2143116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b="1" i="1" dirty="0" smtClean="0">
                <a:solidFill>
                  <a:schemeClr val="bg1"/>
                </a:solidFill>
              </a:rPr>
              <a:t>Здесь </a:t>
            </a:r>
            <a:r>
              <a:rPr lang="ru-RU" b="1" i="1" dirty="0">
                <a:solidFill>
                  <a:schemeClr val="bg1"/>
                </a:solidFill>
              </a:rPr>
              <a:t>природа является доминирующей </a:t>
            </a:r>
            <a:r>
              <a:rPr lang="ru-RU" b="1" i="1" dirty="0" smtClean="0">
                <a:solidFill>
                  <a:schemeClr val="bg1"/>
                </a:solidFill>
              </a:rPr>
              <a:t>силой, единственными дорогами являются реки. </a:t>
            </a:r>
            <a:r>
              <a:rPr lang="ru-RU" b="1" i="1" dirty="0">
                <a:solidFill>
                  <a:schemeClr val="bg1"/>
                </a:solidFill>
              </a:rPr>
              <a:t>Флора и фауна в этих местах уникальны: здесь произрастает флора, только на 30% изученная учеными; 25% всех фармацевтических веществ мира извлекается из растений Амазонского леса; здесь обитают 1, 800 различных видов птиц, 250 разновидностей млекопитающих, 1, 500 различных пород рыб.</a:t>
            </a:r>
          </a:p>
        </p:txBody>
      </p:sp>
      <p:pic>
        <p:nvPicPr>
          <p:cNvPr id="2054" name="Picture 6" descr="http://img.huyandex.com/FilesPics/huyandex/145/000/0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48" y="142853"/>
            <a:ext cx="2201530" cy="20002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6" name="Picture 8" descr="http://img0.liveinternet.ru/images/attach/c/8/100/383/100383890_large_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05160" y="142829"/>
            <a:ext cx="2381220" cy="20002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8" name="Picture 10" descr="http://perierga.gr/wp-content/uploads/2012/01/uacari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62766" y="2928934"/>
            <a:ext cx="2381234" cy="17859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62" name="Picture 14" descr="http://www.politec.ru/img/other/1331_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2571744"/>
            <a:ext cx="2214578" cy="22145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incrediblesnaps.com/wp-content/uploads/2012/10/San-Rafael-Falls-Quijos-River-Amazon-Ecuad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" y="0"/>
            <a:ext cx="9144019" cy="6858000"/>
          </a:xfrm>
          <a:prstGeom prst="rect">
            <a:avLst/>
          </a:prstGeom>
          <a:noFill/>
        </p:spPr>
      </p:pic>
      <p:pic>
        <p:nvPicPr>
          <p:cNvPr id="1032" name="Picture 8" descr="http://zabygrom.com/images/stories/article/brazil-ory-prety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14554"/>
            <a:ext cx="3649941" cy="271464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6" name="Picture 2" descr="http://content.foto.mail.ru/mail/yuli13/_answers/i-2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4286256"/>
            <a:ext cx="3708231" cy="24288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714356"/>
            <a:ext cx="9144000" cy="1543048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b="1" dirty="0" smtClean="0">
                <a:solidFill>
                  <a:schemeClr val="bg1"/>
                </a:solidFill>
              </a:rPr>
              <a:t>		</a:t>
            </a:r>
            <a:r>
              <a:rPr lang="ru-RU" b="1" i="1" dirty="0" smtClean="0">
                <a:solidFill>
                  <a:schemeClr val="bg1"/>
                </a:solidFill>
              </a:rPr>
              <a:t>В </a:t>
            </a:r>
            <a:r>
              <a:rPr lang="ru-RU" b="1" i="1" dirty="0">
                <a:solidFill>
                  <a:schemeClr val="bg1"/>
                </a:solidFill>
              </a:rPr>
              <a:t>реке Амазонка и ее притоках содержится около 20% всей пресной воды земного шара. Из 20-ти самых длинных рек мира, 10 находятся в </a:t>
            </a:r>
            <a:r>
              <a:rPr lang="ru-RU" b="1" i="1" dirty="0" err="1">
                <a:solidFill>
                  <a:schemeClr val="bg1"/>
                </a:solidFill>
              </a:rPr>
              <a:t>Амазонии</a:t>
            </a:r>
            <a:r>
              <a:rPr lang="ru-RU" b="1" i="1" dirty="0">
                <a:solidFill>
                  <a:schemeClr val="bg1"/>
                </a:solidFill>
              </a:rPr>
              <a:t>. И конечно же в </a:t>
            </a:r>
            <a:r>
              <a:rPr lang="ru-RU" b="1" i="1" dirty="0" err="1">
                <a:solidFill>
                  <a:schemeClr val="bg1"/>
                </a:solidFill>
              </a:rPr>
              <a:t>Амазонии</a:t>
            </a:r>
            <a:r>
              <a:rPr lang="ru-RU" b="1" i="1" dirty="0">
                <a:solidFill>
                  <a:schemeClr val="bg1"/>
                </a:solidFill>
              </a:rPr>
              <a:t> стремительные водопады </a:t>
            </a:r>
            <a:r>
              <a:rPr lang="ru-RU" b="1" i="1" dirty="0" err="1">
                <a:solidFill>
                  <a:schemeClr val="bg1"/>
                </a:solidFill>
              </a:rPr>
              <a:t>Игуасу</a:t>
            </a:r>
            <a:r>
              <a:rPr lang="ru-RU" b="1" i="1" dirty="0">
                <a:solidFill>
                  <a:schemeClr val="bg1"/>
                </a:solidFill>
              </a:rPr>
              <a:t> с огромными вихрями брызг и радугами необычайной красоты.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2ccfd0f62de4498c11d091d32dcfa9be6fad53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3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Особенности Амазонской низменности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Амазонской низменности</dc:title>
  <dc:creator>acer</dc:creator>
  <cp:lastModifiedBy>Sveta</cp:lastModifiedBy>
  <cp:revision>15</cp:revision>
  <dcterms:created xsi:type="dcterms:W3CDTF">2014-01-29T17:33:28Z</dcterms:created>
  <dcterms:modified xsi:type="dcterms:W3CDTF">2016-02-13T15:03:25Z</dcterms:modified>
</cp:coreProperties>
</file>