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3" r:id="rId25"/>
    <p:sldId id="279" r:id="rId26"/>
    <p:sldId id="280" r:id="rId27"/>
    <p:sldId id="281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7AA74-C0A8-4675-82F6-6E9E745CCDD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C5D93-010F-4D78-BB1D-87CA96042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C5D93-010F-4D78-BB1D-87CA960427B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Геометрия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Планиметрия</a:t>
            </a:r>
          </a:p>
          <a:p>
            <a:r>
              <a:rPr lang="ru-RU" dirty="0" smtClean="0"/>
              <a:t>Параллелограмм, прямоугольник, ромб, квадрат, трапеция. Понятия и основные свойства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86480" y="5929330"/>
            <a:ext cx="2857520" cy="928670"/>
          </a:xfrm>
          <a:prstGeom prst="rect">
            <a:avLst/>
          </a:prstGeom>
          <a:noFill/>
          <a:ln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Учитель математики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МБОУ «Верейская СОШ»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Сыч Екатерина Сергеевна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8605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Параллелограмм. Признаки</a:t>
            </a:r>
            <a:r>
              <a:rPr lang="en-US" sz="4400" b="1" dirty="0" smtClean="0"/>
              <a:t>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Четырехугольник будет параллелограммом, если выполняется хотя бы одно из следующих условий: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Четырехугольник имеет две пары параллельных сторон:</a:t>
            </a:r>
          </a:p>
          <a:p>
            <a:pPr algn="ctr">
              <a:buNone/>
            </a:pPr>
            <a:r>
              <a:rPr lang="ru-RU" sz="2600" b="1" dirty="0" smtClean="0"/>
              <a:t>AB||CD, BC||AD</a:t>
            </a:r>
          </a:p>
          <a:p>
            <a:r>
              <a:rPr lang="ru-RU" sz="2600" dirty="0" smtClean="0"/>
              <a:t>Четырехугольник имеет пару параллельных и равных сторон:</a:t>
            </a:r>
          </a:p>
          <a:p>
            <a:pPr algn="ctr">
              <a:buNone/>
            </a:pPr>
            <a:r>
              <a:rPr lang="ru-RU" sz="2600" b="1" dirty="0" smtClean="0"/>
              <a:t>AB||CD, AB = CD (или BC||AD, BC = AD)</a:t>
            </a:r>
          </a:p>
          <a:p>
            <a:r>
              <a:rPr lang="ru-RU" sz="2600" dirty="0" smtClean="0"/>
              <a:t>В четырехугольнике противоположные стороны попарно равны:</a:t>
            </a:r>
          </a:p>
          <a:p>
            <a:pPr algn="ctr">
              <a:buNone/>
            </a:pPr>
            <a:r>
              <a:rPr lang="ru-RU" sz="2600" b="1" dirty="0" smtClean="0"/>
              <a:t>AB = CD, BC = AD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572132" y="4786322"/>
            <a:ext cx="3571868" cy="2071678"/>
            <a:chOff x="5572132" y="4643446"/>
            <a:chExt cx="3571868" cy="2214554"/>
          </a:xfrm>
        </p:grpSpPr>
        <p:sp>
          <p:nvSpPr>
            <p:cNvPr id="5" name="Параллелограмм 4"/>
            <p:cNvSpPr/>
            <p:nvPr/>
          </p:nvSpPr>
          <p:spPr>
            <a:xfrm>
              <a:off x="6215074" y="4786322"/>
              <a:ext cx="2500330" cy="1879947"/>
            </a:xfrm>
            <a:prstGeom prst="parallelogram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572132" y="642939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143636" y="464344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572496" y="464344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286776" y="642939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Параллелограмм. Признаки</a:t>
            </a:r>
            <a:r>
              <a:rPr lang="en-US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000" dirty="0" smtClean="0"/>
              <a:t>В </a:t>
            </a:r>
            <a:r>
              <a:rPr lang="ru-RU" sz="3100" dirty="0" smtClean="0"/>
              <a:t>четырехугольнике противоположные углы попарно равны:</a:t>
            </a:r>
          </a:p>
          <a:p>
            <a:pPr algn="ctr">
              <a:buNone/>
            </a:pPr>
            <a:r>
              <a:rPr lang="ru-RU" sz="3100" b="1" dirty="0" smtClean="0"/>
              <a:t>∠DAB = ∠BCD, ∠ABC = ∠CDA</a:t>
            </a:r>
          </a:p>
          <a:p>
            <a:r>
              <a:rPr lang="ru-RU" sz="3100" dirty="0" smtClean="0"/>
              <a:t>В четырехугольнике диагонали точкой пересечения делятся пополам:</a:t>
            </a:r>
          </a:p>
          <a:p>
            <a:pPr algn="ctr">
              <a:buNone/>
            </a:pPr>
            <a:r>
              <a:rPr lang="ru-RU" sz="3100" b="1" dirty="0" smtClean="0"/>
              <a:t>AO = OC, BO = OD</a:t>
            </a:r>
          </a:p>
          <a:p>
            <a:r>
              <a:rPr lang="ru-RU" sz="3100" dirty="0" smtClean="0"/>
              <a:t>Сумма углов четырехугольника прилегающих к любой стороне равна 180°:</a:t>
            </a:r>
          </a:p>
          <a:p>
            <a:pPr algn="ctr">
              <a:buNone/>
            </a:pPr>
            <a:r>
              <a:rPr lang="ru-RU" sz="3100" b="1" dirty="0" smtClean="0"/>
              <a:t>∠ABC + ∠BCD = ∠BCD + ∠CDA = ∠CDA + ∠DAB = ∠DAB + ∠DAB = 180°</a:t>
            </a:r>
          </a:p>
          <a:p>
            <a:r>
              <a:rPr lang="ru-RU" sz="3100" dirty="0" smtClean="0"/>
              <a:t>В четырехугольнике сумма квадратов диагоналей равна сумме квадратов его сторон:</a:t>
            </a:r>
          </a:p>
          <a:p>
            <a:pPr algn="ctr">
              <a:buNone/>
            </a:pPr>
            <a:r>
              <a:rPr lang="ru-RU" sz="3100" b="1" dirty="0" smtClean="0"/>
              <a:t>AC</a:t>
            </a:r>
            <a:r>
              <a:rPr lang="ru-RU" sz="3100" b="1" baseline="30000" dirty="0" smtClean="0"/>
              <a:t>2</a:t>
            </a:r>
            <a:r>
              <a:rPr lang="ru-RU" sz="3100" b="1" dirty="0" smtClean="0"/>
              <a:t> + BD</a:t>
            </a:r>
            <a:r>
              <a:rPr lang="ru-RU" sz="3100" b="1" baseline="30000" dirty="0" smtClean="0"/>
              <a:t>2</a:t>
            </a:r>
            <a:r>
              <a:rPr lang="ru-RU" sz="3100" b="1" dirty="0" smtClean="0"/>
              <a:t> = AB</a:t>
            </a:r>
            <a:r>
              <a:rPr lang="ru-RU" sz="3100" b="1" baseline="30000" dirty="0" smtClean="0"/>
              <a:t>2</a:t>
            </a:r>
            <a:r>
              <a:rPr lang="ru-RU" sz="3100" b="1" dirty="0" smtClean="0"/>
              <a:t> + BC</a:t>
            </a:r>
            <a:r>
              <a:rPr lang="ru-RU" sz="3100" b="1" baseline="30000" dirty="0" smtClean="0"/>
              <a:t>2</a:t>
            </a:r>
            <a:r>
              <a:rPr lang="ru-RU" sz="3100" b="1" dirty="0" smtClean="0"/>
              <a:t> + CD</a:t>
            </a:r>
            <a:r>
              <a:rPr lang="ru-RU" sz="3100" b="1" baseline="30000" dirty="0" smtClean="0"/>
              <a:t>2</a:t>
            </a:r>
            <a:r>
              <a:rPr lang="ru-RU" sz="3100" b="1" dirty="0" smtClean="0"/>
              <a:t> + AD</a:t>
            </a:r>
            <a:r>
              <a:rPr lang="ru-RU" sz="3100" b="1" baseline="30000" dirty="0" smtClean="0"/>
              <a:t>2</a:t>
            </a:r>
            <a:endParaRPr lang="ru-RU" sz="31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432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Периметр параллелограмма</a:t>
            </a:r>
            <a:br>
              <a:rPr lang="ru-RU" sz="4400" b="1" dirty="0" smtClean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Периметр параллелограмма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Периметром параллелограмма</a:t>
            </a:r>
            <a:r>
              <a:rPr lang="ru-RU" dirty="0" smtClean="0"/>
              <a:t> называется сумма длин всех сторон параллелограмма.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286380" y="3929066"/>
            <a:ext cx="3571868" cy="2071678"/>
            <a:chOff x="5572132" y="4643446"/>
            <a:chExt cx="3571868" cy="2214554"/>
          </a:xfrm>
        </p:grpSpPr>
        <p:sp>
          <p:nvSpPr>
            <p:cNvPr id="5" name="Параллелограмм 4"/>
            <p:cNvSpPr/>
            <p:nvPr/>
          </p:nvSpPr>
          <p:spPr>
            <a:xfrm>
              <a:off x="6215074" y="4786322"/>
              <a:ext cx="2500330" cy="1879947"/>
            </a:xfrm>
            <a:prstGeom prst="parallelogram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572132" y="642939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143636" y="464344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572496" y="464344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286776" y="642939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Нахождение периметра параллелограмма через стороны:</a:t>
            </a:r>
            <a:endParaRPr lang="en-US" dirty="0" smtClean="0"/>
          </a:p>
          <a:p>
            <a:pPr algn="ctr">
              <a:buNone/>
            </a:pPr>
            <a:r>
              <a:rPr lang="pt-BR" b="1" dirty="0" smtClean="0"/>
              <a:t>P = 2a + 2b = 2(a + b)</a:t>
            </a:r>
            <a:endParaRPr lang="ru-RU" b="1" dirty="0" smtClean="0"/>
          </a:p>
          <a:p>
            <a:r>
              <a:rPr lang="ru-RU" dirty="0" smtClean="0"/>
              <a:t>Формула периметра параллелограмма через одну сторону и две диагонали: </a:t>
            </a:r>
            <a:br>
              <a:rPr lang="ru-RU" dirty="0" smtClean="0"/>
            </a:br>
            <a:endParaRPr lang="ru-RU" b="1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4643446"/>
            <a:ext cx="3491370" cy="997534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5429264"/>
            <a:ext cx="3429024" cy="984572"/>
          </a:xfrm>
          <a:prstGeom prst="rect">
            <a:avLst/>
          </a:prstGeom>
          <a:noFill/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5572132" y="4429132"/>
            <a:ext cx="3571868" cy="2214554"/>
            <a:chOff x="5572132" y="4643446"/>
            <a:chExt cx="3571868" cy="2214554"/>
          </a:xfrm>
        </p:grpSpPr>
        <p:sp>
          <p:nvSpPr>
            <p:cNvPr id="22" name="Параллелограмм 21"/>
            <p:cNvSpPr/>
            <p:nvPr/>
          </p:nvSpPr>
          <p:spPr>
            <a:xfrm>
              <a:off x="6215074" y="4786322"/>
              <a:ext cx="2500330" cy="1879947"/>
            </a:xfrm>
            <a:prstGeom prst="parallelogram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572132" y="642939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143636" y="464344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8572496" y="464344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8286776" y="642939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7" name="Прямая соединительная линия 26"/>
          <p:cNvCxnSpPr/>
          <p:nvPr/>
        </p:nvCxnSpPr>
        <p:spPr>
          <a:xfrm rot="10800000" flipV="1">
            <a:off x="6215074" y="4572008"/>
            <a:ext cx="2500330" cy="18573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6500826" y="4714884"/>
            <a:ext cx="1857388" cy="1571636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7429520" y="4071942"/>
            <a:ext cx="35719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857884" y="5214950"/>
            <a:ext cx="35719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Периметр параллелограмма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Периметр параллелограмма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Формула периметра параллелограмма через одну сторону, высоту и синус угла:</a:t>
            </a:r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857496"/>
            <a:ext cx="2452272" cy="1143008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05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4071942"/>
            <a:ext cx="2286016" cy="1065516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05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05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параллелограмма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Площадью параллелограмма</a:t>
            </a:r>
            <a:r>
              <a:rPr lang="ru-RU" sz="2800" dirty="0" smtClean="0"/>
              <a:t> называется пространство ограниченный сторонами параллелограмма, т.е. в пределах периметра параллелограмма.</a:t>
            </a:r>
          </a:p>
          <a:p>
            <a:r>
              <a:rPr lang="ru-RU" sz="2800" dirty="0" smtClean="0"/>
              <a:t>Формула площади параллелограмма через сторону и высоту, проведенную к этой стороне:</a:t>
            </a:r>
          </a:p>
          <a:p>
            <a:pPr algn="ctr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b="1" dirty="0" smtClean="0"/>
              <a:t>S = </a:t>
            </a:r>
            <a:r>
              <a:rPr lang="ru-RU" b="1" dirty="0" err="1" smtClean="0"/>
              <a:t>a</a:t>
            </a:r>
            <a:r>
              <a:rPr lang="ru-RU" b="1" dirty="0" smtClean="0"/>
              <a:t> · </a:t>
            </a:r>
            <a:r>
              <a:rPr lang="ru-RU" b="1" dirty="0" err="1" smtClean="0"/>
              <a:t>h</a:t>
            </a:r>
            <a:r>
              <a:rPr lang="ru-RU" b="1" baseline="-25000" dirty="0" err="1" smtClean="0"/>
              <a:t>a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S = </a:t>
            </a:r>
            <a:r>
              <a:rPr lang="ru-RU" b="1" dirty="0" err="1" smtClean="0"/>
              <a:t>b</a:t>
            </a:r>
            <a:r>
              <a:rPr lang="ru-RU" b="1" dirty="0" smtClean="0"/>
              <a:t> · </a:t>
            </a:r>
            <a:r>
              <a:rPr lang="ru-RU" b="1" dirty="0" err="1" smtClean="0"/>
              <a:t>h</a:t>
            </a:r>
            <a:r>
              <a:rPr lang="ru-RU" b="1" baseline="-25000" dirty="0" err="1" smtClean="0"/>
              <a:t>b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параллелограмма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Формула площади параллелограмма через две стороны и синус угла между ними: </a:t>
            </a:r>
          </a:p>
          <a:p>
            <a:pPr algn="ctr">
              <a:buNone/>
            </a:pPr>
            <a:r>
              <a:rPr lang="ru-RU" dirty="0" smtClean="0"/>
              <a:t>S = </a:t>
            </a:r>
            <a:r>
              <a:rPr lang="ru-RU" dirty="0" err="1" smtClean="0"/>
              <a:t>ab</a:t>
            </a:r>
            <a:r>
              <a:rPr lang="ru-RU" dirty="0" smtClean="0"/>
              <a:t> </a:t>
            </a:r>
            <a:r>
              <a:rPr lang="ru-RU" dirty="0" err="1" smtClean="0"/>
              <a:t>sinα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S = </a:t>
            </a:r>
            <a:r>
              <a:rPr lang="ru-RU" dirty="0" err="1" smtClean="0"/>
              <a:t>ab</a:t>
            </a:r>
            <a:r>
              <a:rPr lang="ru-RU" dirty="0" smtClean="0"/>
              <a:t> </a:t>
            </a:r>
            <a:r>
              <a:rPr lang="ru-RU" dirty="0" err="1" smtClean="0"/>
              <a:t>sinβ</a:t>
            </a:r>
            <a:endParaRPr lang="ru-RU" dirty="0" smtClean="0"/>
          </a:p>
          <a:p>
            <a:pPr marL="274638" indent="-274638"/>
            <a:r>
              <a:rPr lang="ru-RU" dirty="0" smtClean="0"/>
              <a:t>Формула площади параллелограмма через две диагонали и синус угла между ними:</a:t>
            </a:r>
          </a:p>
          <a:p>
            <a:pPr marL="274638" indent="-274638">
              <a:buNone/>
            </a:pPr>
            <a:endParaRPr lang="ru-RU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5" y="4929198"/>
            <a:ext cx="2071702" cy="745813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145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5786454"/>
            <a:ext cx="2071702" cy="738428"/>
          </a:xfrm>
          <a:prstGeom prst="rect">
            <a:avLst/>
          </a:prstGeom>
          <a:noFill/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145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Длина диагонали параллелограмма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Формулы диагоналей параллелограмма через стороны и косинус угла </a:t>
            </a:r>
            <a:r>
              <a:rPr lang="ru-RU" sz="2400" dirty="0" err="1" smtClean="0"/>
              <a:t>β </a:t>
            </a:r>
            <a:r>
              <a:rPr lang="ru-RU" sz="2400" dirty="0" smtClean="0"/>
              <a:t>(по теореме косинусов)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Формула диагонали параллелограмма через две стороны и известную другую диагональ:</a:t>
            </a:r>
          </a:p>
          <a:p>
            <a:endParaRPr lang="ru-RU" sz="2400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500306"/>
            <a:ext cx="3978179" cy="536383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6613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928934"/>
            <a:ext cx="4000528" cy="536383"/>
          </a:xfrm>
          <a:prstGeom prst="rect">
            <a:avLst/>
          </a:prstGeom>
          <a:noFill/>
        </p:spPr>
      </p:pic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5072074"/>
            <a:ext cx="2499784" cy="668958"/>
          </a:xfrm>
          <a:prstGeom prst="rect">
            <a:avLst/>
          </a:prstGeom>
          <a:noFill/>
        </p:spPr>
      </p:pic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5501241"/>
            <a:ext cx="2508538" cy="666604"/>
          </a:xfrm>
          <a:prstGeom prst="rect">
            <a:avLst/>
          </a:prstGeom>
          <a:noFill/>
        </p:spPr>
      </p:pic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6613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357298"/>
            <a:ext cx="8839200" cy="3686180"/>
          </a:xfrm>
        </p:spPr>
        <p:txBody>
          <a:bodyPr/>
          <a:lstStyle/>
          <a:p>
            <a:pPr algn="ctr"/>
            <a:r>
              <a:rPr lang="ru-RU" dirty="0" smtClean="0"/>
              <a:t>Параллелограмм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Прямоугольник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Имеет все свойства параллелограмма</a:t>
            </a:r>
          </a:p>
          <a:p>
            <a:r>
              <a:rPr lang="ru-RU" dirty="0" smtClean="0"/>
              <a:t>Диагонали прямоугольника равны</a:t>
            </a:r>
          </a:p>
          <a:p>
            <a:r>
              <a:rPr lang="en-US" dirty="0" smtClean="0"/>
              <a:t>S=a</a:t>
            </a:r>
            <a:r>
              <a:rPr lang="ru-RU" dirty="0" smtClean="0"/>
              <a:t>*</a:t>
            </a:r>
            <a:r>
              <a:rPr lang="en-US" dirty="0" smtClean="0"/>
              <a:t>b</a:t>
            </a:r>
            <a:r>
              <a:rPr lang="en-US" dirty="0" smtClean="0"/>
              <a:t>, </a:t>
            </a:r>
            <a:r>
              <a:rPr lang="ru-RU" dirty="0" smtClean="0"/>
              <a:t>где </a:t>
            </a:r>
            <a:r>
              <a:rPr lang="en-US" dirty="0" smtClean="0"/>
              <a:t>a</a:t>
            </a:r>
            <a:r>
              <a:rPr lang="ru-RU" dirty="0" smtClean="0"/>
              <a:t> и </a:t>
            </a:r>
            <a:r>
              <a:rPr lang="en-US" dirty="0" smtClean="0"/>
              <a:t>b</a:t>
            </a:r>
            <a:r>
              <a:rPr lang="ru-RU" dirty="0" smtClean="0"/>
              <a:t>- смежные стороны прямоугольника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86380" y="4572008"/>
            <a:ext cx="3214710" cy="135732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286380" y="4572008"/>
            <a:ext cx="3214710" cy="135732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5286380" y="4572008"/>
            <a:ext cx="3214710" cy="135732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500562" y="4929198"/>
            <a:ext cx="500066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86512" y="4000504"/>
            <a:ext cx="500066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Ромб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Имеет все свойства параллелограмма</a:t>
            </a:r>
          </a:p>
          <a:p>
            <a:r>
              <a:rPr lang="ru-RU" dirty="0" smtClean="0"/>
              <a:t>Все стороны ромба равны</a:t>
            </a:r>
          </a:p>
          <a:p>
            <a:r>
              <a:rPr lang="ru-RU" dirty="0" smtClean="0"/>
              <a:t>Диагонали ромба перпендикулярны и делят его углы пополам</a:t>
            </a:r>
            <a:endParaRPr lang="ru-RU" dirty="0"/>
          </a:p>
        </p:txBody>
      </p:sp>
      <p:sp>
        <p:nvSpPr>
          <p:cNvPr id="4" name="Ромб 3"/>
          <p:cNvSpPr/>
          <p:nvPr/>
        </p:nvSpPr>
        <p:spPr>
          <a:xfrm>
            <a:off x="5857884" y="3643314"/>
            <a:ext cx="2428892" cy="2428892"/>
          </a:xfrm>
          <a:prstGeom prst="diamond">
            <a:avLst/>
          </a:prstGeom>
          <a:noFill/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</p:cNvCxnSpPr>
          <p:nvPr/>
        </p:nvCxnSpPr>
        <p:spPr>
          <a:xfrm rot="16200000" flipH="1">
            <a:off x="5857884" y="4857760"/>
            <a:ext cx="242889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4" idx="3"/>
            <a:endCxn id="4" idx="1"/>
          </p:cNvCxnSpPr>
          <p:nvPr/>
        </p:nvCxnSpPr>
        <p:spPr>
          <a:xfrm flipH="1">
            <a:off x="5857884" y="4857760"/>
            <a:ext cx="242889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6286512" y="4143380"/>
            <a:ext cx="285752" cy="28575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7572396" y="5357826"/>
            <a:ext cx="285752" cy="28575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7465239" y="4036223"/>
            <a:ext cx="285752" cy="21431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6322231" y="5393545"/>
            <a:ext cx="285752" cy="21431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Квадрат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Имеет все свойства параллелограмма</a:t>
            </a:r>
          </a:p>
          <a:p>
            <a:r>
              <a:rPr lang="ru-RU" dirty="0" smtClean="0"/>
              <a:t>Стороны квадрата равны</a:t>
            </a:r>
          </a:p>
          <a:p>
            <a:r>
              <a:rPr lang="ru-RU" dirty="0" smtClean="0"/>
              <a:t>Диагонали квадрата перпендикулярны и равны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72132" y="4000504"/>
            <a:ext cx="1928826" cy="1928826"/>
          </a:xfrm>
          <a:prstGeom prst="rect">
            <a:avLst/>
          </a:prstGeom>
          <a:noFill/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5643570" y="4000504"/>
            <a:ext cx="1857388" cy="185738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5572132" y="4001298"/>
            <a:ext cx="1858182" cy="1856594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6322231" y="4036223"/>
            <a:ext cx="357190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394463" y="5964255"/>
            <a:ext cx="357190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7286645" y="4929198"/>
            <a:ext cx="357190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5357819" y="4929198"/>
            <a:ext cx="357190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6643702" y="5072074"/>
            <a:ext cx="285752" cy="142876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6715140" y="5143512"/>
            <a:ext cx="285752" cy="142876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V="1">
            <a:off x="6750859" y="4536289"/>
            <a:ext cx="214314" cy="142876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V="1">
            <a:off x="6822297" y="4464851"/>
            <a:ext cx="214314" cy="142876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6000760" y="4429132"/>
            <a:ext cx="285752" cy="142876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 flipV="1">
            <a:off x="6072198" y="4500570"/>
            <a:ext cx="285752" cy="142876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V="1">
            <a:off x="6107917" y="5179231"/>
            <a:ext cx="214314" cy="142876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V="1">
            <a:off x="6179355" y="5107793"/>
            <a:ext cx="214314" cy="142876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Трапеция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54162"/>
            <a:ext cx="8686800" cy="4525963"/>
          </a:xfrm>
        </p:spPr>
        <p:txBody>
          <a:bodyPr/>
          <a:lstStyle/>
          <a:p>
            <a:r>
              <a:rPr lang="ru-RU" dirty="0" smtClean="0"/>
              <a:t>Средняя линия трапеции параллельна основаниям и равна их </a:t>
            </a:r>
            <a:r>
              <a:rPr lang="ru-RU" dirty="0" err="1" smtClean="0"/>
              <a:t>полусумме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 </a:t>
            </a:r>
            <a:r>
              <a:rPr lang="ru-RU" dirty="0" smtClean="0"/>
              <a:t>– основания трапеции, </a:t>
            </a:r>
            <a:r>
              <a:rPr lang="en-US" dirty="0" smtClean="0"/>
              <a:t>h</a:t>
            </a:r>
            <a:r>
              <a:rPr lang="ru-RU" dirty="0" smtClean="0"/>
              <a:t>-высота</a:t>
            </a:r>
            <a:endParaRPr lang="ru-RU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2722" y="2928934"/>
            <a:ext cx="2000264" cy="900119"/>
          </a:xfrm>
          <a:prstGeom prst="rect">
            <a:avLst/>
          </a:prstGeom>
          <a:noFill/>
        </p:spPr>
      </p:pic>
      <p:sp>
        <p:nvSpPr>
          <p:cNvPr id="6" name="Трапеция 5"/>
          <p:cNvSpPr/>
          <p:nvPr/>
        </p:nvSpPr>
        <p:spPr>
          <a:xfrm>
            <a:off x="5214942" y="5000636"/>
            <a:ext cx="2714644" cy="1428760"/>
          </a:xfrm>
          <a:prstGeom prst="trapezoid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4858546" y="5715016"/>
            <a:ext cx="1428760" cy="1588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715008" y="5572140"/>
            <a:ext cx="28575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4572008"/>
            <a:ext cx="50006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72264" y="6500810"/>
            <a:ext cx="50006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stCxn id="6" idx="1"/>
            <a:endCxn id="6" idx="3"/>
          </p:cNvCxnSpPr>
          <p:nvPr/>
        </p:nvCxnSpPr>
        <p:spPr>
          <a:xfrm rot="10800000" flipH="1">
            <a:off x="5393537" y="5715016"/>
            <a:ext cx="2357454" cy="158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357950" y="5214950"/>
            <a:ext cx="50006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496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Задачи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площадь параллелограмма, изображённого на рисунке.</a:t>
            </a:r>
            <a:endParaRPr lang="ru-RU" dirty="0"/>
          </a:p>
        </p:txBody>
      </p:sp>
      <p:pic>
        <p:nvPicPr>
          <p:cNvPr id="1026" name="Picture 2" descr="undefin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500438"/>
            <a:ext cx="3667147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 столба к дому натянут провод длиной 13 м, который закреплён на стене дома на высоте 4 м от земли (см. рисунок). Вычислите высоту столба, если расстояние от дома до столба равно 12 м. Ответ дайте в метрах.</a:t>
            </a:r>
            <a:endParaRPr lang="ru-RU" dirty="0"/>
          </a:p>
        </p:txBody>
      </p:sp>
      <p:pic>
        <p:nvPicPr>
          <p:cNvPr id="39941" name="Picture 5" descr="C:\Documents and Settings\Учитель\Рабочий стол\xs3qstsrcB33815CF495896B7446BBA8ADF918842_1_139548466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1" y="4483100"/>
            <a:ext cx="3063868" cy="2148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трапеции </a:t>
            </a:r>
            <a:r>
              <a:rPr lang="ru-RU" i="1" dirty="0" smtClean="0"/>
              <a:t>АВСD</a:t>
            </a:r>
            <a:r>
              <a:rPr lang="ru-RU" dirty="0" smtClean="0"/>
              <a:t> боковые стороны </a:t>
            </a:r>
            <a:r>
              <a:rPr lang="ru-RU" i="1" dirty="0" smtClean="0"/>
              <a:t>AB</a:t>
            </a:r>
            <a:r>
              <a:rPr lang="ru-RU" dirty="0" smtClean="0"/>
              <a:t> и </a:t>
            </a:r>
            <a:r>
              <a:rPr lang="ru-RU" i="1" dirty="0" smtClean="0"/>
              <a:t>CD</a:t>
            </a:r>
            <a:r>
              <a:rPr lang="ru-RU" dirty="0" smtClean="0"/>
              <a:t> равны, </a:t>
            </a:r>
            <a:r>
              <a:rPr lang="ru-RU" i="1" dirty="0" smtClean="0"/>
              <a:t>СН</a:t>
            </a:r>
            <a:r>
              <a:rPr lang="ru-RU" dirty="0" smtClean="0"/>
              <a:t> —— высота, проведённая к большему основанию </a:t>
            </a:r>
            <a:r>
              <a:rPr lang="ru-RU" i="1" dirty="0" smtClean="0"/>
              <a:t>AD</a:t>
            </a:r>
            <a:r>
              <a:rPr lang="ru-RU" dirty="0" smtClean="0"/>
              <a:t>. Найдите длину отрезка </a:t>
            </a:r>
            <a:r>
              <a:rPr lang="ru-RU" i="1" dirty="0" smtClean="0"/>
              <a:t>HD</a:t>
            </a:r>
            <a:r>
              <a:rPr lang="ru-RU" dirty="0" smtClean="0"/>
              <a:t>, если средняя линия </a:t>
            </a:r>
            <a:r>
              <a:rPr lang="ru-RU" i="1" dirty="0" smtClean="0"/>
              <a:t>KM</a:t>
            </a:r>
            <a:r>
              <a:rPr lang="ru-RU" dirty="0" smtClean="0"/>
              <a:t> трапеции равна 16, а меньшее основание </a:t>
            </a:r>
            <a:r>
              <a:rPr lang="ru-RU" i="1" dirty="0" smtClean="0"/>
              <a:t>BC</a:t>
            </a:r>
            <a:r>
              <a:rPr lang="ru-RU" dirty="0" smtClean="0"/>
              <a:t> равно 6</a:t>
            </a:r>
            <a:endParaRPr lang="ru-RU" dirty="0"/>
          </a:p>
        </p:txBody>
      </p:sp>
      <p:pic>
        <p:nvPicPr>
          <p:cNvPr id="40962" name="Picture 2" descr="C:\Documents and Settings\Учитель\Рабочий стол\xs3qstsrcB682A2D59D92A9E941925F06B381BFE4_1_136316512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357694"/>
            <a:ext cx="2938469" cy="22142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меньший угол равнобедренной трапеции </a:t>
            </a:r>
            <a:r>
              <a:rPr lang="ru-RU" i="1" dirty="0" smtClean="0"/>
              <a:t>ABCD</a:t>
            </a:r>
            <a:r>
              <a:rPr lang="ru-RU" dirty="0" smtClean="0"/>
              <a:t>, если диагональ </a:t>
            </a:r>
            <a:r>
              <a:rPr lang="ru-RU" i="1" dirty="0" smtClean="0"/>
              <a:t>АС</a:t>
            </a:r>
            <a:r>
              <a:rPr lang="ru-RU" dirty="0" smtClean="0"/>
              <a:t> образует с основанием </a:t>
            </a:r>
            <a:r>
              <a:rPr lang="ru-RU" i="1" dirty="0" smtClean="0"/>
              <a:t>ВС</a:t>
            </a:r>
            <a:r>
              <a:rPr lang="ru-RU" dirty="0" smtClean="0"/>
              <a:t> и боковой стороной </a:t>
            </a:r>
            <a:r>
              <a:rPr lang="ru-RU" i="1" dirty="0" smtClean="0"/>
              <a:t>CD</a:t>
            </a:r>
            <a:r>
              <a:rPr lang="ru-RU" dirty="0" smtClean="0"/>
              <a:t> углы, равные </a:t>
            </a:r>
            <a:r>
              <a:rPr lang="ru-RU" dirty="0" smtClean="0"/>
              <a:t>30°</a:t>
            </a:r>
            <a:r>
              <a:rPr lang="ru-RU" dirty="0" smtClean="0"/>
              <a:t> и </a:t>
            </a:r>
            <a:r>
              <a:rPr lang="ru-RU" dirty="0" smtClean="0"/>
              <a:t>105°</a:t>
            </a:r>
            <a:r>
              <a:rPr lang="ru-RU" dirty="0" smtClean="0"/>
              <a:t> соответственно. Ответ дайте в градусах.</a:t>
            </a:r>
            <a:endParaRPr lang="ru-RU" dirty="0"/>
          </a:p>
        </p:txBody>
      </p:sp>
      <p:pic>
        <p:nvPicPr>
          <p:cNvPr id="41986" name="Picture 2" descr="C:\Documents and Settings\Учитель\Рабочий стол\xs3qstsrcB7B148E23FDFAD954576978F0C16378D_1_139787851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4429132"/>
            <a:ext cx="3286134" cy="2065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больший угол равнобедренной трапеции </a:t>
            </a:r>
            <a:r>
              <a:rPr lang="ru-RU" i="1" dirty="0" smtClean="0"/>
              <a:t>ABCD</a:t>
            </a:r>
            <a:r>
              <a:rPr lang="ru-RU" dirty="0" smtClean="0"/>
              <a:t>, если диагональ </a:t>
            </a:r>
            <a:r>
              <a:rPr lang="ru-RU" i="1" dirty="0" smtClean="0"/>
              <a:t>АС</a:t>
            </a:r>
            <a:r>
              <a:rPr lang="ru-RU" dirty="0" smtClean="0"/>
              <a:t> образует с основанием </a:t>
            </a:r>
            <a:r>
              <a:rPr lang="ru-RU" i="1" dirty="0" smtClean="0"/>
              <a:t>AD</a:t>
            </a:r>
            <a:r>
              <a:rPr lang="ru-RU" dirty="0" smtClean="0"/>
              <a:t> и боковой стороной </a:t>
            </a:r>
            <a:r>
              <a:rPr lang="ru-RU" i="1" dirty="0" smtClean="0"/>
              <a:t>АВ</a:t>
            </a:r>
            <a:r>
              <a:rPr lang="ru-RU" dirty="0" smtClean="0"/>
              <a:t> углы, равные </a:t>
            </a:r>
            <a:r>
              <a:rPr lang="ru-RU" dirty="0" smtClean="0"/>
              <a:t>30°</a:t>
            </a:r>
            <a:r>
              <a:rPr lang="ru-RU" dirty="0" smtClean="0"/>
              <a:t> и </a:t>
            </a:r>
            <a:r>
              <a:rPr lang="ru-RU" dirty="0" smtClean="0"/>
              <a:t>45°</a:t>
            </a:r>
            <a:r>
              <a:rPr lang="ru-RU" dirty="0" smtClean="0"/>
              <a:t> соответственно. Ответ дайте в градусах.</a:t>
            </a:r>
            <a:endParaRPr lang="ru-RU" dirty="0"/>
          </a:p>
        </p:txBody>
      </p:sp>
      <p:pic>
        <p:nvPicPr>
          <p:cNvPr id="43011" name="Picture 3" descr="C:\Documents and Settings\Учитель\Рабочий стол\xs3qstsrc2F96EBC4BB23B09A4DE22FD57B8435F0_1_13978785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000504"/>
            <a:ext cx="3130554" cy="1967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Параллелограмм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Параллелограмм</a:t>
            </a:r>
            <a:r>
              <a:rPr lang="ru-RU" dirty="0" smtClean="0"/>
              <a:t> - это четырехугольник у которого противоположные стороны попарно параллельны (лежат на параллельных прямых).</a:t>
            </a:r>
            <a:endParaRPr lang="ru-RU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4071934" y="4000504"/>
            <a:ext cx="3000396" cy="2255937"/>
          </a:xfrm>
          <a:prstGeom prst="parallelogram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643438" y="4000504"/>
            <a:ext cx="2428892" cy="1588"/>
          </a:xfrm>
          <a:prstGeom prst="line">
            <a:avLst/>
          </a:prstGeom>
          <a:ln w="952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000496" y="6284932"/>
            <a:ext cx="2500330" cy="1635"/>
          </a:xfrm>
          <a:prstGeom prst="line">
            <a:avLst/>
          </a:prstGeom>
          <a:ln w="1174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572132" y="3500438"/>
            <a:ext cx="35719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14942" y="6357958"/>
            <a:ext cx="35719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000504"/>
            <a:ext cx="1928826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a||b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1538" y="4857760"/>
            <a:ext cx="1928826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c||d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4857760"/>
            <a:ext cx="35719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72330" y="4857760"/>
            <a:ext cx="35719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3214678" y="4857760"/>
            <a:ext cx="2286016" cy="571504"/>
          </a:xfrm>
          <a:prstGeom prst="line">
            <a:avLst/>
          </a:prstGeom>
          <a:ln w="952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5607851" y="4893479"/>
            <a:ext cx="2357454" cy="571504"/>
          </a:xfrm>
          <a:prstGeom prst="line">
            <a:avLst/>
          </a:prstGeom>
          <a:ln w="952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0" grpId="1"/>
      <p:bldP spid="11" grpId="1"/>
      <p:bldP spid="12" grpId="0"/>
      <p:bldP spid="13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площадь параллелограмма, изображённого на рисунке.</a:t>
            </a:r>
            <a:endParaRPr lang="ru-RU" dirty="0"/>
          </a:p>
        </p:txBody>
      </p:sp>
      <p:pic>
        <p:nvPicPr>
          <p:cNvPr id="45058" name="Picture 2" descr="C:\Documents and Settings\Учитель\Рабочий стол\xs3qstsrc34BF2B4D18F6A83445CAAD5969DA4DB5_1_139642750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429000"/>
            <a:ext cx="2606675" cy="2898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трапеции </a:t>
            </a:r>
            <a:r>
              <a:rPr lang="ru-RU" i="1" dirty="0" smtClean="0"/>
              <a:t>АВСD</a:t>
            </a:r>
            <a:r>
              <a:rPr lang="ru-RU" dirty="0" smtClean="0"/>
              <a:t> боковые стороны </a:t>
            </a:r>
            <a:r>
              <a:rPr lang="ru-RU" i="1" dirty="0" smtClean="0"/>
              <a:t>AB</a:t>
            </a:r>
            <a:r>
              <a:rPr lang="ru-RU" dirty="0" smtClean="0"/>
              <a:t> и </a:t>
            </a:r>
            <a:r>
              <a:rPr lang="ru-RU" i="1" dirty="0" smtClean="0"/>
              <a:t>CD</a:t>
            </a:r>
            <a:r>
              <a:rPr lang="ru-RU" dirty="0" smtClean="0"/>
              <a:t> равны, </a:t>
            </a:r>
            <a:r>
              <a:rPr lang="ru-RU" i="1" dirty="0" smtClean="0"/>
              <a:t>СН</a:t>
            </a:r>
            <a:r>
              <a:rPr lang="ru-RU" dirty="0" smtClean="0"/>
              <a:t> —— высота, проведённая к большему основанию </a:t>
            </a:r>
            <a:r>
              <a:rPr lang="ru-RU" i="1" dirty="0" smtClean="0"/>
              <a:t>AD</a:t>
            </a:r>
            <a:r>
              <a:rPr lang="ru-RU" dirty="0" smtClean="0"/>
              <a:t>. Найдите длину отрезка </a:t>
            </a:r>
            <a:r>
              <a:rPr lang="ru-RU" i="1" dirty="0" smtClean="0"/>
              <a:t>HD</a:t>
            </a:r>
            <a:r>
              <a:rPr lang="ru-RU" dirty="0" smtClean="0"/>
              <a:t>, если средняя линия </a:t>
            </a:r>
            <a:r>
              <a:rPr lang="ru-RU" i="1" dirty="0" smtClean="0"/>
              <a:t>KM </a:t>
            </a:r>
            <a:r>
              <a:rPr lang="ru-RU" dirty="0" smtClean="0"/>
              <a:t>трапеции равна 10, а меньшее основание </a:t>
            </a:r>
            <a:r>
              <a:rPr lang="ru-RU" i="1" dirty="0" smtClean="0"/>
              <a:t>BC</a:t>
            </a:r>
            <a:r>
              <a:rPr lang="ru-RU" dirty="0" smtClean="0"/>
              <a:t> равно 4.</a:t>
            </a:r>
            <a:endParaRPr lang="ru-RU" dirty="0"/>
          </a:p>
        </p:txBody>
      </p:sp>
      <p:pic>
        <p:nvPicPr>
          <p:cNvPr id="46082" name="Picture 2" descr="C:\Documents and Settings\Учитель\Рабочий стол\xs3qstsrc38B4BE983A7C89584494A90E8C7CEF2F_1_13631672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286256"/>
            <a:ext cx="3011488" cy="2269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площадь трапеции, изображённой на рисунке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7106" name="Picture 2" descr="C:\Documents and Settings\Учитель\Рабочий стол\xs3qstsrc3AB4D3AB82FE876F426A4E40DB4C6FDA_1_143030692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357430"/>
            <a:ext cx="5140337" cy="4217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параллелограмме </a:t>
            </a:r>
            <a:r>
              <a:rPr lang="ru-RU" i="1" dirty="0" smtClean="0"/>
              <a:t>АВСD</a:t>
            </a:r>
            <a:r>
              <a:rPr lang="ru-RU" dirty="0" smtClean="0"/>
              <a:t> проведены перпендикуляры </a:t>
            </a:r>
            <a:r>
              <a:rPr lang="ru-RU" i="1" dirty="0" smtClean="0"/>
              <a:t>ВЕ</a:t>
            </a:r>
            <a:r>
              <a:rPr lang="ru-RU" dirty="0" smtClean="0"/>
              <a:t> и </a:t>
            </a:r>
            <a:r>
              <a:rPr lang="ru-RU" i="1" dirty="0" smtClean="0"/>
              <a:t>DF</a:t>
            </a:r>
            <a:r>
              <a:rPr lang="ru-RU" dirty="0" smtClean="0"/>
              <a:t> к диагонали </a:t>
            </a:r>
            <a:r>
              <a:rPr lang="ru-RU" i="1" dirty="0" smtClean="0"/>
              <a:t>АС </a:t>
            </a:r>
            <a:r>
              <a:rPr lang="ru-RU" dirty="0" smtClean="0"/>
              <a:t>(см. рисунок). Докажите, что отрезки </a:t>
            </a:r>
            <a:r>
              <a:rPr lang="ru-RU" i="1" dirty="0" smtClean="0"/>
              <a:t>ВF</a:t>
            </a:r>
            <a:r>
              <a:rPr lang="ru-RU" dirty="0" smtClean="0"/>
              <a:t> и </a:t>
            </a:r>
            <a:r>
              <a:rPr lang="ru-RU" i="1" dirty="0" smtClean="0"/>
              <a:t>DЕ </a:t>
            </a:r>
            <a:r>
              <a:rPr lang="ru-RU" dirty="0" smtClean="0"/>
              <a:t>равны.</a:t>
            </a:r>
            <a:endParaRPr lang="ru-RU" dirty="0"/>
          </a:p>
        </p:txBody>
      </p:sp>
      <p:pic>
        <p:nvPicPr>
          <p:cNvPr id="48130" name="Picture 2" descr="C:\Documents and Settings\Учитель\Рабочий стол\xs3qstsrcC4D535DD415C906848FCEF89E6EB0A5A_1_13643888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571876"/>
            <a:ext cx="4398969" cy="3000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Диагональ </a:t>
            </a:r>
            <a:r>
              <a:rPr lang="ru-RU" i="1" dirty="0" smtClean="0"/>
              <a:t>BD </a:t>
            </a:r>
            <a:r>
              <a:rPr lang="ru-RU" dirty="0" smtClean="0"/>
              <a:t>параллелограмма </a:t>
            </a:r>
            <a:r>
              <a:rPr lang="ru-RU" i="1" dirty="0" smtClean="0"/>
              <a:t>ABCD</a:t>
            </a:r>
            <a:r>
              <a:rPr lang="ru-RU" dirty="0" smtClean="0"/>
              <a:t> образует с его сторонами углы, равные </a:t>
            </a:r>
            <a:r>
              <a:rPr lang="ru-RU" dirty="0" smtClean="0"/>
              <a:t>25°</a:t>
            </a:r>
            <a:r>
              <a:rPr lang="ru-RU" dirty="0" smtClean="0"/>
              <a:t> и </a:t>
            </a:r>
            <a:r>
              <a:rPr lang="ru-RU" dirty="0" smtClean="0"/>
              <a:t>110°. </a:t>
            </a:r>
            <a:r>
              <a:rPr lang="ru-RU" dirty="0" smtClean="0"/>
              <a:t>Найдите меньший угол параллелограмма. Ответ дайте в градусах.</a:t>
            </a:r>
            <a:endParaRPr lang="ru-RU" dirty="0"/>
          </a:p>
        </p:txBody>
      </p:sp>
      <p:pic>
        <p:nvPicPr>
          <p:cNvPr id="49154" name="Picture 2" descr="C:\Documents and Settings\Учитель\Рабочий стол\xs3qstsrcECBD1D634F538161495217450C9CECB7_1_139650747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4143380"/>
            <a:ext cx="4027422" cy="2378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71744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Спасибо за внимание!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14620"/>
            <a:ext cx="8858280" cy="1071570"/>
          </a:xfrm>
        </p:spPr>
        <p:txBody>
          <a:bodyPr/>
          <a:lstStyle/>
          <a:p>
            <a:pPr algn="ctr"/>
            <a:r>
              <a:rPr lang="ru-RU" sz="4400" b="1" dirty="0" smtClean="0"/>
              <a:t>Параллелограмм</a:t>
            </a:r>
            <a:r>
              <a:rPr lang="ru-RU" b="1" dirty="0" smtClean="0"/>
              <a:t>. </a:t>
            </a:r>
            <a:r>
              <a:rPr lang="ru-RU" sz="4400" b="1" dirty="0" smtClean="0"/>
              <a:t>СВОЙСТВА</a:t>
            </a:r>
            <a:r>
              <a:rPr lang="en-US" b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r>
              <a:rPr lang="ru-RU" b="1" dirty="0" smtClean="0"/>
              <a:t>Параллелограмм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86800" cy="4525963"/>
          </a:xfrm>
        </p:spPr>
        <p:txBody>
          <a:bodyPr/>
          <a:lstStyle/>
          <a:p>
            <a:r>
              <a:rPr lang="ru-RU" sz="2800" dirty="0" smtClean="0"/>
              <a:t>Противоположные стороны параллелограмма имеют одинаковую длину:</a:t>
            </a:r>
            <a:br>
              <a:rPr lang="ru-RU" sz="2800" dirty="0" smtClean="0"/>
            </a:br>
            <a:r>
              <a:rPr lang="ru-RU" sz="2800" dirty="0" smtClean="0"/>
              <a:t>AB = CD, BC = AD</a:t>
            </a:r>
          </a:p>
          <a:p>
            <a:r>
              <a:rPr lang="ru-RU" sz="2800" dirty="0" smtClean="0"/>
              <a:t>Противоположные стороны параллелограмма параллельны:</a:t>
            </a:r>
            <a:br>
              <a:rPr lang="ru-RU" sz="2800" dirty="0" smtClean="0"/>
            </a:br>
            <a:r>
              <a:rPr lang="ru-RU" sz="2800" dirty="0" smtClean="0"/>
              <a:t>AB||CD,   BC||AD</a:t>
            </a:r>
          </a:p>
          <a:p>
            <a:r>
              <a:rPr lang="ru-RU" sz="2800" dirty="0" smtClean="0"/>
              <a:t>Противоположные углы параллелограмма одинаковые:</a:t>
            </a:r>
            <a:br>
              <a:rPr lang="ru-RU" sz="2800" dirty="0" smtClean="0"/>
            </a:br>
            <a:r>
              <a:rPr lang="ru-RU" sz="2800" dirty="0" smtClean="0"/>
              <a:t>∠ABC = ∠CDA, ∠BCD = ∠DAB</a:t>
            </a:r>
          </a:p>
          <a:p>
            <a:endParaRPr lang="ru-RU" sz="2800" dirty="0" smtClean="0"/>
          </a:p>
          <a:p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5572132" y="4643446"/>
            <a:ext cx="3571868" cy="2214554"/>
            <a:chOff x="5572132" y="4643446"/>
            <a:chExt cx="3571868" cy="2214554"/>
          </a:xfrm>
        </p:grpSpPr>
        <p:sp>
          <p:nvSpPr>
            <p:cNvPr id="4" name="Параллелограмм 3"/>
            <p:cNvSpPr/>
            <p:nvPr/>
          </p:nvSpPr>
          <p:spPr>
            <a:xfrm>
              <a:off x="6215074" y="4786322"/>
              <a:ext cx="2500330" cy="1879947"/>
            </a:xfrm>
            <a:prstGeom prst="parallelogram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572132" y="642939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143636" y="464344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8572496" y="464344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286776" y="642939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Параллелограмм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Сумма углов параллелограмма равна 360°:</a:t>
            </a:r>
            <a:br>
              <a:rPr lang="ru-RU" sz="2800" dirty="0" smtClean="0"/>
            </a:br>
            <a:r>
              <a:rPr lang="ru-RU" sz="2800" dirty="0" smtClean="0"/>
              <a:t>∠ABC + ∠BCD + ∠CDA + ∠DAB = 360°</a:t>
            </a:r>
          </a:p>
          <a:p>
            <a:r>
              <a:rPr lang="ru-RU" sz="2800" dirty="0" smtClean="0"/>
              <a:t>Сумма углов параллелограмма прилегающих к любой стороне равна 180°:</a:t>
            </a:r>
          </a:p>
          <a:p>
            <a:pPr indent="-68263">
              <a:buNone/>
            </a:pPr>
            <a:r>
              <a:rPr lang="ru-RU" sz="2800" dirty="0" smtClean="0"/>
              <a:t>∠</a:t>
            </a:r>
            <a:r>
              <a:rPr lang="en-US" sz="2800" dirty="0" smtClean="0"/>
              <a:t>ABC + ∠BCD = ∠BCD + ∠CDA = ∠CDA + ∠DAB = ∠DAB + ∠DAB = 180°</a:t>
            </a:r>
          </a:p>
          <a:p>
            <a:endParaRPr lang="ru-RU" dirty="0" smtClean="0"/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214942" y="4357694"/>
            <a:ext cx="3571868" cy="2214554"/>
            <a:chOff x="5572132" y="4643446"/>
            <a:chExt cx="3571868" cy="2214554"/>
          </a:xfrm>
        </p:grpSpPr>
        <p:sp>
          <p:nvSpPr>
            <p:cNvPr id="5" name="Параллелограмм 4"/>
            <p:cNvSpPr/>
            <p:nvPr/>
          </p:nvSpPr>
          <p:spPr>
            <a:xfrm>
              <a:off x="6215074" y="4786322"/>
              <a:ext cx="2500330" cy="1879947"/>
            </a:xfrm>
            <a:prstGeom prst="parallelogram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572132" y="642939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143636" y="464344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572496" y="464344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286776" y="642939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Параллелограмм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Каждая диагональ делит параллелограмма на два равных треугольника</a:t>
            </a:r>
          </a:p>
          <a:p>
            <a:r>
              <a:rPr lang="ru-RU" sz="2400" dirty="0" smtClean="0"/>
              <a:t>Две диагональ делят параллелограмм на две пары равных треугольников</a:t>
            </a:r>
          </a:p>
          <a:p>
            <a:r>
              <a:rPr lang="ru-RU" sz="2400" dirty="0" smtClean="0"/>
              <a:t>Диагонали параллелограмма пересекаются и точкой пересечения делят друг друга пополам: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572132" y="4643446"/>
            <a:ext cx="3571868" cy="2214554"/>
            <a:chOff x="5572132" y="4643446"/>
            <a:chExt cx="3571868" cy="2214554"/>
          </a:xfrm>
        </p:grpSpPr>
        <p:sp>
          <p:nvSpPr>
            <p:cNvPr id="5" name="Параллелограмм 4"/>
            <p:cNvSpPr/>
            <p:nvPr/>
          </p:nvSpPr>
          <p:spPr>
            <a:xfrm>
              <a:off x="6215074" y="4786322"/>
              <a:ext cx="2500330" cy="1879947"/>
            </a:xfrm>
            <a:prstGeom prst="parallelogram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572132" y="642939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143636" y="464344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572496" y="464344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286776" y="642939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6215074" y="4786322"/>
            <a:ext cx="2500330" cy="18573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7465239" y="4750603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6500826" y="4929198"/>
            <a:ext cx="1857388" cy="1571636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7537471" y="4749809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6357950" y="5500702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>
            <a:off x="8358214" y="5643578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7108049" y="6679429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7180281" y="6678635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7358082" y="5929330"/>
            <a:ext cx="21431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689" y="3957131"/>
            <a:ext cx="1870996" cy="729688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742243"/>
            <a:ext cx="1857388" cy="711342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26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Параллелограмм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Точка пересечения диагоналей называется центром симметрии параллелограмма</a:t>
            </a:r>
          </a:p>
          <a:p>
            <a:r>
              <a:rPr lang="ru-RU" dirty="0" smtClean="0"/>
              <a:t>Сумма квадратов диагоналей параллелограмма равна сумме квадратов его сторон:</a:t>
            </a:r>
          </a:p>
          <a:p>
            <a:pPr algn="ctr">
              <a:buNone/>
            </a:pPr>
            <a:r>
              <a:rPr lang="ru-RU" dirty="0" smtClean="0"/>
              <a:t>AC</a:t>
            </a:r>
            <a:r>
              <a:rPr lang="ru-RU" baseline="30000" dirty="0" smtClean="0"/>
              <a:t>2</a:t>
            </a:r>
            <a:r>
              <a:rPr lang="ru-RU" dirty="0" smtClean="0"/>
              <a:t> + BD</a:t>
            </a:r>
            <a:r>
              <a:rPr lang="ru-RU" baseline="30000" dirty="0" smtClean="0"/>
              <a:t>2</a:t>
            </a:r>
            <a:r>
              <a:rPr lang="ru-RU" dirty="0" smtClean="0"/>
              <a:t> = 2AB</a:t>
            </a:r>
            <a:r>
              <a:rPr lang="ru-RU" baseline="30000" dirty="0" smtClean="0"/>
              <a:t>2</a:t>
            </a:r>
            <a:r>
              <a:rPr lang="ru-RU" dirty="0" smtClean="0"/>
              <a:t> + 2BC</a:t>
            </a:r>
            <a:r>
              <a:rPr lang="ru-RU" baseline="30000" dirty="0" smtClean="0"/>
              <a:t>2</a:t>
            </a:r>
            <a:endParaRPr lang="ru-RU" dirty="0" smtClean="0"/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572132" y="4643446"/>
            <a:ext cx="3571868" cy="2214554"/>
            <a:chOff x="5572132" y="4643446"/>
            <a:chExt cx="3571868" cy="2214554"/>
          </a:xfrm>
        </p:grpSpPr>
        <p:sp>
          <p:nvSpPr>
            <p:cNvPr id="5" name="Параллелограмм 4"/>
            <p:cNvSpPr/>
            <p:nvPr/>
          </p:nvSpPr>
          <p:spPr>
            <a:xfrm>
              <a:off x="6215074" y="4786322"/>
              <a:ext cx="2500330" cy="1879947"/>
            </a:xfrm>
            <a:prstGeom prst="parallelogram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572132" y="642939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143636" y="464344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572496" y="464344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286776" y="642939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6215074" y="4786322"/>
            <a:ext cx="2500330" cy="18573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6500826" y="4929198"/>
            <a:ext cx="1857388" cy="1571636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Параллелограмм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Биссектрисы противоположных углов параллелограмма всегда параллельны</a:t>
            </a:r>
          </a:p>
          <a:p>
            <a:r>
              <a:rPr lang="ru-RU" dirty="0" smtClean="0"/>
              <a:t> Биссектрисы соседних углов параллелограмма всегда пересекаются под прямым углом (90°)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572132" y="4643446"/>
            <a:ext cx="3571868" cy="2214554"/>
            <a:chOff x="5572132" y="4643446"/>
            <a:chExt cx="3571868" cy="2214554"/>
          </a:xfrm>
        </p:grpSpPr>
        <p:sp>
          <p:nvSpPr>
            <p:cNvPr id="5" name="Параллелограмм 4"/>
            <p:cNvSpPr/>
            <p:nvPr/>
          </p:nvSpPr>
          <p:spPr>
            <a:xfrm>
              <a:off x="6215074" y="4786322"/>
              <a:ext cx="2500330" cy="1879947"/>
            </a:xfrm>
            <a:prstGeom prst="parallelogram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572132" y="642939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143636" y="464344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572496" y="464344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286776" y="6429396"/>
              <a:ext cx="571504" cy="4286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6215074" y="4786322"/>
            <a:ext cx="2500330" cy="18573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6500826" y="4929198"/>
            <a:ext cx="1857388" cy="1571636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7286644" y="5286388"/>
            <a:ext cx="285752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7536677" y="5322107"/>
            <a:ext cx="214314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184</TotalTime>
  <Words>762</Words>
  <PresentationFormat>Экран (4:3)</PresentationFormat>
  <Paragraphs>162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Трек</vt:lpstr>
      <vt:lpstr>Геометрия</vt:lpstr>
      <vt:lpstr>Параллелограмм</vt:lpstr>
      <vt:lpstr>Параллелограмм</vt:lpstr>
      <vt:lpstr>Параллелограмм. СВОЙСТВА </vt:lpstr>
      <vt:lpstr>Параллелограмм</vt:lpstr>
      <vt:lpstr>Параллелограмм</vt:lpstr>
      <vt:lpstr>Параллелограмм</vt:lpstr>
      <vt:lpstr>Параллелограмм</vt:lpstr>
      <vt:lpstr>Параллелограмм</vt:lpstr>
      <vt:lpstr>Параллелограмм. Признаки </vt:lpstr>
      <vt:lpstr>Четырехугольник будет параллелограммом, если выполняется хотя бы одно из следующих условий: </vt:lpstr>
      <vt:lpstr>Параллелограмм. Признаки </vt:lpstr>
      <vt:lpstr>Периметр параллелограмма </vt:lpstr>
      <vt:lpstr>Периметр параллелограмма</vt:lpstr>
      <vt:lpstr>Периметр параллелограмма</vt:lpstr>
      <vt:lpstr>Периметр параллелограмма</vt:lpstr>
      <vt:lpstr>Площадь параллелограмма</vt:lpstr>
      <vt:lpstr>Площадь параллелограмма</vt:lpstr>
      <vt:lpstr>Длина диагонали параллелограмма</vt:lpstr>
      <vt:lpstr>Прямоугольник</vt:lpstr>
      <vt:lpstr>Ромб</vt:lpstr>
      <vt:lpstr>Квадрат</vt:lpstr>
      <vt:lpstr>Трапеция</vt:lpstr>
      <vt:lpstr>Задачи</vt:lpstr>
      <vt:lpstr>Задачи</vt:lpstr>
      <vt:lpstr>Задачи</vt:lpstr>
      <vt:lpstr>Задачи</vt:lpstr>
      <vt:lpstr>задачи</vt:lpstr>
      <vt:lpstr>Задачи</vt:lpstr>
      <vt:lpstr>Задачи</vt:lpstr>
      <vt:lpstr>Задачи</vt:lpstr>
      <vt:lpstr>Задачи</vt:lpstr>
      <vt:lpstr>Задачи</vt:lpstr>
      <vt:lpstr>Задачи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</dc:title>
  <cp:lastModifiedBy>Учитель</cp:lastModifiedBy>
  <cp:revision>31</cp:revision>
  <dcterms:modified xsi:type="dcterms:W3CDTF">2016-02-10T06:08:23Z</dcterms:modified>
</cp:coreProperties>
</file>