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3" r:id="rId3"/>
    <p:sldId id="257" r:id="rId4"/>
    <p:sldId id="263" r:id="rId5"/>
    <p:sldId id="259" r:id="rId6"/>
    <p:sldId id="258" r:id="rId7"/>
    <p:sldId id="260" r:id="rId8"/>
    <p:sldId id="262" r:id="rId9"/>
    <p:sldId id="267" r:id="rId10"/>
    <p:sldId id="261" r:id="rId11"/>
    <p:sldId id="264" r:id="rId12"/>
    <p:sldId id="265" r:id="rId13"/>
    <p:sldId id="272" r:id="rId14"/>
    <p:sldId id="266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0" name="Group 48"/>
          <p:cNvGrpSpPr>
            <a:grpSpLocks/>
          </p:cNvGrpSpPr>
          <p:nvPr/>
        </p:nvGrpSpPr>
        <p:grpSpPr bwMode="auto">
          <a:xfrm>
            <a:off x="0" y="-14288"/>
            <a:ext cx="9144000" cy="6886576"/>
            <a:chOff x="0" y="-9"/>
            <a:chExt cx="5760" cy="4338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632" y="-5"/>
                <a:ext cx="1737" cy="4333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0" y="-7"/>
                <a:ext cx="1737" cy="4329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3744" y="-4"/>
                <a:ext cx="1739" cy="4330"/>
              </a:xfrm>
              <a:custGeom>
                <a:avLst/>
                <a:gdLst/>
                <a:ahLst/>
                <a:cxnLst>
                  <a:cxn ang="0">
                    <a:pos x="494" y="4415"/>
                  </a:cxn>
                  <a:cxn ang="0">
                    <a:pos x="1739" y="44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415"/>
                  </a:cxn>
                </a:cxnLst>
                <a:rect l="0" t="0" r="r" b="b"/>
                <a:pathLst>
                  <a:path w="1739" h="4420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1920" y="-9"/>
                <a:ext cx="2080" cy="432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70" y="4338"/>
                  </a:cxn>
                  <a:cxn ang="0">
                    <a:pos x="2080" y="4338"/>
                  </a:cxn>
                  <a:cxn ang="0">
                    <a:pos x="1033" y="0"/>
                  </a:cxn>
                  <a:cxn ang="0">
                    <a:pos x="0" y="7"/>
                  </a:cxn>
                </a:cxnLst>
                <a:rect l="0" t="0" r="r" b="b"/>
                <a:pathLst>
                  <a:path w="2080" h="4338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1056" y="16"/>
                <a:ext cx="1248" cy="4313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120" y="0"/>
                <a:ext cx="1248" cy="4325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 flipV="1">
                <a:off x="4512" y="2"/>
                <a:ext cx="1248" cy="4320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3" name="Freeform 11"/>
            <p:cNvSpPr>
              <a:spLocks/>
            </p:cNvSpPr>
            <p:nvPr userDrawn="1"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236" name="Group 44"/>
            <p:cNvGrpSpPr>
              <a:grpSpLocks/>
            </p:cNvGrpSpPr>
            <p:nvPr userDrawn="1"/>
          </p:nvGrpSpPr>
          <p:grpSpPr bwMode="auto">
            <a:xfrm>
              <a:off x="0" y="2112"/>
              <a:ext cx="5760" cy="1075"/>
              <a:chOff x="0" y="3581"/>
              <a:chExt cx="5760" cy="1075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invGray">
              <a:xfrm>
                <a:off x="0" y="3910"/>
                <a:ext cx="5760" cy="43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211" name="Group 19"/>
              <p:cNvGrpSpPr>
                <a:grpSpLocks/>
              </p:cNvGrpSpPr>
              <p:nvPr userDrawn="1"/>
            </p:nvGrpSpPr>
            <p:grpSpPr bwMode="auto">
              <a:xfrm>
                <a:off x="0" y="3956"/>
                <a:ext cx="5760" cy="382"/>
                <a:chOff x="0" y="-9"/>
                <a:chExt cx="5760" cy="4336"/>
              </a:xfrm>
            </p:grpSpPr>
            <p:sp>
              <p:nvSpPr>
                <p:cNvPr id="8212" name="Freeform 20"/>
                <p:cNvSpPr>
                  <a:spLocks/>
                </p:cNvSpPr>
                <p:nvPr/>
              </p:nvSpPr>
              <p:spPr bwMode="invGray">
                <a:xfrm>
                  <a:off x="1632" y="-7"/>
                  <a:ext cx="1737" cy="4333"/>
                </a:xfrm>
                <a:custGeom>
                  <a:avLst/>
                  <a:gdLst/>
                  <a:ahLst/>
                  <a:cxnLst>
                    <a:cxn ang="0">
                      <a:pos x="494" y="4309"/>
                    </a:cxn>
                    <a:cxn ang="0">
                      <a:pos x="1737" y="4320"/>
                    </a:cxn>
                    <a:cxn ang="0">
                      <a:pos x="524" y="0"/>
                    </a:cxn>
                    <a:cxn ang="0">
                      <a:pos x="0" y="7"/>
                    </a:cxn>
                    <a:cxn ang="0">
                      <a:pos x="494" y="4309"/>
                    </a:cxn>
                  </a:cxnLst>
                  <a:rect l="0" t="0" r="r" b="b"/>
                  <a:pathLst>
                    <a:path w="1737" h="4320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3" name="Freeform 21"/>
                <p:cNvSpPr>
                  <a:spLocks/>
                </p:cNvSpPr>
                <p:nvPr/>
              </p:nvSpPr>
              <p:spPr bwMode="invGray">
                <a:xfrm>
                  <a:off x="0" y="-9"/>
                  <a:ext cx="1737" cy="4329"/>
                </a:xfrm>
                <a:custGeom>
                  <a:avLst/>
                  <a:gdLst/>
                  <a:ahLst/>
                  <a:cxnLst>
                    <a:cxn ang="0">
                      <a:pos x="494" y="4309"/>
                    </a:cxn>
                    <a:cxn ang="0">
                      <a:pos x="1737" y="4320"/>
                    </a:cxn>
                    <a:cxn ang="0">
                      <a:pos x="524" y="0"/>
                    </a:cxn>
                    <a:cxn ang="0">
                      <a:pos x="0" y="7"/>
                    </a:cxn>
                    <a:cxn ang="0">
                      <a:pos x="494" y="4309"/>
                    </a:cxn>
                  </a:cxnLst>
                  <a:rect l="0" t="0" r="r" b="b"/>
                  <a:pathLst>
                    <a:path w="1737" h="4320">
                      <a:moveTo>
                        <a:pt x="494" y="4309"/>
                      </a:moveTo>
                      <a:lnTo>
                        <a:pt x="1737" y="43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30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4" name="Freeform 22"/>
                <p:cNvSpPr>
                  <a:spLocks/>
                </p:cNvSpPr>
                <p:nvPr/>
              </p:nvSpPr>
              <p:spPr bwMode="invGray">
                <a:xfrm>
                  <a:off x="3744" y="-6"/>
                  <a:ext cx="1739" cy="4330"/>
                </a:xfrm>
                <a:custGeom>
                  <a:avLst/>
                  <a:gdLst/>
                  <a:ahLst/>
                  <a:cxnLst>
                    <a:cxn ang="0">
                      <a:pos x="494" y="4415"/>
                    </a:cxn>
                    <a:cxn ang="0">
                      <a:pos x="1739" y="4420"/>
                    </a:cxn>
                    <a:cxn ang="0">
                      <a:pos x="524" y="0"/>
                    </a:cxn>
                    <a:cxn ang="0">
                      <a:pos x="0" y="7"/>
                    </a:cxn>
                    <a:cxn ang="0">
                      <a:pos x="494" y="4415"/>
                    </a:cxn>
                  </a:cxnLst>
                  <a:rect l="0" t="0" r="r" b="b"/>
                  <a:pathLst>
                    <a:path w="1739" h="4420">
                      <a:moveTo>
                        <a:pt x="494" y="4415"/>
                      </a:moveTo>
                      <a:lnTo>
                        <a:pt x="1739" y="4420"/>
                      </a:lnTo>
                      <a:lnTo>
                        <a:pt x="524" y="0"/>
                      </a:lnTo>
                      <a:lnTo>
                        <a:pt x="0" y="7"/>
                      </a:lnTo>
                      <a:lnTo>
                        <a:pt x="494" y="441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5" name="Freeform 23"/>
                <p:cNvSpPr>
                  <a:spLocks/>
                </p:cNvSpPr>
                <p:nvPr/>
              </p:nvSpPr>
              <p:spPr bwMode="invGray">
                <a:xfrm>
                  <a:off x="1920" y="-4"/>
                  <a:ext cx="2080" cy="432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870" y="4338"/>
                    </a:cxn>
                    <a:cxn ang="0">
                      <a:pos x="2080" y="4338"/>
                    </a:cxn>
                    <a:cxn ang="0">
                      <a:pos x="1033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2080" h="4338">
                      <a:moveTo>
                        <a:pt x="0" y="7"/>
                      </a:moveTo>
                      <a:lnTo>
                        <a:pt x="1870" y="4338"/>
                      </a:lnTo>
                      <a:lnTo>
                        <a:pt x="2080" y="4338"/>
                      </a:lnTo>
                      <a:lnTo>
                        <a:pt x="10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6" name="Freeform 24"/>
                <p:cNvSpPr>
                  <a:spLocks/>
                </p:cNvSpPr>
                <p:nvPr/>
              </p:nvSpPr>
              <p:spPr bwMode="invGray">
                <a:xfrm>
                  <a:off x="1056" y="14"/>
                  <a:ext cx="1248" cy="4313"/>
                </a:xfrm>
                <a:custGeom>
                  <a:avLst/>
                  <a:gdLst/>
                  <a:ahLst/>
                  <a:cxnLst>
                    <a:cxn ang="0">
                      <a:pos x="528" y="4320"/>
                    </a:cxn>
                    <a:cxn ang="0">
                      <a:pos x="1248" y="4320"/>
                    </a:cxn>
                    <a:cxn ang="0">
                      <a:pos x="384" y="0"/>
                    </a:cxn>
                    <a:cxn ang="0">
                      <a:pos x="0" y="0"/>
                    </a:cxn>
                    <a:cxn ang="0">
                      <a:pos x="528" y="4320"/>
                    </a:cxn>
                  </a:cxnLst>
                  <a:rect l="0" t="0" r="r" b="b"/>
                  <a:pathLst>
                    <a:path w="1248" h="4320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7" name="Freeform 25"/>
                <p:cNvSpPr>
                  <a:spLocks/>
                </p:cNvSpPr>
                <p:nvPr/>
              </p:nvSpPr>
              <p:spPr bwMode="invGray">
                <a:xfrm>
                  <a:off x="3120" y="-2"/>
                  <a:ext cx="1248" cy="4325"/>
                </a:xfrm>
                <a:custGeom>
                  <a:avLst/>
                  <a:gdLst/>
                  <a:ahLst/>
                  <a:cxnLst>
                    <a:cxn ang="0">
                      <a:pos x="528" y="4320"/>
                    </a:cxn>
                    <a:cxn ang="0">
                      <a:pos x="1248" y="4320"/>
                    </a:cxn>
                    <a:cxn ang="0">
                      <a:pos x="384" y="0"/>
                    </a:cxn>
                    <a:cxn ang="0">
                      <a:pos x="0" y="0"/>
                    </a:cxn>
                    <a:cxn ang="0">
                      <a:pos x="528" y="4320"/>
                    </a:cxn>
                  </a:cxnLst>
                  <a:rect l="0" t="0" r="r" b="b"/>
                  <a:pathLst>
                    <a:path w="1248" h="4320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18" name="Freeform 26"/>
                <p:cNvSpPr>
                  <a:spLocks/>
                </p:cNvSpPr>
                <p:nvPr/>
              </p:nvSpPr>
              <p:spPr bwMode="invGray">
                <a:xfrm flipV="1">
                  <a:off x="4512" y="0"/>
                  <a:ext cx="1248" cy="4320"/>
                </a:xfrm>
                <a:custGeom>
                  <a:avLst/>
                  <a:gdLst/>
                  <a:ahLst/>
                  <a:cxnLst>
                    <a:cxn ang="0">
                      <a:pos x="528" y="4320"/>
                    </a:cxn>
                    <a:cxn ang="0">
                      <a:pos x="1248" y="4320"/>
                    </a:cxn>
                    <a:cxn ang="0">
                      <a:pos x="384" y="0"/>
                    </a:cxn>
                    <a:cxn ang="0">
                      <a:pos x="0" y="0"/>
                    </a:cxn>
                    <a:cxn ang="0">
                      <a:pos x="528" y="4320"/>
                    </a:cxn>
                  </a:cxnLst>
                  <a:rect l="0" t="0" r="r" b="b"/>
                  <a:pathLst>
                    <a:path w="1248" h="4320">
                      <a:moveTo>
                        <a:pt x="528" y="4320"/>
                      </a:moveTo>
                      <a:lnTo>
                        <a:pt x="1248" y="4320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528" y="43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invGray">
              <a:xfrm>
                <a:off x="0" y="3910"/>
                <a:ext cx="5760" cy="432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 userDrawn="1"/>
            </p:nvSpPr>
            <p:spPr bwMode="invGray">
              <a:xfrm>
                <a:off x="2583" y="3918"/>
                <a:ext cx="1036" cy="420"/>
              </a:xfrm>
              <a:custGeom>
                <a:avLst/>
                <a:gdLst/>
                <a:ahLst/>
                <a:cxnLst>
                  <a:cxn ang="0">
                    <a:pos x="1027" y="0"/>
                  </a:cxn>
                  <a:cxn ang="0">
                    <a:pos x="0" y="417"/>
                  </a:cxn>
                  <a:cxn ang="0">
                    <a:pos x="24" y="420"/>
                  </a:cxn>
                  <a:cxn ang="0">
                    <a:pos x="1036" y="16"/>
                  </a:cxn>
                  <a:cxn ang="0">
                    <a:pos x="1027" y="0"/>
                  </a:cxn>
                </a:cxnLst>
                <a:rect l="0" t="0" r="r" b="b"/>
                <a:pathLst>
                  <a:path w="1036" h="420">
                    <a:moveTo>
                      <a:pt x="1027" y="0"/>
                    </a:moveTo>
                    <a:cubicBezTo>
                      <a:pt x="508" y="159"/>
                      <a:pt x="167" y="347"/>
                      <a:pt x="0" y="417"/>
                    </a:cubicBezTo>
                    <a:cubicBezTo>
                      <a:pt x="0" y="417"/>
                      <a:pt x="12" y="418"/>
                      <a:pt x="24" y="420"/>
                    </a:cubicBezTo>
                    <a:cubicBezTo>
                      <a:pt x="237" y="321"/>
                      <a:pt x="708" y="105"/>
                      <a:pt x="1036" y="16"/>
                    </a:cubicBezTo>
                    <a:cubicBezTo>
                      <a:pt x="1036" y="16"/>
                      <a:pt x="1027" y="0"/>
                      <a:pt x="1027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 userDrawn="1"/>
            </p:nvSpPr>
            <p:spPr bwMode="invGray">
              <a:xfrm rot="18897039" flipH="1">
                <a:off x="1486" y="3886"/>
                <a:ext cx="1060" cy="480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2" name="Freeform 30"/>
              <p:cNvSpPr>
                <a:spLocks/>
              </p:cNvSpPr>
              <p:nvPr userDrawn="1"/>
            </p:nvSpPr>
            <p:spPr bwMode="invGray">
              <a:xfrm rot="18897039" flipH="1">
                <a:off x="766" y="3886"/>
                <a:ext cx="1060" cy="480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3" name="Freeform 31"/>
              <p:cNvSpPr>
                <a:spLocks/>
              </p:cNvSpPr>
              <p:nvPr userDrawn="1"/>
            </p:nvSpPr>
            <p:spPr bwMode="invGray">
              <a:xfrm rot="18897039" flipH="1">
                <a:off x="31" y="3854"/>
                <a:ext cx="1034" cy="487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 userDrawn="1"/>
            </p:nvSpPr>
            <p:spPr bwMode="invGray">
              <a:xfrm flipH="1" flipV="1">
                <a:off x="576" y="3910"/>
                <a:ext cx="3552" cy="432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 userDrawn="1"/>
            </p:nvSpPr>
            <p:spPr bwMode="invGray">
              <a:xfrm flipH="1" flipV="1">
                <a:off x="240" y="3910"/>
                <a:ext cx="1536" cy="432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 userDrawn="1"/>
            </p:nvSpPr>
            <p:spPr bwMode="invGray">
              <a:xfrm flipH="1" flipV="1">
                <a:off x="3036" y="3958"/>
                <a:ext cx="1332" cy="383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7" name="Freeform 35"/>
              <p:cNvSpPr>
                <a:spLocks/>
              </p:cNvSpPr>
              <p:nvPr userDrawn="1"/>
            </p:nvSpPr>
            <p:spPr bwMode="invGray">
              <a:xfrm flipH="1" flipV="1">
                <a:off x="3984" y="3910"/>
                <a:ext cx="1536" cy="432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8" name="Freeform 36"/>
              <p:cNvSpPr>
                <a:spLocks/>
              </p:cNvSpPr>
              <p:nvPr userDrawn="1"/>
            </p:nvSpPr>
            <p:spPr bwMode="invGray">
              <a:xfrm flipH="1" flipV="1">
                <a:off x="3456" y="3910"/>
                <a:ext cx="2304" cy="432"/>
              </a:xfrm>
              <a:custGeom>
                <a:avLst/>
                <a:gdLst/>
                <a:ahLst/>
                <a:cxnLst>
                  <a:cxn ang="0">
                    <a:pos x="0" y="1778"/>
                  </a:cxn>
                  <a:cxn ang="0">
                    <a:pos x="4742" y="0"/>
                  </a:cxn>
                  <a:cxn ang="0">
                    <a:pos x="4763" y="42"/>
                  </a:cxn>
                  <a:cxn ang="0">
                    <a:pos x="20" y="1845"/>
                  </a:cxn>
                  <a:cxn ang="0">
                    <a:pos x="0" y="1778"/>
                  </a:cxn>
                </a:cxnLst>
                <a:rect l="0" t="0" r="r" b="b"/>
                <a:pathLst>
                  <a:path w="4763" h="1845">
                    <a:moveTo>
                      <a:pt x="0" y="1778"/>
                    </a:moveTo>
                    <a:cubicBezTo>
                      <a:pt x="2065" y="797"/>
                      <a:pt x="3942" y="281"/>
                      <a:pt x="4742" y="0"/>
                    </a:cubicBezTo>
                    <a:lnTo>
                      <a:pt x="4763" y="42"/>
                    </a:lnTo>
                    <a:cubicBezTo>
                      <a:pt x="3976" y="350"/>
                      <a:pt x="1830" y="918"/>
                      <a:pt x="20" y="1845"/>
                    </a:cubicBezTo>
                    <a:cubicBezTo>
                      <a:pt x="20" y="1845"/>
                      <a:pt x="0" y="1778"/>
                      <a:pt x="0" y="17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invGray">
              <a:xfrm>
                <a:off x="0" y="3931"/>
                <a:ext cx="5760" cy="14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37" name="Rectangle 45"/>
            <p:cNvSpPr>
              <a:spLocks noChangeArrowheads="1"/>
            </p:cNvSpPr>
            <p:nvPr userDrawn="1"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Rectangle 46"/>
            <p:cNvSpPr>
              <a:spLocks noChangeArrowheads="1"/>
            </p:cNvSpPr>
            <p:nvPr userDrawn="1"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35" name="Picture 43" descr="BTZBUL1A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" y="1632"/>
              <a:ext cx="240" cy="240"/>
            </a:xfrm>
            <a:prstGeom prst="rect">
              <a:avLst/>
            </a:prstGeom>
            <a:noFill/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/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="b"/>
          <a:lstStyle>
            <a:lvl1pPr>
              <a:defRPr/>
            </a:lvl1pPr>
          </a:lstStyle>
          <a:p>
            <a:fld id="{690002D4-64D0-4EC8-ACD2-90EE342CF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05FB-CCAD-45F3-ACE1-045194F74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9FE93-BC1B-4136-B966-9524EE13B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F697-2932-4E02-BBE4-4F6A1DA04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1D2B-ED79-4F87-9D62-21CF195AD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0566C-9AFA-4E18-AA32-64576C7FF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274D-1793-4C43-A31A-8259F1E1B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9B3D-561A-45BF-BB60-892BD65E0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CD562-DEB9-4821-9EE2-F36D1035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0668-3C06-494F-B42E-F9057A5AA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F1FAF-3046-4116-8C36-68C280034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0" y="-14288"/>
            <a:ext cx="9144000" cy="7405688"/>
            <a:chOff x="0" y="-9"/>
            <a:chExt cx="5760" cy="4665"/>
          </a:xfrm>
        </p:grpSpPr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>
              <a:off x="0" y="-9"/>
              <a:ext cx="5760" cy="4338"/>
              <a:chOff x="0" y="-9"/>
              <a:chExt cx="5760" cy="4338"/>
            </a:xfrm>
          </p:grpSpPr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1632" y="-5"/>
                <a:ext cx="1737" cy="4333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0" y="-7"/>
                <a:ext cx="1737" cy="4329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744" y="-4"/>
                <a:ext cx="1739" cy="4330"/>
              </a:xfrm>
              <a:custGeom>
                <a:avLst/>
                <a:gdLst/>
                <a:ahLst/>
                <a:cxnLst>
                  <a:cxn ang="0">
                    <a:pos x="494" y="4415"/>
                  </a:cxn>
                  <a:cxn ang="0">
                    <a:pos x="1739" y="44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415"/>
                  </a:cxn>
                </a:cxnLst>
                <a:rect l="0" t="0" r="r" b="b"/>
                <a:pathLst>
                  <a:path w="1739" h="4420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1920" y="-9"/>
                <a:ext cx="2080" cy="432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70" y="4338"/>
                  </a:cxn>
                  <a:cxn ang="0">
                    <a:pos x="2080" y="4338"/>
                  </a:cxn>
                  <a:cxn ang="0">
                    <a:pos x="1033" y="0"/>
                  </a:cxn>
                  <a:cxn ang="0">
                    <a:pos x="0" y="7"/>
                  </a:cxn>
                </a:cxnLst>
                <a:rect l="0" t="0" r="r" b="b"/>
                <a:pathLst>
                  <a:path w="2080" h="4338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1056" y="16"/>
                <a:ext cx="1248" cy="4313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3120" y="0"/>
                <a:ext cx="1248" cy="4325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 flipV="1">
                <a:off x="4512" y="2"/>
                <a:ext cx="1248" cy="4320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invGray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3956"/>
              <a:ext cx="5760" cy="382"/>
              <a:chOff x="0" y="-9"/>
              <a:chExt cx="5760" cy="4336"/>
            </a:xfrm>
          </p:grpSpPr>
          <p:sp>
            <p:nvSpPr>
              <p:cNvPr id="1051" name="Freeform 27"/>
              <p:cNvSpPr>
                <a:spLocks/>
              </p:cNvSpPr>
              <p:nvPr/>
            </p:nvSpPr>
            <p:spPr bwMode="invGray">
              <a:xfrm>
                <a:off x="1632" y="-7"/>
                <a:ext cx="1737" cy="4333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invGray">
              <a:xfrm>
                <a:off x="0" y="-9"/>
                <a:ext cx="1737" cy="4329"/>
              </a:xfrm>
              <a:custGeom>
                <a:avLst/>
                <a:gdLst/>
                <a:ahLst/>
                <a:cxnLst>
                  <a:cxn ang="0">
                    <a:pos x="494" y="4309"/>
                  </a:cxn>
                  <a:cxn ang="0">
                    <a:pos x="1737" y="43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309"/>
                  </a:cxn>
                </a:cxnLst>
                <a:rect l="0" t="0" r="r" b="b"/>
                <a:pathLst>
                  <a:path w="1737" h="4320">
                    <a:moveTo>
                      <a:pt x="494" y="4309"/>
                    </a:moveTo>
                    <a:lnTo>
                      <a:pt x="1737" y="43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invGray">
              <a:xfrm>
                <a:off x="3744" y="-6"/>
                <a:ext cx="1739" cy="4330"/>
              </a:xfrm>
              <a:custGeom>
                <a:avLst/>
                <a:gdLst/>
                <a:ahLst/>
                <a:cxnLst>
                  <a:cxn ang="0">
                    <a:pos x="494" y="4415"/>
                  </a:cxn>
                  <a:cxn ang="0">
                    <a:pos x="1739" y="4420"/>
                  </a:cxn>
                  <a:cxn ang="0">
                    <a:pos x="524" y="0"/>
                  </a:cxn>
                  <a:cxn ang="0">
                    <a:pos x="0" y="7"/>
                  </a:cxn>
                  <a:cxn ang="0">
                    <a:pos x="494" y="4415"/>
                  </a:cxn>
                </a:cxnLst>
                <a:rect l="0" t="0" r="r" b="b"/>
                <a:pathLst>
                  <a:path w="1739" h="4420">
                    <a:moveTo>
                      <a:pt x="494" y="4415"/>
                    </a:moveTo>
                    <a:lnTo>
                      <a:pt x="1739" y="4420"/>
                    </a:lnTo>
                    <a:lnTo>
                      <a:pt x="524" y="0"/>
                    </a:lnTo>
                    <a:lnTo>
                      <a:pt x="0" y="7"/>
                    </a:lnTo>
                    <a:lnTo>
                      <a:pt x="494" y="44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invGray">
              <a:xfrm>
                <a:off x="1920" y="-4"/>
                <a:ext cx="2080" cy="432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870" y="4338"/>
                  </a:cxn>
                  <a:cxn ang="0">
                    <a:pos x="2080" y="4338"/>
                  </a:cxn>
                  <a:cxn ang="0">
                    <a:pos x="1033" y="0"/>
                  </a:cxn>
                  <a:cxn ang="0">
                    <a:pos x="0" y="7"/>
                  </a:cxn>
                </a:cxnLst>
                <a:rect l="0" t="0" r="r" b="b"/>
                <a:pathLst>
                  <a:path w="2080" h="4338">
                    <a:moveTo>
                      <a:pt x="0" y="7"/>
                    </a:moveTo>
                    <a:lnTo>
                      <a:pt x="1870" y="4338"/>
                    </a:lnTo>
                    <a:lnTo>
                      <a:pt x="2080" y="4338"/>
                    </a:lnTo>
                    <a:lnTo>
                      <a:pt x="1033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invGray">
              <a:xfrm>
                <a:off x="1056" y="14"/>
                <a:ext cx="1248" cy="4313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invGray">
              <a:xfrm>
                <a:off x="3120" y="-2"/>
                <a:ext cx="1248" cy="4325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invGray">
              <a:xfrm flipV="1">
                <a:off x="4512" y="0"/>
                <a:ext cx="1248" cy="4320"/>
              </a:xfrm>
              <a:custGeom>
                <a:avLst/>
                <a:gdLst/>
                <a:ahLst/>
                <a:cxnLst>
                  <a:cxn ang="0">
                    <a:pos x="528" y="4320"/>
                  </a:cxn>
                  <a:cxn ang="0">
                    <a:pos x="1248" y="4320"/>
                  </a:cxn>
                  <a:cxn ang="0">
                    <a:pos x="384" y="0"/>
                  </a:cxn>
                  <a:cxn ang="0">
                    <a:pos x="0" y="0"/>
                  </a:cxn>
                  <a:cxn ang="0">
                    <a:pos x="528" y="4320"/>
                  </a:cxn>
                </a:cxnLst>
                <a:rect l="0" t="0" r="r" b="b"/>
                <a:pathLst>
                  <a:path w="1248" h="4320">
                    <a:moveTo>
                      <a:pt x="528" y="4320"/>
                    </a:moveTo>
                    <a:lnTo>
                      <a:pt x="1248" y="4320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528" y="4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58" name="Rectangle 34"/>
            <p:cNvSpPr>
              <a:spLocks noChangeArrowheads="1"/>
            </p:cNvSpPr>
            <p:nvPr userDrawn="1"/>
          </p:nvSpPr>
          <p:spPr bwMode="invGray">
            <a:xfrm>
              <a:off x="0" y="3910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invGray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invGray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invGray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 userDrawn="1"/>
          </p:nvSpPr>
          <p:spPr bwMode="invGray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invGray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invGray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invGray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invGray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invGray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invGray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3DA73F-6BDD-4B49-A456-C2856C419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2%D0%B0%D0%BD_%D0%9A%D0%B0%D0%BB%D0%B8%D1%82%D0%B0" TargetMode="External"/><Relationship Id="rId3" Type="http://schemas.openxmlformats.org/officeDocument/2006/relationships/hyperlink" Target="http://ru.wikipedia.org/wiki/%D0%A7%D1%91%D1%80%D0%BD%D0%BE%D0%B5_%D0%BC%D0%BE%D1%80%D0%B5" TargetMode="External"/><Relationship Id="rId7" Type="http://schemas.openxmlformats.org/officeDocument/2006/relationships/hyperlink" Target="http://ru.wikipedia.org/wiki/%D0%9A%D1%83%D0%BB%D0%B8%D0%BA%D0%BE%D0%B2%D0%BE_%D0%BF%D0%BE%D0%BB%D0%B5" TargetMode="External"/><Relationship Id="rId2" Type="http://schemas.openxmlformats.org/officeDocument/2006/relationships/hyperlink" Target="http://ru.wikipedia.org/wiki/%D0%A3%D0%BA%D1%80%D0%B0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7%D0%B5%D1%80%D0%BE_%D0%91%D0%B0%D0%B9%D0%BA%D0%B0%D0%BB" TargetMode="External"/><Relationship Id="rId5" Type="http://schemas.openxmlformats.org/officeDocument/2006/relationships/hyperlink" Target="http://ru.wikipedia.org/wiki/%D0%9D%D0%B5%D0%B2%D1%81%D0%BA%D0%B8%D0%B9_%D0%BF%D1%80%D0%BE%D1%81%D0%BF%D0%B5%D0%BA%D1%82" TargetMode="External"/><Relationship Id="rId10" Type="http://schemas.openxmlformats.org/officeDocument/2006/relationships/hyperlink" Target="http://ru.wikipedia.org/wiki/%D0%A0%D1%8E%D1%80%D0%B8%D0%BA" TargetMode="External"/><Relationship Id="rId4" Type="http://schemas.openxmlformats.org/officeDocument/2006/relationships/hyperlink" Target="http://ru.wikipedia.org/wiki/%D0%9D%D0%BE%D0%B2%D0%B3%D0%BE%D1%80%D0%BE%D0%B4" TargetMode="External"/><Relationship Id="rId9" Type="http://schemas.openxmlformats.org/officeDocument/2006/relationships/hyperlink" Target="http://ru.wikipedia.org/wiki/%D0%98%D0%B3%D0%BE%D1%80%D1%8C_%D0%9A%D0%B8%D0%B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C%D0%B5%D1%82%D0%B0_%D0%93%D0%B0%D0%BB%D0%BB%D0%B5%D1%8F" TargetMode="External"/><Relationship Id="rId13" Type="http://schemas.openxmlformats.org/officeDocument/2006/relationships/hyperlink" Target="http://ru.wikipedia.org/wiki/%D0%94%D0%BE%D0%BD%D0%B3%D1%83%D0%B7" TargetMode="External"/><Relationship Id="rId3" Type="http://schemas.openxmlformats.org/officeDocument/2006/relationships/hyperlink" Target="http://ru.wikipedia.org/wiki/%D0%9F%D0%BB%D0%B5%D1%8F%D0%B4%D1%8B" TargetMode="External"/><Relationship Id="rId7" Type="http://schemas.openxmlformats.org/officeDocument/2006/relationships/hyperlink" Target="http://ru.wikipedia.org/wiki/%D0%97%D0%B0%D1%80%D1%8F%D0%BD%D0%BA%D0%B0" TargetMode="External"/><Relationship Id="rId12" Type="http://schemas.openxmlformats.org/officeDocument/2006/relationships/hyperlink" Target="http://ru.wikipedia.org/wiki/%D0%97%D0%B2%D1%91%D0%B7%D0%B4%D0%BE%D1%87%D0%BA%D0%B0" TargetMode="External"/><Relationship Id="rId2" Type="http://schemas.openxmlformats.org/officeDocument/2006/relationships/hyperlink" Target="http://ru.wikipedia.org/wiki/%D0%9C%D0%BB%D0%B5%D1%87%D0%BD%D1%8B%D0%B9_%D0%9F%D1%83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E%D0%BF%D0%B8%D1%82%D0%B5%D1%80_(%D0%BF%D0%BB%D0%B0%D0%BD%D0%B5%D1%82%D0%B0)" TargetMode="External"/><Relationship Id="rId11" Type="http://schemas.openxmlformats.org/officeDocument/2006/relationships/hyperlink" Target="http://ru.wikipedia.org/wiki/%D0%9A%D0%B2%D0%B0%D0%B4%D1%80%D0%B0%D1%82" TargetMode="External"/><Relationship Id="rId5" Type="http://schemas.openxmlformats.org/officeDocument/2006/relationships/hyperlink" Target="http://ru.wikipedia.org/wiki/%D0%9B%D1%83%D0%BD%D0%B0" TargetMode="External"/><Relationship Id="rId10" Type="http://schemas.openxmlformats.org/officeDocument/2006/relationships/hyperlink" Target="http://ru.wikipedia.org/wiki/%D0%9C%D1%83%D1%80%D0%BA%D0%B0" TargetMode="External"/><Relationship Id="rId4" Type="http://schemas.openxmlformats.org/officeDocument/2006/relationships/hyperlink" Target="http://ru.wikipedia.org/wiki/%D0%93%D0%B0%D0%BB%D0%B0%D0%BA%D1%82%D0%B8%D0%BA%D0%B0_%D0%90%D0%BD%D0%B4%D1%80%D0%BE%D0%BC%D0%B5%D0%B4%D1%8B" TargetMode="External"/><Relationship Id="rId9" Type="http://schemas.openxmlformats.org/officeDocument/2006/relationships/hyperlink" Target="http://ru.wikipedia.org/wiki/%D0%A8%D0%B0%D1%80%D0%B8%D0%B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2%D1%81" TargetMode="External"/><Relationship Id="rId2" Type="http://schemas.openxmlformats.org/officeDocument/2006/relationships/hyperlink" Target="http://ru.wikipedia.org/wiki/%D0%A1%D1%82%D1%80%D0%B8%D0%B1%D0%BE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E%D1%80%D0%BE%D0%B4%D0%B8%D0%BD%D0%BE_(%D0%B1%D1%80%D0%BE%D0%BD%D0%B5%D0%BD%D0%BE%D1%81%D0%B5%D1%86)" TargetMode="External"/><Relationship Id="rId5" Type="http://schemas.openxmlformats.org/officeDocument/2006/relationships/hyperlink" Target="http://ru.wikipedia.org/wiki/%D0%92%D0%B0%D1%80%D1%8F%D0%B3_(%D0%BA%D1%80%D0%B5%D0%B9%D1%81%D0%B5%D1%80)" TargetMode="External"/><Relationship Id="rId4" Type="http://schemas.openxmlformats.org/officeDocument/2006/relationships/hyperlink" Target="http://ru.wikipedia.org/wiki/%D0%90%D0%B2%D1%80%D0%BE%D1%80%D0%B0_(%D0%BA%D1%80%D0%B5%D0%B9%D1%81%D0%B5%D1%80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928802"/>
            <a:ext cx="5929354" cy="1905000"/>
          </a:xfrm>
        </p:spPr>
        <p:txBody>
          <a:bodyPr/>
          <a:lstStyle/>
          <a:p>
            <a:pPr algn="ctr"/>
            <a:r>
              <a:rPr lang="ru-RU" dirty="0" smtClean="0"/>
              <a:t>Вспомогательные исторические дисциплины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715016"/>
            <a:ext cx="5005398" cy="752460"/>
          </a:xfrm>
        </p:spPr>
        <p:txBody>
          <a:bodyPr/>
          <a:lstStyle/>
          <a:p>
            <a:r>
              <a:rPr lang="ru-RU" dirty="0" smtClean="0"/>
              <a:t>История Древнего мира</a:t>
            </a:r>
          </a:p>
          <a:p>
            <a:r>
              <a:rPr lang="ru-RU" dirty="0" smtClean="0"/>
              <a:t>5 класс</a:t>
            </a:r>
            <a:endParaRPr lang="ru-RU" dirty="0"/>
          </a:p>
        </p:txBody>
      </p:sp>
      <p:pic>
        <p:nvPicPr>
          <p:cNvPr id="13314" name="Picture 2" descr="C:\Users\--\Pictures\Мои рисунки\13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986236" cy="357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929322" cy="1143000"/>
          </a:xfrm>
        </p:spPr>
        <p:txBody>
          <a:bodyPr/>
          <a:lstStyle/>
          <a:p>
            <a:r>
              <a:rPr lang="ru-RU" sz="5400" dirty="0" smtClean="0"/>
              <a:t>Дипломатика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4743456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вспомогательная историческая дисциплина, изучающая исторические акты </a:t>
            </a:r>
          </a:p>
          <a:p>
            <a:pPr algn="ctr">
              <a:buNone/>
            </a:pPr>
            <a:r>
              <a:rPr lang="ru-RU" b="1" dirty="0" smtClean="0"/>
              <a:t>   (юридические документы).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171" name="Picture 3" descr="C:\Users\--\Pictures\Мои рисунки\картинки 2\m02.r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952897" cy="3952897"/>
          </a:xfrm>
          <a:prstGeom prst="rect">
            <a:avLst/>
          </a:prstGeom>
          <a:noFill/>
        </p:spPr>
      </p:pic>
      <p:pic>
        <p:nvPicPr>
          <p:cNvPr id="7173" name="Picture 5" descr="C:\Users\--\Pictures\texti.bmp"/>
          <p:cNvPicPr>
            <a:picLocks noChangeAspect="1" noChangeArrowheads="1"/>
          </p:cNvPicPr>
          <p:nvPr/>
        </p:nvPicPr>
        <p:blipFill>
          <a:blip r:embed="rId3"/>
          <a:srcRect t="43378"/>
          <a:stretch>
            <a:fillRect/>
          </a:stretch>
        </p:blipFill>
        <p:spPr bwMode="auto">
          <a:xfrm>
            <a:off x="357158" y="357166"/>
            <a:ext cx="249408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Геральдика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142984"/>
            <a:ext cx="3500462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Наука изучающая гербы.</a:t>
            </a:r>
            <a:endParaRPr lang="ru-RU" b="1" dirty="0"/>
          </a:p>
        </p:txBody>
      </p:sp>
      <p:pic>
        <p:nvPicPr>
          <p:cNvPr id="3074" name="Picture 2" descr="C:\Users\--\Pictures\геральди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2234061" cy="2286016"/>
          </a:xfrm>
          <a:prstGeom prst="rect">
            <a:avLst/>
          </a:prstGeom>
          <a:noFill/>
        </p:spPr>
      </p:pic>
      <p:pic>
        <p:nvPicPr>
          <p:cNvPr id="3075" name="Picture 3" descr="C:\Users\--\Pictures\геральди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4276731" cy="2941804"/>
          </a:xfrm>
          <a:prstGeom prst="rect">
            <a:avLst/>
          </a:prstGeom>
          <a:noFill/>
        </p:spPr>
      </p:pic>
      <p:pic>
        <p:nvPicPr>
          <p:cNvPr id="3076" name="Picture 4" descr="C:\Users\--\Pictures\b5d193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000108"/>
            <a:ext cx="2143140" cy="238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Метрология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928670"/>
            <a:ext cx="6357950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наука об измерениях. </a:t>
            </a:r>
          </a:p>
          <a:p>
            <a:pPr algn="ctr">
              <a:buNone/>
            </a:pPr>
            <a:r>
              <a:rPr lang="ru-RU" b="1" dirty="0" smtClean="0"/>
              <a:t>   К основным проблемам метрологии относятся: создание общей системы измерений;  </a:t>
            </a:r>
          </a:p>
          <a:p>
            <a:pPr algn="ctr">
              <a:buNone/>
            </a:pPr>
            <a:r>
              <a:rPr lang="ru-RU" b="1" dirty="0" smtClean="0"/>
              <a:t>разработка методов, </a:t>
            </a:r>
          </a:p>
          <a:p>
            <a:pPr algn="ctr">
              <a:buNone/>
            </a:pPr>
            <a:r>
              <a:rPr lang="ru-RU" b="1" dirty="0" smtClean="0"/>
              <a:t>средств измерений, </a:t>
            </a:r>
          </a:p>
          <a:p>
            <a:pPr algn="ctr">
              <a:buNone/>
            </a:pPr>
            <a:r>
              <a:rPr lang="ru-RU" b="1" dirty="0" smtClean="0"/>
              <a:t>методов определения точности измерений, проверка мер и средств измерений.</a:t>
            </a:r>
          </a:p>
          <a:p>
            <a:pPr algn="ctr"/>
            <a:endParaRPr lang="ru-RU" dirty="0"/>
          </a:p>
        </p:txBody>
      </p:sp>
      <p:pic>
        <p:nvPicPr>
          <p:cNvPr id="10242" name="Picture 2" descr="C:\Users\--\Pictures\Мои рисунки\G04147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190881" cy="289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dirty="0" smtClean="0"/>
              <a:t>Метролог</a:t>
            </a:r>
            <a:endParaRPr lang="ru-RU" dirty="0"/>
          </a:p>
        </p:txBody>
      </p:sp>
      <p:pic>
        <p:nvPicPr>
          <p:cNvPr id="6" name="Содержимое 5" descr="Microarcsecond_testb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6429420" cy="538741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Генеалогия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142984"/>
            <a:ext cx="4357718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наука  изучающая происхождение, историю и родственные связи родов и семей; практическая отрасль знаний, составление родословий.</a:t>
            </a:r>
          </a:p>
          <a:p>
            <a:pPr algn="ctr"/>
            <a:endParaRPr lang="ru-RU" b="1" dirty="0"/>
          </a:p>
        </p:txBody>
      </p:sp>
      <p:pic>
        <p:nvPicPr>
          <p:cNvPr id="5122" name="Picture 2" descr="C:\Users\--\Pictures\Мои рисунки\картинки 2\m11.r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Ономастика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43932" cy="109061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наука изучающая собственные имена.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7154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/>
              <a:t>Топонимика</a:t>
            </a:r>
          </a:p>
          <a:p>
            <a:pPr>
              <a:buNone/>
            </a:pPr>
            <a:r>
              <a:rPr lang="ru-RU" sz="2800" dirty="0" smtClean="0"/>
              <a:t>Изучает собственные имена географических объектов (</a:t>
            </a:r>
            <a:r>
              <a:rPr lang="ru-RU" sz="2800" dirty="0" smtClean="0">
                <a:hlinkClick r:id="rId2" action="ppaction://hlinkfile" tooltip="Украина"/>
              </a:rPr>
              <a:t>Украина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3" action="ppaction://hlinkfile" tooltip="Чёрное море"/>
              </a:rPr>
              <a:t>Чёрное море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4" action="ppaction://hlinkfile" tooltip="Новгород"/>
              </a:rPr>
              <a:t>Новгород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5" action="ppaction://hlinkfile" tooltip="Невский проспект"/>
              </a:rPr>
              <a:t>Невский проспект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6" action="ppaction://hlinkfile" tooltip="Озеро Байкал"/>
              </a:rPr>
              <a:t>озеро Байкал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7" action="ppaction://hlinkfile" tooltip="Куликово поле"/>
              </a:rPr>
              <a:t>Куликово поле</a:t>
            </a:r>
            <a:r>
              <a:rPr lang="ru-RU" sz="2800" dirty="0" smtClean="0"/>
              <a:t>).</a:t>
            </a:r>
          </a:p>
          <a:p>
            <a:pPr algn="ctr">
              <a:buNone/>
            </a:pPr>
            <a:r>
              <a:rPr lang="ru-RU" sz="3600" b="1" dirty="0" smtClean="0"/>
              <a:t>Антропонимика</a:t>
            </a:r>
          </a:p>
          <a:p>
            <a:pPr>
              <a:buNone/>
            </a:pPr>
            <a:r>
              <a:rPr lang="ru-RU" sz="2800" dirty="0" smtClean="0"/>
              <a:t>Исследует собственные имена людей (</a:t>
            </a:r>
            <a:r>
              <a:rPr lang="ru-RU" sz="2800" dirty="0" smtClean="0">
                <a:hlinkClick r:id="rId8" action="ppaction://hlinkfile" tooltip="Иван Калита"/>
              </a:rPr>
              <a:t>Иван </a:t>
            </a:r>
            <a:r>
              <a:rPr lang="ru-RU" sz="2800" dirty="0" err="1" smtClean="0">
                <a:hlinkClick r:id="rId8" action="ppaction://hlinkfile" tooltip="Иван Калита"/>
              </a:rPr>
              <a:t>Калита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9" action="ppaction://hlinkfile" tooltip="Игорь Кио"/>
              </a:rPr>
              <a:t>Игорь </a:t>
            </a:r>
            <a:r>
              <a:rPr lang="ru-RU" sz="2800" dirty="0" err="1" smtClean="0">
                <a:hlinkClick r:id="rId9" action="ppaction://hlinkfile" tooltip="Игорь Кио"/>
              </a:rPr>
              <a:t>Кио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0" action="ppaction://hlinkfile" tooltip="Рюрик"/>
              </a:rPr>
              <a:t>Рюрик</a:t>
            </a:r>
            <a:r>
              <a:rPr lang="ru-RU" sz="2800" dirty="0" smtClean="0"/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440055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/>
              <a:t>Космонимика</a:t>
            </a:r>
            <a:endParaRPr lang="ru-RU" sz="3600" b="1" dirty="0" smtClean="0"/>
          </a:p>
          <a:p>
            <a:pPr>
              <a:buNone/>
            </a:pPr>
            <a:r>
              <a:rPr lang="ru-RU" sz="2800" dirty="0" smtClean="0"/>
              <a:t>Анализирует наименования зон космического пространства — созвездий, галактик, как</a:t>
            </a:r>
          </a:p>
          <a:p>
            <a:pPr>
              <a:buNone/>
            </a:pPr>
            <a:r>
              <a:rPr lang="ru-RU" sz="2800" dirty="0" smtClean="0"/>
              <a:t>принятые в науке, так и народные (</a:t>
            </a:r>
            <a:r>
              <a:rPr lang="ru-RU" sz="2800" dirty="0" smtClean="0">
                <a:hlinkClick r:id="rId2" action="ppaction://hlinkfile" tooltip="Млечный Путь"/>
              </a:rPr>
              <a:t>Млечный Путь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3" action="ppaction://hlinkfile" tooltip="Плеяды"/>
              </a:rPr>
              <a:t>Плеяды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4" action="ppaction://hlinkfile" tooltip="Галактика Андромеды"/>
              </a:rPr>
              <a:t>Галактика Андромеды</a:t>
            </a:r>
            <a:r>
              <a:rPr lang="ru-RU" sz="2800" dirty="0" smtClean="0"/>
              <a:t>).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/>
              <a:t>Астронимика</a:t>
            </a:r>
            <a:endParaRPr lang="ru-RU" sz="3600" b="1" dirty="0" smtClean="0"/>
          </a:p>
          <a:p>
            <a:pPr>
              <a:buNone/>
            </a:pPr>
            <a:r>
              <a:rPr lang="ru-RU" sz="2800" dirty="0" smtClean="0"/>
              <a:t>Изучает названия отдельных небесных тел (</a:t>
            </a:r>
            <a:r>
              <a:rPr lang="ru-RU" sz="2800" dirty="0" smtClean="0">
                <a:hlinkClick r:id="rId5" action="ppaction://hlinkfile" tooltip="Луна"/>
              </a:rPr>
              <a:t>Луна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6" action="ppaction://hlinkfile" tooltip="Юпитер (планета)"/>
              </a:rPr>
              <a:t>Юпитер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7" action="ppaction://hlinkfile" tooltip="Зарянка"/>
              </a:rPr>
              <a:t>Зарянка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8" action="ppaction://hlinkfile" tooltip="Комета Галлея"/>
              </a:rPr>
              <a:t>комета Галлея</a:t>
            </a:r>
            <a:r>
              <a:rPr lang="ru-RU" sz="2800" dirty="0" smtClean="0"/>
              <a:t>).</a:t>
            </a:r>
          </a:p>
          <a:p>
            <a:pPr algn="ctr">
              <a:buNone/>
            </a:pPr>
            <a:r>
              <a:rPr lang="ru-RU" sz="3600" b="1" dirty="0" err="1" smtClean="0"/>
              <a:t>Зоонимика</a:t>
            </a:r>
            <a:endParaRPr lang="ru-RU" sz="3600" b="1" dirty="0" smtClean="0"/>
          </a:p>
          <a:p>
            <a:pPr>
              <a:buNone/>
            </a:pPr>
            <a:r>
              <a:rPr lang="ru-RU" sz="2800" dirty="0" smtClean="0"/>
              <a:t>Занимается  собственными именами животных, их кличками (</a:t>
            </a:r>
            <a:r>
              <a:rPr lang="ru-RU" sz="2800" dirty="0" smtClean="0">
                <a:hlinkClick r:id="rId9" action="ppaction://hlinkfile" tooltip="Шарик"/>
              </a:rPr>
              <a:t>Шарик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10" action="ppaction://hlinkfile" tooltip="Мурка"/>
              </a:rPr>
              <a:t>Мурка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11" action="ppaction://hlinkfile" tooltip="Квадрат"/>
              </a:rPr>
              <a:t>Квадрат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12" action="ppaction://hlinkfile" tooltip="Звёздочка"/>
              </a:rPr>
              <a:t>Звёздочка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3" action="ppaction://hlinkfile" tooltip="Донгуз"/>
              </a:rPr>
              <a:t>Донгуз</a:t>
            </a:r>
            <a:r>
              <a:rPr lang="ru-RU" sz="2800" dirty="0" smtClean="0"/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28670"/>
            <a:ext cx="84296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err="1" smtClean="0"/>
              <a:t>Теонимика</a:t>
            </a:r>
            <a:endParaRPr lang="ru-RU" sz="4000" b="1" dirty="0" smtClean="0"/>
          </a:p>
          <a:p>
            <a:pPr>
              <a:buNone/>
            </a:pPr>
            <a:r>
              <a:rPr lang="ru-RU" sz="3600" dirty="0" smtClean="0"/>
              <a:t>изучает  собственные имена богов и божеств любого пантеона (</a:t>
            </a:r>
            <a:r>
              <a:rPr lang="ru-RU" sz="3600" dirty="0" err="1" smtClean="0">
                <a:hlinkClick r:id="rId2" action="ppaction://hlinkfile" tooltip="Стрибог"/>
              </a:rPr>
              <a:t>Стрибог</a:t>
            </a:r>
            <a:r>
              <a:rPr lang="ru-RU" sz="3600" dirty="0" smtClean="0"/>
              <a:t>, </a:t>
            </a:r>
            <a:r>
              <a:rPr lang="ru-RU" sz="3600" dirty="0" smtClean="0">
                <a:hlinkClick r:id="rId3" action="ppaction://hlinkfile" tooltip="Зевс"/>
              </a:rPr>
              <a:t>Зевс</a:t>
            </a:r>
            <a:r>
              <a:rPr lang="ru-RU" sz="3600" dirty="0" smtClean="0"/>
              <a:t>).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000" b="1" dirty="0" err="1" smtClean="0"/>
              <a:t>Карабонимика</a:t>
            </a:r>
            <a:endParaRPr lang="ru-RU" sz="4000" b="1" dirty="0" smtClean="0"/>
          </a:p>
          <a:p>
            <a:pPr>
              <a:buNone/>
            </a:pPr>
            <a:r>
              <a:rPr lang="ru-RU" sz="3600" dirty="0" smtClean="0"/>
              <a:t>Изучает собственные имена кораблей, судов и катеров (</a:t>
            </a:r>
            <a:r>
              <a:rPr lang="ru-RU" sz="3600" dirty="0" smtClean="0">
                <a:hlinkClick r:id="rId4" action="ppaction://hlinkfile" tooltip="Аврора (крейсер)"/>
              </a:rPr>
              <a:t>Аврора</a:t>
            </a:r>
            <a:r>
              <a:rPr lang="ru-RU" sz="3600" dirty="0" smtClean="0"/>
              <a:t>, </a:t>
            </a:r>
            <a:r>
              <a:rPr lang="ru-RU" sz="3600" dirty="0" smtClean="0">
                <a:hlinkClick r:id="rId5" action="ppaction://hlinkfile" tooltip="Варяг (крейсер)"/>
              </a:rPr>
              <a:t>Варяг</a:t>
            </a:r>
            <a:r>
              <a:rPr lang="ru-RU" sz="3600" dirty="0" smtClean="0"/>
              <a:t>, </a:t>
            </a:r>
            <a:r>
              <a:rPr lang="ru-RU" sz="3600" dirty="0" smtClean="0">
                <a:hlinkClick r:id="rId6" action="ppaction://hlinkfile" tooltip="Бородино (броненосец)"/>
              </a:rPr>
              <a:t>Бородино</a:t>
            </a:r>
            <a:r>
              <a:rPr lang="ru-RU" sz="3600" dirty="0" smtClean="0"/>
              <a:t>).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1143000"/>
          </a:xfrm>
        </p:spPr>
        <p:txBody>
          <a:bodyPr/>
          <a:lstStyle/>
          <a:p>
            <a:r>
              <a:rPr lang="ru-RU" sz="8800" dirty="0" smtClean="0"/>
              <a:t>ВИД 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5114932"/>
          </a:xfrm>
        </p:spPr>
        <p:txBody>
          <a:bodyPr/>
          <a:lstStyle/>
          <a:p>
            <a:pPr lvl="0"/>
            <a:endParaRPr lang="ru-RU" dirty="0" smtClean="0"/>
          </a:p>
          <a:p>
            <a:pPr lvl="0" algn="ctr"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/>
              <a:t>Вспомогательными историческими дисциплинами </a:t>
            </a:r>
            <a:r>
              <a:rPr lang="ru-RU" sz="4000" b="1" dirty="0" smtClean="0"/>
              <a:t>называют </a:t>
            </a:r>
            <a:r>
              <a:rPr lang="ru-RU" sz="4000" b="1" dirty="0" smtClean="0"/>
              <a:t>науки, которые имеют свою область исследования происхождения того или иного вещественного или письменного источника.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r>
              <a:rPr lang="ru-RU" dirty="0" smtClean="0"/>
              <a:t>Археология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85860"/>
            <a:ext cx="5572164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наука, изучающая историю общества по материальным остаткам жизни и деятельности людей — вещественным  памятникам. Исследует: орудия труда, сосуды, оружие, украшения, поселения, клады, могильники.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747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Нумизматика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714908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(от лат. </a:t>
            </a:r>
            <a:r>
              <a:rPr lang="ru-RU" b="1" dirty="0" err="1" smtClean="0"/>
              <a:t>numisma</a:t>
            </a:r>
            <a:r>
              <a:rPr lang="ru-RU" b="1" dirty="0" smtClean="0"/>
              <a:t> — монета), </a:t>
            </a:r>
          </a:p>
          <a:p>
            <a:pPr algn="ctr">
              <a:buNone/>
            </a:pPr>
            <a:r>
              <a:rPr lang="ru-RU" b="1" dirty="0" smtClean="0"/>
              <a:t>наука, изучающая историю монетной чеканки и денежного обращения по монетам, денежным слиткам. </a:t>
            </a:r>
            <a:endParaRPr lang="ru-RU" dirty="0"/>
          </a:p>
        </p:txBody>
      </p:sp>
      <p:pic>
        <p:nvPicPr>
          <p:cNvPr id="2050" name="Picture 2" descr="C:\Users\--\Pictures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 descr="C:\Users\--\Pictures\r3_7_1_1a_ancient_co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1571636" cy="2936780"/>
          </a:xfrm>
          <a:prstGeom prst="rect">
            <a:avLst/>
          </a:prstGeom>
          <a:noFill/>
        </p:spPr>
      </p:pic>
      <p:pic>
        <p:nvPicPr>
          <p:cNvPr id="2053" name="Picture 5" descr="C:\Users\--\Pictures\n_104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00504"/>
            <a:ext cx="2357454" cy="262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Хронология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357430"/>
            <a:ext cx="5000660" cy="180499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наука об измерении времени.</a:t>
            </a:r>
          </a:p>
          <a:p>
            <a:endParaRPr lang="ru-RU" dirty="0"/>
          </a:p>
        </p:txBody>
      </p:sp>
      <p:pic>
        <p:nvPicPr>
          <p:cNvPr id="11267" name="Picture 3" descr="C:\Users\--\Pictures\180px-Wooden_hourglas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643206" cy="535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Сфрагистика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000108"/>
            <a:ext cx="5100646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(от греч. </a:t>
            </a:r>
            <a:r>
              <a:rPr lang="ru-RU" b="1" dirty="0" err="1" smtClean="0"/>
              <a:t>sphragis</a:t>
            </a:r>
            <a:r>
              <a:rPr lang="ru-RU" b="1" dirty="0" smtClean="0"/>
              <a:t> — печать), наука, изучающая печати.</a:t>
            </a:r>
          </a:p>
          <a:p>
            <a:pPr algn="ctr">
              <a:buNone/>
            </a:pPr>
            <a:r>
              <a:rPr lang="ru-RU" b="1" dirty="0" smtClean="0"/>
              <a:t>Печати — это штампы из любого твердого материала (камня, металла, кости), а также их оттиски (в металле, сургуче, воске, бумаге и др.).</a:t>
            </a:r>
          </a:p>
          <a:p>
            <a:endParaRPr lang="ru-RU" dirty="0"/>
          </a:p>
        </p:txBody>
      </p:sp>
      <p:pic>
        <p:nvPicPr>
          <p:cNvPr id="9218" name="Picture 2" descr="C:\Users\--\Pictures\Мои рисунки\картинки 2\m04.rle"/>
          <p:cNvPicPr>
            <a:picLocks noChangeAspect="1" noChangeArrowheads="1"/>
          </p:cNvPicPr>
          <p:nvPr/>
        </p:nvPicPr>
        <p:blipFill>
          <a:blip r:embed="rId2"/>
          <a:srcRect l="8235" r="24236"/>
          <a:stretch>
            <a:fillRect/>
          </a:stretch>
        </p:blipFill>
        <p:spPr bwMode="auto">
          <a:xfrm>
            <a:off x="142844" y="1571612"/>
            <a:ext cx="390758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txBody>
          <a:bodyPr/>
          <a:lstStyle/>
          <a:p>
            <a:r>
              <a:rPr lang="ru-RU" sz="5400" dirty="0" smtClean="0"/>
              <a:t>Эпиграфика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736"/>
            <a:ext cx="457200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наука изучающая древние и средневековые надписи на камне, металлических, деревянных, костяных, стеклянных и керамических изделиях. 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Users\--\Pictures\Мои рисунки\картинки 2\m06.r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286274" cy="428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5286412" cy="1143000"/>
          </a:xfrm>
        </p:spPr>
        <p:txBody>
          <a:bodyPr/>
          <a:lstStyle/>
          <a:p>
            <a:r>
              <a:rPr lang="ru-RU" sz="5400" dirty="0" smtClean="0"/>
              <a:t>Кодикология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876"/>
            <a:ext cx="4929222" cy="22145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наука изучающая историю изготовления, состав и судьбу рукописной книги.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--\Pictures\Мои рисунки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2690829" cy="2690829"/>
          </a:xfrm>
          <a:prstGeom prst="rect">
            <a:avLst/>
          </a:prstGeom>
          <a:noFill/>
        </p:spPr>
      </p:pic>
      <p:pic>
        <p:nvPicPr>
          <p:cNvPr id="4099" name="Picture 3" descr="C:\Users\--\Pictures\Мои рисунки\картинки 2\sc-3.r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3665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sz="5400" dirty="0" smtClean="0"/>
              <a:t>Палеография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858016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наука, изучающая памятники древней письменности. Устанавливает место и время их создания; определяет материалы и орудия письма, прослеживает изменения графической формы письменных знаков, изучает системы сокращений и тайнописи, украшение и оформление рукописей и книг. </a:t>
            </a:r>
            <a:endParaRPr lang="ru-RU" b="1" dirty="0"/>
          </a:p>
        </p:txBody>
      </p:sp>
      <p:pic>
        <p:nvPicPr>
          <p:cNvPr id="8194" name="Picture 2" descr="C:\Users\--\Pictures\Мои рисунки\картинки 2\Sc-7.r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59081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ITZ">
  <a:themeElements>
    <a:clrScheme name="Тема Offic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000086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0000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FBAC77"/>
        </a:hlink>
        <a:folHlink>
          <a:srgbClr val="B1CF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969696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98D43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C89D30"/>
        </a:lt1>
        <a:dk2>
          <a:srgbClr val="633E03"/>
        </a:dk2>
        <a:lt2>
          <a:srgbClr val="B18B2B"/>
        </a:lt2>
        <a:accent1>
          <a:srgbClr val="ABC96F"/>
        </a:accent1>
        <a:accent2>
          <a:srgbClr val="DEC178"/>
        </a:accent2>
        <a:accent3>
          <a:srgbClr val="E0CCAD"/>
        </a:accent3>
        <a:accent4>
          <a:srgbClr val="000000"/>
        </a:accent4>
        <a:accent5>
          <a:srgbClr val="D2E1BB"/>
        </a:accent5>
        <a:accent6>
          <a:srgbClr val="C9AF6C"/>
        </a:accent6>
        <a:hlink>
          <a:srgbClr val="F98D43"/>
        </a:hlink>
        <a:folHlink>
          <a:srgbClr val="D5B0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00"/>
        </a:dk1>
        <a:lt1>
          <a:srgbClr val="3DB816"/>
        </a:lt1>
        <a:dk2>
          <a:srgbClr val="FFFF00"/>
        </a:dk2>
        <a:lt2>
          <a:srgbClr val="329A12"/>
        </a:lt2>
        <a:accent1>
          <a:srgbClr val="F4EE7E"/>
        </a:accent1>
        <a:accent2>
          <a:srgbClr val="68E840"/>
        </a:accent2>
        <a:accent3>
          <a:srgbClr val="AFD8AB"/>
        </a:accent3>
        <a:accent4>
          <a:srgbClr val="002A00"/>
        </a:accent4>
        <a:accent5>
          <a:srgbClr val="F8F5C0"/>
        </a:accent5>
        <a:accent6>
          <a:srgbClr val="5ED239"/>
        </a:accent6>
        <a:hlink>
          <a:srgbClr val="FAA368"/>
        </a:hlink>
        <a:folHlink>
          <a:srgbClr val="48DA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1A1E48"/>
        </a:dk1>
        <a:lt1>
          <a:srgbClr val="FFFFFF"/>
        </a:lt1>
        <a:dk2>
          <a:srgbClr val="232963"/>
        </a:dk2>
        <a:lt2>
          <a:srgbClr val="FFCC00"/>
        </a:lt2>
        <a:accent1>
          <a:srgbClr val="58B9E0"/>
        </a:accent1>
        <a:accent2>
          <a:srgbClr val="3A44A6"/>
        </a:accent2>
        <a:accent3>
          <a:srgbClr val="ACACB7"/>
        </a:accent3>
        <a:accent4>
          <a:srgbClr val="DADADA"/>
        </a:accent4>
        <a:accent5>
          <a:srgbClr val="B4D9ED"/>
        </a:accent5>
        <a:accent6>
          <a:srgbClr val="343D96"/>
        </a:accent6>
        <a:hlink>
          <a:srgbClr val="309A97"/>
        </a:hlink>
        <a:folHlink>
          <a:srgbClr val="2E3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309A97"/>
        </a:hlink>
        <a:folHlink>
          <a:srgbClr val="492E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EE1874"/>
        </a:hlink>
        <a:folHlink>
          <a:srgbClr val="832F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BLITZ</Template>
  <TotalTime>257</TotalTime>
  <Words>435</Words>
  <Application>Microsoft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BLITZ</vt:lpstr>
      <vt:lpstr>Вспомогательные исторические дисциплины</vt:lpstr>
      <vt:lpstr>ВИД </vt:lpstr>
      <vt:lpstr>Археология </vt:lpstr>
      <vt:lpstr>Нумизматика</vt:lpstr>
      <vt:lpstr>Хронология</vt:lpstr>
      <vt:lpstr>Сфрагистика</vt:lpstr>
      <vt:lpstr>Эпиграфика</vt:lpstr>
      <vt:lpstr>Кодикология</vt:lpstr>
      <vt:lpstr>Палеография </vt:lpstr>
      <vt:lpstr>Дипломатика</vt:lpstr>
      <vt:lpstr>Геральдика </vt:lpstr>
      <vt:lpstr>Метрология</vt:lpstr>
      <vt:lpstr>Метролог</vt:lpstr>
      <vt:lpstr>Генеалогия</vt:lpstr>
      <vt:lpstr>Ономастика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Вспомогательные исторические дисциплины</dc:title>
  <dc:creator>--</dc:creator>
  <cp:lastModifiedBy>--</cp:lastModifiedBy>
  <cp:revision>29</cp:revision>
  <cp:lastPrinted>1601-01-01T00:00:00Z</cp:lastPrinted>
  <dcterms:created xsi:type="dcterms:W3CDTF">2009-09-09T11:09:37Z</dcterms:created>
  <dcterms:modified xsi:type="dcterms:W3CDTF">2009-09-09T16:32:32Z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