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61" r:id="rId6"/>
    <p:sldId id="259" r:id="rId7"/>
    <p:sldId id="258" r:id="rId8"/>
    <p:sldId id="267" r:id="rId9"/>
    <p:sldId id="266" r:id="rId10"/>
    <p:sldId id="263" r:id="rId11"/>
    <p:sldId id="273" r:id="rId12"/>
    <p:sldId id="279" r:id="rId13"/>
    <p:sldId id="278" r:id="rId14"/>
    <p:sldId id="277" r:id="rId15"/>
    <p:sldId id="276" r:id="rId16"/>
    <p:sldId id="275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71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172" y="920411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Муниципальное автономное общеобразовательное учреждение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Гальчинская</a:t>
            </a:r>
            <a:r>
              <a:rPr lang="ru-RU" b="1" dirty="0" smtClean="0"/>
              <a:t> средняя общеобразовательная  школа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u="sng" dirty="0" smtClean="0"/>
              <a:t>Муниципальный конкурс «Учитель года - 2016»</a:t>
            </a:r>
          </a:p>
          <a:p>
            <a:pPr algn="ctr"/>
            <a:endParaRPr lang="ru-RU" b="1" u="sng" dirty="0" smtClean="0"/>
          </a:p>
          <a:p>
            <a:pPr algn="ctr"/>
            <a:endParaRPr lang="ru-RU" b="1" u="sng" dirty="0" smtClean="0"/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Публичная педагогическая лекция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i="1" dirty="0" smtClean="0"/>
              <a:t>Профессиональный стандарт педагога как средство совершенствования профессиональной компетентности учителя»</a:t>
            </a:r>
          </a:p>
          <a:p>
            <a:pPr algn="ctr"/>
            <a:endParaRPr lang="ru-RU" b="1" i="1" dirty="0"/>
          </a:p>
          <a:p>
            <a:pPr algn="r"/>
            <a:r>
              <a:rPr lang="ru-RU" b="1" dirty="0" smtClean="0"/>
              <a:t> Фадеева Екатерина Владимировна</a:t>
            </a:r>
          </a:p>
          <a:p>
            <a:pPr algn="r"/>
            <a:r>
              <a:rPr lang="ru-RU" b="1" dirty="0" smtClean="0"/>
              <a:t>учитель физики и информатики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02311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735745"/>
            <a:ext cx="77048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i="1" dirty="0" smtClean="0"/>
          </a:p>
          <a:p>
            <a:pPr algn="ctr"/>
            <a:endParaRPr lang="ru-RU" sz="4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735745"/>
            <a:ext cx="741682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 компетенции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физики.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научных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знаний;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способов деятельности (умения действовать по образцу);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опыта творческой деятельности в форме умения принимать эффективные решения в проблемных ситуациях;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опыта эмоционально-ценностного отношения к природе, обществу и человеку. </a:t>
            </a:r>
          </a:p>
          <a:p>
            <a:pPr algn="ctr"/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890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172" y="920411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компетенции учителя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физики</a:t>
            </a:r>
            <a:endParaRPr lang="ru-RU" sz="4800" b="1" u="sng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184492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/>
              <a:t>владение методами научного познания </a:t>
            </a:r>
            <a:r>
              <a:rPr lang="ru-RU" sz="2800" dirty="0" smtClean="0"/>
              <a:t>мира; </a:t>
            </a:r>
            <a:endParaRPr lang="ru-RU" sz="28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/>
              <a:t>владение основными понятиями и законами </a:t>
            </a:r>
            <a:r>
              <a:rPr lang="ru-RU" sz="2800" dirty="0" smtClean="0"/>
              <a:t>физики; </a:t>
            </a:r>
            <a:endParaRPr lang="ru-RU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/>
              <a:t>иметь представление об основных идеях современной астрономии и </a:t>
            </a:r>
            <a:r>
              <a:rPr lang="ru-RU" sz="2800" dirty="0" smtClean="0"/>
              <a:t>астрофизики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642423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697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7009" y="76470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5580" y="1556792"/>
            <a:ext cx="72902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269875" algn="ctr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любого занятия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заключается в формировании у учащихся компетенций: </a:t>
            </a:r>
          </a:p>
          <a:p>
            <a:pPr marL="639128" lvl="2" indent="269875"/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знаниевой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практической, </a:t>
            </a:r>
          </a:p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исследовательской, </a:t>
            </a:r>
          </a:p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учебно-информационной. </a:t>
            </a:r>
          </a:p>
        </p:txBody>
      </p:sp>
    </p:spTree>
    <p:extLst>
      <p:ext uri="{BB962C8B-B14F-4D97-AF65-F5344CB8AC3E}">
        <p14:creationId xmlns:p14="http://schemas.microsoft.com/office/powerpoint/2010/main" xmlns="" val="329869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7009" y="76470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14422"/>
            <a:ext cx="72902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монолог  учителя;</a:t>
            </a:r>
          </a:p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индивидуальная работа учащихся с учебником по заданиям …; </a:t>
            </a:r>
          </a:p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демонстрация видеофильма; </a:t>
            </a:r>
          </a:p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экскурсия; </a:t>
            </a:r>
          </a:p>
          <a:p>
            <a:pPr marL="1096328" lvl="2" indent="-457200">
              <a:buFont typeface="Arial" panose="020B0604020202020204" pitchFamily="34" charset="0"/>
              <a:buChar char="•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контрольная работа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9869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49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7009" y="76470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435593" y="494849"/>
            <a:ext cx="8452105" cy="731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 «История развития тепловых машин»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7009" y="1988840"/>
            <a:ext cx="3522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Некомпетентностный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852936"/>
            <a:ext cx="24300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Формируется имитационная компетенция – предоставить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«фиктивно -демонстрационный» </a:t>
            </a:r>
          </a:p>
          <a:p>
            <a:pPr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продукт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80616" y="2026050"/>
            <a:ext cx="3746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indent="261938">
              <a:buNone/>
            </a:pP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Компетентностный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подход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205" y="2685590"/>
            <a:ext cx="23936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Формируем компетенции: </a:t>
            </a:r>
          </a:p>
          <a:p>
            <a:pPr marL="180975" lvl="0" indent="-180975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информационную (поиск, сбор, анализ информации, умение ее упорядочить);</a:t>
            </a:r>
          </a:p>
          <a:p>
            <a:pPr marL="180975" lvl="0" indent="-180975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развиваем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межпредметные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связи.</a:t>
            </a:r>
          </a:p>
        </p:txBody>
      </p:sp>
    </p:spTree>
    <p:extLst>
      <p:ext uri="{BB962C8B-B14F-4D97-AF65-F5344CB8AC3E}">
        <p14:creationId xmlns:p14="http://schemas.microsoft.com/office/powerpoint/2010/main" xmlns="" val="329869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697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7009" y="76470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2877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Материально-практическая деятельность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</a:p>
        </p:txBody>
      </p:sp>
      <p:graphicFrame>
        <p:nvGraphicFramePr>
          <p:cNvPr id="5" name="Рисунок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61287539"/>
              </p:ext>
            </p:extLst>
          </p:nvPr>
        </p:nvGraphicFramePr>
        <p:xfrm>
          <a:off x="395536" y="1459771"/>
          <a:ext cx="8147248" cy="4813302"/>
        </p:xfrm>
        <a:graphic>
          <a:graphicData uri="http://schemas.openxmlformats.org/drawingml/2006/table">
            <a:tbl>
              <a:tblPr/>
              <a:tblGrid>
                <a:gridCol w="3041639"/>
                <a:gridCol w="5105609"/>
              </a:tblGrid>
              <a:tr h="46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Виды технологий</a:t>
                      </a:r>
                      <a:endParaRPr lang="ru-RU" sz="200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Формируемые компетентности учащихся</a:t>
                      </a:r>
                      <a:endParaRPr lang="ru-RU" sz="200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Проектная деятельность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Способность к научному </a:t>
                      </a: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творчеству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Интернет - уроки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работать с интернет -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0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технологии на основе современных информационно – телекоммуникационных средств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Владение навыками работы с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компьютером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Интегрированные уроки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работать с обработкой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количественных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данных,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межпредметных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связей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5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Групповые формы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работать в парах,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группах, коммуникабельность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869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697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7009" y="76470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60777" y="671535"/>
            <a:ext cx="4861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Социальная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деятельность 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Рисунок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91616905"/>
              </p:ext>
            </p:extLst>
          </p:nvPr>
        </p:nvGraphicFramePr>
        <p:xfrm>
          <a:off x="484961" y="1310182"/>
          <a:ext cx="8064896" cy="4426275"/>
        </p:xfrm>
        <a:graphic>
          <a:graphicData uri="http://schemas.openxmlformats.org/drawingml/2006/table">
            <a:tbl>
              <a:tblPr/>
              <a:tblGrid>
                <a:gridCol w="3429367"/>
                <a:gridCol w="4635529"/>
              </a:tblGrid>
              <a:tr h="962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Виды технологий</a:t>
                      </a:r>
                      <a:endParaRPr lang="ru-RU" sz="2000" b="0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Формируемые компетентности учащихся</a:t>
                      </a:r>
                      <a:endParaRPr lang="ru-RU" sz="2000" b="0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Модульная технология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Приобретение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навыков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коллективной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Нетрадиционные уроки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решать проблему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новыми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способами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 кейс-метода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решать проблему разными  способами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Игровые технологии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взаимодействовать с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окружающими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умение </a:t>
                      </a:r>
                      <a:r>
                        <a:rPr lang="ru-RU" sz="1800" spc="-2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представить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себя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Здоровьесберегающие технологии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положительных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привычек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869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959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7009" y="76470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981138"/>
            <a:ext cx="574322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– « не наблюдатель того, что делает и как учится ребенок. Он посредник между возможностями ребёнка и превышающим эти возможности учебным материалом».</a:t>
            </a:r>
          </a:p>
          <a:p>
            <a:pPr algn="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Ш.А. </a:t>
            </a:r>
            <a:r>
              <a:rPr lang="ru-RU" sz="24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Амонашвили</a:t>
            </a:r>
            <a:endParaRPr lang="ru-RU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69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172" y="920411"/>
            <a:ext cx="77048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i="1" dirty="0" smtClean="0"/>
          </a:p>
          <a:p>
            <a:pPr algn="r"/>
            <a:r>
              <a:rPr lang="ru-RU" b="1" i="1" dirty="0" smtClean="0"/>
              <a:t>«Цель обучения ребенка состоит в том,  чтобы сделать его способным развиваться дальше без помощи учителя».</a:t>
            </a:r>
          </a:p>
          <a:p>
            <a:pPr algn="r"/>
            <a:r>
              <a:rPr lang="ru-RU" b="1" dirty="0" err="1" smtClean="0"/>
              <a:t>Д.Б.Эльконин</a:t>
            </a:r>
            <a:endParaRPr lang="ru-RU" b="1" dirty="0" smtClean="0"/>
          </a:p>
          <a:p>
            <a:pPr algn="ctr"/>
            <a:endParaRPr lang="ru-RU" sz="4000" b="1" dirty="0"/>
          </a:p>
          <a:p>
            <a:pPr algn="ctr"/>
            <a:r>
              <a:rPr lang="ru-RU" sz="4000" b="1" u="sng" dirty="0" smtClean="0"/>
              <a:t>Профессиональный стандарт педагога</a:t>
            </a:r>
            <a:endParaRPr lang="ru-RU" sz="4000" b="1" u="sng" dirty="0"/>
          </a:p>
          <a:p>
            <a:pPr algn="ctr"/>
            <a:endParaRPr lang="ru-RU" sz="4000" b="1" dirty="0" smtClean="0"/>
          </a:p>
          <a:p>
            <a:pPr algn="ctr"/>
            <a:r>
              <a:rPr lang="ru-RU" sz="2000" b="1" dirty="0" smtClean="0"/>
              <a:t>Приказ Минтруда России от 18.10.2013 №544н «Об утверждении профессионального стандарта «Педагог </a:t>
            </a:r>
            <a:r>
              <a:rPr lang="ru-RU" sz="2000" b="1" i="1" dirty="0" smtClean="0"/>
              <a:t>(педагогическая деятельности в сфере дошкольного, начального общего, основного общего, среднего общего образования)  воспитатель, учитель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18680507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172" y="920411"/>
            <a:ext cx="77048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i="1" dirty="0" smtClean="0"/>
          </a:p>
          <a:p>
            <a:pPr algn="ctr"/>
            <a:endParaRPr lang="ru-RU" sz="4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889844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Зачем </a:t>
            </a:r>
            <a:r>
              <a:rPr lang="ru-RU" sz="2400" b="1" dirty="0"/>
              <a:t>нужен профессиональный стандарт педагога</a:t>
            </a:r>
            <a:endParaRPr lang="ru-RU" sz="2400" dirty="0"/>
          </a:p>
          <a:p>
            <a:r>
              <a:rPr lang="ru-RU" sz="2400" dirty="0"/>
              <a:t>· Стандарт – инструмент реализации стратегии образования в меняющемся мире.</a:t>
            </a:r>
          </a:p>
          <a:p>
            <a:r>
              <a:rPr lang="ru-RU" sz="2400" dirty="0"/>
              <a:t>· Стандарт – инструмент повышения качества образования и выхода отечественного образования на международный уровень.</a:t>
            </a:r>
          </a:p>
          <a:p>
            <a:r>
              <a:rPr lang="ru-RU" sz="2400" dirty="0"/>
              <a:t>· Стандарт – объективный измеритель квалификации педагога.</a:t>
            </a:r>
          </a:p>
          <a:p>
            <a:r>
              <a:rPr lang="ru-RU" sz="2400" dirty="0"/>
              <a:t>· Стандарт – средство отбора педагогических кадров в учреждения образования.</a:t>
            </a:r>
          </a:p>
          <a:p>
            <a:r>
              <a:rPr lang="ru-RU" sz="2400" dirty="0"/>
              <a:t>· Стандарт – основа для формирования трудового договора, фиксирующего отношения между работником и работодателем</a:t>
            </a:r>
          </a:p>
        </p:txBody>
      </p:sp>
    </p:spTree>
    <p:extLst>
      <p:ext uri="{BB962C8B-B14F-4D97-AF65-F5344CB8AC3E}">
        <p14:creationId xmlns:p14="http://schemas.microsoft.com/office/powerpoint/2010/main" xmlns="" val="2511890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172" y="920411"/>
            <a:ext cx="77048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i="1" dirty="0" smtClean="0"/>
          </a:p>
          <a:p>
            <a:pPr algn="ctr"/>
            <a:endParaRPr lang="ru-RU" sz="4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32656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Необходимость наполнения профессионального стандарта учителя новыми компетенциями</a:t>
            </a:r>
            <a:r>
              <a:rPr lang="ru-RU" sz="2800" b="1" dirty="0" smtClean="0"/>
              <a:t>:</a:t>
            </a:r>
            <a:br>
              <a:rPr lang="ru-RU" sz="2800" b="1" dirty="0" smtClean="0"/>
            </a:br>
            <a:endParaRPr lang="ru-RU" sz="2800" dirty="0"/>
          </a:p>
          <a:p>
            <a:r>
              <a:rPr lang="ru-RU" sz="2800" dirty="0"/>
              <a:t>· Работа с одаренными учащимися.</a:t>
            </a:r>
          </a:p>
          <a:p>
            <a:r>
              <a:rPr lang="ru-RU" sz="2800" dirty="0"/>
              <a:t>· Работа в условиях реализации программ инклюзивного образования.</a:t>
            </a:r>
          </a:p>
          <a:p>
            <a:r>
              <a:rPr lang="ru-RU" sz="2800" dirty="0"/>
              <a:t>· Преподавание русского языка учащимся, для которых он не является родным.</a:t>
            </a:r>
          </a:p>
          <a:p>
            <a:r>
              <a:rPr lang="ru-RU" sz="2800" dirty="0"/>
              <a:t>· Работа с учащимися, имеющими проблемы в развитии.</a:t>
            </a:r>
          </a:p>
          <a:p>
            <a:r>
              <a:rPr lang="ru-RU" sz="2800" dirty="0"/>
              <a:t>· Работа с </a:t>
            </a:r>
            <a:r>
              <a:rPr lang="ru-RU" sz="2800" dirty="0" err="1"/>
              <a:t>девиантными</a:t>
            </a:r>
            <a:r>
              <a:rPr lang="ru-RU" sz="2800" dirty="0"/>
              <a:t>, зависимыми, социально запущенными и социально уязвимыми учащимися, имеющими серьезные отклонения в поведении.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511890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фото для учитель года\фото\DSCN42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G:\ФОТО САЙТ 14-15\День науки 2015\DSCN41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429000"/>
            <a:ext cx="4572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Екатерина\Desktop\school25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47731"/>
            <a:ext cx="2523679" cy="253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катерина\Desktop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778" y="3688013"/>
            <a:ext cx="2742444" cy="291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41563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172" y="920411"/>
            <a:ext cx="770485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/>
          </a:p>
          <a:p>
            <a:pPr algn="ctr"/>
            <a:r>
              <a:rPr lang="ru-RU" sz="4000" b="1" i="1" dirty="0" smtClean="0"/>
              <a:t>                      </a:t>
            </a:r>
            <a:r>
              <a:rPr lang="ru-RU" sz="4000" b="1" dirty="0" smtClean="0"/>
              <a:t>Профессиональный                      </a:t>
            </a:r>
          </a:p>
          <a:p>
            <a:pPr algn="ctr"/>
            <a:r>
              <a:rPr lang="ru-RU" sz="4000" b="1" dirty="0"/>
              <a:t> </a:t>
            </a:r>
            <a:r>
              <a:rPr lang="ru-RU" sz="4000" b="1" dirty="0" smtClean="0"/>
              <a:t>                     стандарт педагога –</a:t>
            </a:r>
          </a:p>
          <a:p>
            <a:pPr lvl="0" algn="ctr"/>
            <a:r>
              <a:rPr lang="ru-RU" sz="3200" b="1" dirty="0" smtClean="0"/>
              <a:t>                          </a:t>
            </a:r>
            <a:r>
              <a:rPr lang="ru-RU" sz="3600" b="1" dirty="0" smtClean="0"/>
              <a:t>это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основа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развития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</a:p>
          <a:p>
            <a:pPr lvl="0"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профессиональных</a:t>
            </a:r>
          </a:p>
          <a:p>
            <a:pPr lvl="0"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компетенций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педагогических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работников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общеобразовательных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организаций</a:t>
            </a:r>
          </a:p>
          <a:p>
            <a:pPr algn="ctr"/>
            <a:endParaRPr lang="ru-RU" sz="4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4000" b="1" dirty="0"/>
          </a:p>
        </p:txBody>
      </p:sp>
      <p:pic>
        <p:nvPicPr>
          <p:cNvPr id="2050" name="Picture 2" descr="C:\Users\Екатерина\Desktop\627312_html_15ef0bd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73134"/>
            <a:ext cx="1728192" cy="247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28641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476672"/>
            <a:ext cx="77048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i="1" dirty="0" smtClean="0"/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</a:t>
            </a:r>
            <a:r>
              <a:rPr lang="ru-RU" sz="2800" dirty="0"/>
              <a:t> – специальная способность человека, необходимая ему для эффективного выполнения конкретных действий в конкретной предметной области ( в том числе и узкоспециализированные знания</a:t>
            </a:r>
            <a:r>
              <a:rPr lang="ru-RU" sz="2800" dirty="0" smtClean="0"/>
              <a:t>)</a:t>
            </a: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</a:t>
            </a:r>
            <a:r>
              <a:rPr lang="ru-RU" sz="2800" dirty="0"/>
              <a:t>– совокупность взаимосвязанных качеств личности (знаний, умений, способов деятельности), задаваемых по отношению к определенному кругу предметов процессов и необходимых для качественной продуктивной деятельности по отношению к ним</a:t>
            </a:r>
          </a:p>
          <a:p>
            <a:pPr algn="just"/>
            <a:endParaRPr lang="ru-RU" sz="2800" dirty="0"/>
          </a:p>
          <a:p>
            <a:pPr algn="just"/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8641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50" y="206735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172" y="920411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 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компетенция учителя физики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660732"/>
            <a:ext cx="32403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 учителя </a:t>
            </a:r>
            <a:r>
              <a:rPr lang="ru-RU" sz="2000" dirty="0"/>
              <a:t>проявляется в демонстрации знаний и соответствующих умений в конкретной работе, исключая простое воспроизведение определенных изолированных знаний из различных естественно - научных дисциплин.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1844824"/>
            <a:ext cx="3779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Профессиональная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физики </a:t>
            </a:r>
            <a:r>
              <a:rPr lang="ru-RU" sz="2000" dirty="0"/>
              <a:t>может быть представлена как качественная характеристика личности учителя, которая включает систему научно-теоретических знаний, в том числе и специальных в области физики </a:t>
            </a:r>
          </a:p>
        </p:txBody>
      </p:sp>
    </p:spTree>
    <p:extLst>
      <p:ext uri="{BB962C8B-B14F-4D97-AF65-F5344CB8AC3E}">
        <p14:creationId xmlns:p14="http://schemas.microsoft.com/office/powerpoint/2010/main" xmlns="" val="2511890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5623f2fc153c5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88640"/>
            <a:ext cx="86189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171448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Ценностно-смысловые компетенции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3071810"/>
            <a:ext cx="6190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Учебно-познавательные компетенции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429132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Общепедагогические компетентности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511890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593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Школа</cp:lastModifiedBy>
  <cp:revision>23</cp:revision>
  <dcterms:created xsi:type="dcterms:W3CDTF">2015-12-10T16:08:55Z</dcterms:created>
  <dcterms:modified xsi:type="dcterms:W3CDTF">2015-12-11T09:34:27Z</dcterms:modified>
</cp:coreProperties>
</file>