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8" r:id="rId2"/>
    <p:sldId id="264" r:id="rId3"/>
    <p:sldId id="265" r:id="rId4"/>
    <p:sldId id="267" r:id="rId5"/>
    <p:sldId id="275" r:id="rId6"/>
    <p:sldId id="273" r:id="rId7"/>
    <p:sldId id="274" r:id="rId8"/>
    <p:sldId id="260" r:id="rId9"/>
    <p:sldId id="261" r:id="rId10"/>
    <p:sldId id="262" r:id="rId11"/>
    <p:sldId id="270" r:id="rId12"/>
    <p:sldId id="271" r:id="rId13"/>
    <p:sldId id="268" r:id="rId14"/>
    <p:sldId id="259" r:id="rId15"/>
    <p:sldId id="269" r:id="rId16"/>
    <p:sldId id="276" r:id="rId17"/>
    <p:sldId id="277" r:id="rId18"/>
    <p:sldId id="279"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3451" autoAdjust="0"/>
  </p:normalViewPr>
  <p:slideViewPr>
    <p:cSldViewPr>
      <p:cViewPr varScale="1">
        <p:scale>
          <a:sx n="91" d="100"/>
          <a:sy n="91" d="100"/>
        </p:scale>
        <p:origin x="-5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E1B9F0-1158-46EC-8EA3-8CDD99A1A842}" type="datetimeFigureOut">
              <a:rPr lang="ru-RU" smtClean="0"/>
              <a:pPr/>
              <a:t>24.01.2013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3CFEE0-AEC5-492F-BBCF-CBDA1408915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803EB09-8568-4CC6-96B9-7C589B5CCE67}" type="slidenum">
              <a:rPr lang="ru-RU" smtClean="0"/>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18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03CFEE0-AEC5-492F-BBCF-CBDA1408915E}"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3ECECA-1FD5-4AC6-B76F-659ABA85DF4F}" type="slidenum">
              <a:rPr lang="ru-RU" smtClean="0"/>
              <a:pPr/>
              <a:t>6</a:t>
            </a:fld>
            <a:endParaRPr lang="ru-RU"/>
          </a:p>
        </p:txBody>
      </p:sp>
    </p:spTree>
    <p:extLst>
      <p:ext uri="{BB962C8B-B14F-4D97-AF65-F5344CB8AC3E}">
        <p14:creationId xmlns:p14="http://schemas.microsoft.com/office/powerpoint/2010/main" xmlns="" val="3554536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03CFEE0-AEC5-492F-BBCF-CBDA1408915E}"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3CFEE0-AEC5-492F-BBCF-CBDA1408915E}"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CA2428C-7035-40D2-B693-1314DB573E57}" type="datetimeFigureOut">
              <a:rPr lang="ru-RU" smtClean="0"/>
              <a:pPr/>
              <a:t>24.01.2013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D8A5317-5C38-4EE4-85D2-4EB75D865C9B}"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A2428C-7035-40D2-B693-1314DB573E57}" type="datetimeFigureOut">
              <a:rPr lang="ru-RU" smtClean="0"/>
              <a:pPr/>
              <a:t>24.01.2013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D8A5317-5C38-4EE4-85D2-4EB75D865C9B}"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A2428C-7035-40D2-B693-1314DB573E57}" type="datetimeFigureOut">
              <a:rPr lang="ru-RU" smtClean="0"/>
              <a:pPr/>
              <a:t>24.01.2013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D8A5317-5C38-4EE4-85D2-4EB75D865C9B}"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A2428C-7035-40D2-B693-1314DB573E57}" type="datetimeFigureOut">
              <a:rPr lang="ru-RU" smtClean="0"/>
              <a:pPr/>
              <a:t>24.01.2013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D8A5317-5C38-4EE4-85D2-4EB75D865C9B}"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CA2428C-7035-40D2-B693-1314DB573E57}" type="datetimeFigureOut">
              <a:rPr lang="ru-RU" smtClean="0"/>
              <a:pPr/>
              <a:t>24.01.2013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D8A5317-5C38-4EE4-85D2-4EB75D865C9B}"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CA2428C-7035-40D2-B693-1314DB573E57}" type="datetimeFigureOut">
              <a:rPr lang="ru-RU" smtClean="0"/>
              <a:pPr/>
              <a:t>24.01.2013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D8A5317-5C38-4EE4-85D2-4EB75D865C9B}"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CA2428C-7035-40D2-B693-1314DB573E57}" type="datetimeFigureOut">
              <a:rPr lang="ru-RU" smtClean="0"/>
              <a:pPr/>
              <a:t>24.01.2013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3D8A5317-5C38-4EE4-85D2-4EB75D865C9B}"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CA2428C-7035-40D2-B693-1314DB573E57}" type="datetimeFigureOut">
              <a:rPr lang="ru-RU" smtClean="0"/>
              <a:pPr/>
              <a:t>24.01.2013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D8A5317-5C38-4EE4-85D2-4EB75D865C9B}"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CA2428C-7035-40D2-B693-1314DB573E57}" type="datetimeFigureOut">
              <a:rPr lang="ru-RU" smtClean="0"/>
              <a:pPr/>
              <a:t>24.01.2013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D8A5317-5C38-4EE4-85D2-4EB75D865C9B}"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CA2428C-7035-40D2-B693-1314DB573E57}" type="datetimeFigureOut">
              <a:rPr lang="ru-RU" smtClean="0"/>
              <a:pPr/>
              <a:t>24.01.2013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D8A5317-5C38-4EE4-85D2-4EB75D865C9B}"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CA2428C-7035-40D2-B693-1314DB573E57}" type="datetimeFigureOut">
              <a:rPr lang="ru-RU" smtClean="0"/>
              <a:pPr/>
              <a:t>24.01.2013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D8A5317-5C38-4EE4-85D2-4EB75D865C9B}"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2428C-7035-40D2-B693-1314DB573E57}" type="datetimeFigureOut">
              <a:rPr lang="ru-RU" smtClean="0"/>
              <a:pPr/>
              <a:t>24.01.2013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A5317-5C38-4EE4-85D2-4EB75D865C9B}"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4643446"/>
          </a:xfrm>
        </p:spPr>
        <p:style>
          <a:lnRef idx="2">
            <a:schemeClr val="accent6"/>
          </a:lnRef>
          <a:fillRef idx="1003">
            <a:schemeClr val="lt2"/>
          </a:fillRef>
          <a:effectRef idx="0">
            <a:schemeClr val="accent6"/>
          </a:effectRef>
          <a:fontRef idx="minor">
            <a:schemeClr val="dk1"/>
          </a:fontRef>
        </p:style>
        <p:txBody>
          <a:bodyPr>
            <a:normAutofit/>
          </a:bodyPr>
          <a:lstStyle/>
          <a:p>
            <a:r>
              <a:rPr lang="ru-RU" dirty="0" smtClean="0"/>
              <a:t> </a:t>
            </a:r>
            <a:r>
              <a:rPr lang="ru-RU" sz="7200" dirty="0" smtClean="0"/>
              <a:t>Романовы на российском троне </a:t>
            </a:r>
            <a:r>
              <a:rPr lang="en-US" sz="7200" dirty="0" smtClean="0"/>
              <a:t/>
            </a:r>
            <a:br>
              <a:rPr lang="en-US" sz="7200" dirty="0" smtClean="0"/>
            </a:br>
            <a:r>
              <a:rPr lang="ru-RU" sz="7200" dirty="0" smtClean="0"/>
              <a:t>(</a:t>
            </a:r>
            <a:r>
              <a:rPr lang="ru-RU" sz="7200" dirty="0" smtClean="0"/>
              <a:t>1613-1917 гг.)</a:t>
            </a:r>
            <a:endParaRPr lang="ru-RU" sz="7200" dirty="0"/>
          </a:p>
        </p:txBody>
      </p:sp>
      <p:sp>
        <p:nvSpPr>
          <p:cNvPr id="3" name="Подзаголовок 2"/>
          <p:cNvSpPr>
            <a:spLocks noGrp="1"/>
          </p:cNvSpPr>
          <p:nvPr>
            <p:ph type="subTitle" idx="1"/>
          </p:nvPr>
        </p:nvSpPr>
        <p:spPr>
          <a:xfrm>
            <a:off x="0" y="4643446"/>
            <a:ext cx="9144000" cy="2214554"/>
          </a:xfrm>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r>
              <a:rPr lang="ru-RU" dirty="0" smtClean="0"/>
              <a:t>Презентацию подготовили обучающиеся ГОБОУ </a:t>
            </a:r>
            <a:r>
              <a:rPr lang="ru-RU" dirty="0" smtClean="0"/>
              <a:t>вечерней</a:t>
            </a:r>
            <a:endParaRPr lang="ru-RU" dirty="0" smtClean="0"/>
          </a:p>
          <a:p>
            <a:r>
              <a:rPr lang="ru-RU" dirty="0" smtClean="0"/>
              <a:t>( сменной) общеобразовательной школы : </a:t>
            </a:r>
          </a:p>
          <a:p>
            <a:r>
              <a:rPr lang="ru-RU" dirty="0" smtClean="0"/>
              <a:t>Кузнецов Руслан 11 «А» </a:t>
            </a:r>
            <a:r>
              <a:rPr lang="ru-RU" dirty="0" err="1" smtClean="0"/>
              <a:t>кл</a:t>
            </a:r>
            <a:r>
              <a:rPr lang="ru-RU" dirty="0" smtClean="0"/>
              <a:t>.</a:t>
            </a:r>
          </a:p>
          <a:p>
            <a:r>
              <a:rPr lang="ru-RU" dirty="0" smtClean="0"/>
              <a:t>Анисимов Андрей 10 «Б» </a:t>
            </a:r>
            <a:r>
              <a:rPr lang="ru-RU" dirty="0" err="1" smtClean="0"/>
              <a:t>кл</a:t>
            </a:r>
            <a:r>
              <a:rPr lang="ru-RU" dirty="0" smtClean="0"/>
              <a:t>.</a:t>
            </a:r>
          </a:p>
          <a:p>
            <a:r>
              <a:rPr lang="ru-RU" dirty="0" smtClean="0"/>
              <a:t>Кузнечиков Николай 11 «Б» </a:t>
            </a:r>
            <a:r>
              <a:rPr lang="ru-RU" dirty="0" err="1" smtClean="0"/>
              <a:t>кл</a:t>
            </a:r>
            <a:r>
              <a:rPr lang="ru-RU" dirty="0" smtClean="0"/>
              <a:t>.</a:t>
            </a:r>
          </a:p>
          <a:p>
            <a:r>
              <a:rPr lang="ru-RU" dirty="0" smtClean="0"/>
              <a:t>Григорьев Игорь 8 </a:t>
            </a:r>
            <a:r>
              <a:rPr lang="ru-RU" dirty="0" err="1" smtClean="0"/>
              <a:t>кл</a:t>
            </a:r>
            <a:r>
              <a:rPr lang="ru-RU" dirty="0" smtClean="0"/>
              <a:t>.</a:t>
            </a:r>
          </a:p>
          <a:p>
            <a:r>
              <a:rPr lang="ru-RU" dirty="0" smtClean="0"/>
              <a:t>Щербаков Алексей 9 </a:t>
            </a:r>
            <a:r>
              <a:rPr lang="ru-RU" dirty="0" err="1" smtClean="0"/>
              <a:t>кл</a:t>
            </a:r>
            <a:r>
              <a:rPr lang="ru-RU" dirty="0" smtClean="0"/>
              <a:t>.</a:t>
            </a:r>
          </a:p>
          <a:p>
            <a:r>
              <a:rPr lang="ru-RU" dirty="0" smtClean="0"/>
              <a:t>Малышев Сергей 9 </a:t>
            </a:r>
            <a:r>
              <a:rPr lang="ru-RU" dirty="0" err="1" smtClean="0"/>
              <a:t>кл</a:t>
            </a:r>
            <a:r>
              <a:rPr lang="ru-RU" dirty="0" smtClean="0"/>
              <a:t>.</a:t>
            </a:r>
          </a:p>
          <a:p>
            <a:r>
              <a:rPr lang="ru-RU" b="1" dirty="0" smtClean="0"/>
              <a:t>п. </a:t>
            </a:r>
            <a:r>
              <a:rPr lang="ru-RU" b="1" dirty="0" err="1" smtClean="0"/>
              <a:t>Панковка</a:t>
            </a:r>
            <a:r>
              <a:rPr lang="ru-RU" b="1" dirty="0" smtClean="0"/>
              <a:t>, Новгородский район, Новгородская область</a:t>
            </a:r>
          </a:p>
          <a:p>
            <a:r>
              <a:rPr lang="ru-RU" b="1" dirty="0" smtClean="0"/>
              <a:t>январь 2013 г. </a:t>
            </a:r>
          </a:p>
          <a:p>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Елизавета Петровна (1709-1761)</a:t>
            </a:r>
            <a:endParaRPr lang="ru-RU" dirty="0"/>
          </a:p>
        </p:txBody>
      </p:sp>
      <p:pic>
        <p:nvPicPr>
          <p:cNvPr id="5" name="Содержимое 4" descr="Елизавета.jpg"/>
          <p:cNvPicPr>
            <a:picLocks noGrp="1" noChangeAspect="1"/>
          </p:cNvPicPr>
          <p:nvPr>
            <p:ph idx="1"/>
          </p:nvPr>
        </p:nvPicPr>
        <p:blipFill>
          <a:blip r:embed="rId3" cstate="print"/>
          <a:stretch>
            <a:fillRect/>
          </a:stretch>
        </p:blipFill>
        <p:spPr>
          <a:xfrm>
            <a:off x="3635897" y="308155"/>
            <a:ext cx="5147534" cy="6468733"/>
          </a:xfrm>
        </p:spPr>
      </p:pic>
      <p:sp>
        <p:nvSpPr>
          <p:cNvPr id="4" name="Текст 3"/>
          <p:cNvSpPr>
            <a:spLocks noGrp="1"/>
          </p:cNvSpPr>
          <p:nvPr>
            <p:ph type="body" sz="half" idx="2"/>
          </p:nvPr>
        </p:nvSpPr>
        <p:spPr>
          <a:xfrm>
            <a:off x="179512" y="1435100"/>
            <a:ext cx="3286001" cy="5234260"/>
          </a:xfrm>
        </p:spPr>
        <p:txBody>
          <a:bodyPr>
            <a:normAutofit lnSpcReduction="10000"/>
          </a:bodyPr>
          <a:lstStyle/>
          <a:p>
            <a:r>
              <a:rPr lang="ru-RU" dirty="0" smtClean="0"/>
              <a:t>Российская императрица с 1741г. Дочь </a:t>
            </a:r>
            <a:r>
              <a:rPr lang="ru-RU" dirty="0" smtClean="0"/>
              <a:t>Петра </a:t>
            </a:r>
            <a:r>
              <a:rPr lang="en-US" dirty="0" smtClean="0"/>
              <a:t>I</a:t>
            </a:r>
            <a:r>
              <a:rPr lang="ru-RU" dirty="0" smtClean="0"/>
              <a:t> </a:t>
            </a:r>
            <a:r>
              <a:rPr lang="ru-RU" dirty="0" smtClean="0"/>
              <a:t>и Екатерины </a:t>
            </a:r>
            <a:r>
              <a:rPr lang="en-US" dirty="0" smtClean="0"/>
              <a:t>I</a:t>
            </a:r>
            <a:r>
              <a:rPr lang="ru-RU" dirty="0" smtClean="0"/>
              <a:t>. Возведена на престол гвардией в результате дворцового переворота. Многие современники считали её красавицей. Она получила достаточное для девушки того времени образование. Хорошо знала  немецкий, французский языки, понимала  итальянский,  шведский, финский. До восшествия  на престол никогда не принимала  участия в государственных делах  и </a:t>
            </a:r>
            <a:r>
              <a:rPr lang="ru-RU" dirty="0" smtClean="0"/>
              <a:t>опыта </a:t>
            </a:r>
            <a:r>
              <a:rPr lang="ru-RU" dirty="0" smtClean="0"/>
              <a:t>управления государством не имела . Взойдя на престол, уделяла слишком мало времени государственным делам. Занималась нарядами, спектаклями, балами, маскарадами, </a:t>
            </a:r>
            <a:r>
              <a:rPr lang="ru-RU" dirty="0" smtClean="0"/>
              <a:t>увлекалась </a:t>
            </a:r>
            <a:r>
              <a:rPr lang="ru-RU" dirty="0" smtClean="0"/>
              <a:t>поездками</a:t>
            </a:r>
            <a:r>
              <a:rPr lang="ru-RU" dirty="0" smtClean="0"/>
              <a:t>. Тем </a:t>
            </a:r>
            <a:r>
              <a:rPr lang="ru-RU" dirty="0" smtClean="0"/>
              <a:t>не менее в годы её правления были достигнуты значительные успехи в экономической, политической  и культурной жизни России, чему в огромной степени способствовала деятельность М.В. Ломоносова, братьев П.И и И.И. Шуваловых, </a:t>
            </a:r>
            <a:r>
              <a:rPr lang="ru-RU" dirty="0" err="1" smtClean="0"/>
              <a:t>А.П.Бестужева-Рюмина</a:t>
            </a:r>
            <a:r>
              <a:rPr lang="ru-RU" dirty="0" smtClean="0"/>
              <a:t> </a:t>
            </a:r>
            <a:r>
              <a:rPr lang="ru-RU" dirty="0" smtClean="0"/>
              <a:t>и др.</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491654"/>
          </a:xfrm>
        </p:spPr>
        <p:txBody>
          <a:bodyPr>
            <a:normAutofit/>
          </a:bodyPr>
          <a:lstStyle/>
          <a:p>
            <a:r>
              <a:rPr lang="ru-RU" sz="2400" dirty="0" smtClean="0"/>
              <a:t>Пётр </a:t>
            </a:r>
            <a:r>
              <a:rPr lang="en-US" sz="2400" dirty="0" smtClean="0"/>
              <a:t>III</a:t>
            </a:r>
            <a:r>
              <a:rPr lang="ru-RU" sz="2400" dirty="0"/>
              <a:t> </a:t>
            </a:r>
            <a:r>
              <a:rPr lang="ru-RU" sz="2400" dirty="0" smtClean="0"/>
              <a:t>(1728-1762)</a:t>
            </a:r>
            <a:endParaRPr lang="ru-RU" sz="2400" dirty="0"/>
          </a:p>
        </p:txBody>
      </p:sp>
      <p:pic>
        <p:nvPicPr>
          <p:cNvPr id="5" name="Объект 4"/>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4499992" y="53360"/>
            <a:ext cx="4644008" cy="6495922"/>
          </a:xfrm>
        </p:spPr>
      </p:pic>
      <p:sp>
        <p:nvSpPr>
          <p:cNvPr id="4" name="Текст 3"/>
          <p:cNvSpPr>
            <a:spLocks noGrp="1"/>
          </p:cNvSpPr>
          <p:nvPr>
            <p:ph type="body" sz="half" idx="2"/>
          </p:nvPr>
        </p:nvSpPr>
        <p:spPr>
          <a:xfrm>
            <a:off x="0" y="980728"/>
            <a:ext cx="4211960" cy="5616624"/>
          </a:xfrm>
        </p:spPr>
        <p:txBody>
          <a:bodyPr>
            <a:normAutofit fontScale="92500"/>
          </a:bodyPr>
          <a:lstStyle/>
          <a:p>
            <a:r>
              <a:rPr lang="ru-RU" dirty="0" smtClean="0"/>
              <a:t>Российский  император с 1761 г. Немецкий принц </a:t>
            </a:r>
            <a:r>
              <a:rPr lang="ru-RU" dirty="0"/>
              <a:t>К</a:t>
            </a:r>
            <a:r>
              <a:rPr lang="ru-RU" dirty="0" smtClean="0"/>
              <a:t>арл Пётр Ульрих, сын герцога </a:t>
            </a:r>
            <a:r>
              <a:rPr lang="ru-RU" dirty="0" err="1" smtClean="0"/>
              <a:t>Гольштейн</a:t>
            </a:r>
            <a:r>
              <a:rPr lang="ru-RU" dirty="0" smtClean="0"/>
              <a:t>- </a:t>
            </a:r>
            <a:r>
              <a:rPr lang="ru-RU" dirty="0" err="1" smtClean="0"/>
              <a:t>Готторпского</a:t>
            </a:r>
            <a:r>
              <a:rPr lang="ru-RU" dirty="0" smtClean="0"/>
              <a:t> Карла Фридриха, племянника шведского короля Карла </a:t>
            </a:r>
            <a:r>
              <a:rPr lang="en-US" dirty="0" smtClean="0"/>
              <a:t>XII</a:t>
            </a:r>
            <a:r>
              <a:rPr lang="ru-RU" dirty="0" smtClean="0"/>
              <a:t>, и дочери </a:t>
            </a:r>
            <a:r>
              <a:rPr lang="ru-RU" dirty="0"/>
              <a:t>П</a:t>
            </a:r>
            <a:r>
              <a:rPr lang="ru-RU" dirty="0" smtClean="0"/>
              <a:t>етра </a:t>
            </a:r>
            <a:r>
              <a:rPr lang="en-US" dirty="0" smtClean="0"/>
              <a:t>I</a:t>
            </a:r>
            <a:r>
              <a:rPr lang="ru-RU" dirty="0" smtClean="0"/>
              <a:t> Анны Петровны. В Россию  прибыл в 1742 г. Все попытки дать ему образование на русский и православный лад не увенчались успехом. Не  удалось  и привить ему любовь к новому отечеству. В России он до конца жизни чувствовал себя  чужим  и открыто выражал  призрение  к русским обычаям. Был  горячим поклонникам  прусского короля Фридриха </a:t>
            </a:r>
            <a:r>
              <a:rPr lang="en-US" dirty="0" smtClean="0"/>
              <a:t>II</a:t>
            </a:r>
            <a:r>
              <a:rPr lang="ru-RU" dirty="0" smtClean="0"/>
              <a:t> и пытался во всём ему подражать. Свободное время  проводил в праздности ,грубых кутежах, очень рано пристрастился к алкоголю. Став императором Петром </a:t>
            </a:r>
            <a:r>
              <a:rPr lang="en-US" dirty="0" smtClean="0"/>
              <a:t>III</a:t>
            </a:r>
            <a:r>
              <a:rPr lang="ru-RU" dirty="0" smtClean="0"/>
              <a:t>, по-прежнему занимался  преимущественно развлечениями, предоставив  управление государством придворной знати, которая провела ряд важных мероприятий. Подписал  Манифест о вольности</a:t>
            </a:r>
            <a:r>
              <a:rPr lang="ru-RU" b="1" dirty="0" smtClean="0"/>
              <a:t> </a:t>
            </a:r>
            <a:r>
              <a:rPr lang="ru-RU" dirty="0" smtClean="0"/>
              <a:t>дворянства и Указ об уничтожении  Тайной  канцелярии. В 1762 г.заключил мир с Пруссией, что свело  на нет  результаты всех побед русских войск в Семилетний войне. В армии были введены немецкие порядки</a:t>
            </a:r>
            <a:r>
              <a:rPr lang="ru-RU" dirty="0" smtClean="0"/>
              <a:t>. Ко </a:t>
            </a:r>
            <a:r>
              <a:rPr lang="ru-RU" dirty="0" smtClean="0"/>
              <a:t>всему этому добавлялись его   пьянство и дурачество. Всеобщим недовольством воспользовались противники Петра  </a:t>
            </a:r>
            <a:r>
              <a:rPr lang="en-US" dirty="0" smtClean="0"/>
              <a:t>III</a:t>
            </a:r>
            <a:r>
              <a:rPr lang="ru-RU" dirty="0" smtClean="0"/>
              <a:t>. Он был свергнут с престола в результате переворота, организованного его женой Екатериной, а затем убит.                                                                                                                                                                                                                                                                        </a:t>
            </a:r>
            <a:endParaRPr lang="ru-RU" dirty="0"/>
          </a:p>
        </p:txBody>
      </p:sp>
    </p:spTree>
    <p:extLst>
      <p:ext uri="{BB962C8B-B14F-4D97-AF65-F5344CB8AC3E}">
        <p14:creationId xmlns="" xmlns:p14="http://schemas.microsoft.com/office/powerpoint/2010/main" val="2708622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869934"/>
          </a:xfrm>
        </p:spPr>
        <p:txBody>
          <a:bodyPr/>
          <a:lstStyle/>
          <a:p>
            <a:r>
              <a:rPr lang="ru-RU" dirty="0" smtClean="0"/>
              <a:t>Екатерина </a:t>
            </a:r>
            <a:r>
              <a:rPr lang="en-US" dirty="0" smtClean="0"/>
              <a:t>II</a:t>
            </a:r>
            <a:r>
              <a:rPr lang="ru-RU" dirty="0" smtClean="0"/>
              <a:t> Великая (1729-1796)</a:t>
            </a:r>
            <a:endParaRPr lang="ru-RU" dirty="0"/>
          </a:p>
        </p:txBody>
      </p:sp>
      <p:pic>
        <p:nvPicPr>
          <p:cNvPr id="5" name="Содержимое 4" descr="Екатерина2.jpg"/>
          <p:cNvPicPr>
            <a:picLocks noGrp="1" noChangeAspect="1"/>
          </p:cNvPicPr>
          <p:nvPr>
            <p:ph idx="1"/>
          </p:nvPr>
        </p:nvPicPr>
        <p:blipFill>
          <a:blip r:embed="rId3" cstate="print"/>
          <a:stretch>
            <a:fillRect/>
          </a:stretch>
        </p:blipFill>
        <p:spPr>
          <a:xfrm>
            <a:off x="3714755" y="428604"/>
            <a:ext cx="5105716" cy="5786478"/>
          </a:xfrm>
        </p:spPr>
      </p:pic>
      <p:sp>
        <p:nvSpPr>
          <p:cNvPr id="4" name="Текст 3"/>
          <p:cNvSpPr>
            <a:spLocks noGrp="1"/>
          </p:cNvSpPr>
          <p:nvPr>
            <p:ph type="body" sz="half" idx="2"/>
          </p:nvPr>
        </p:nvSpPr>
        <p:spPr>
          <a:xfrm>
            <a:off x="142844" y="1214422"/>
            <a:ext cx="3357586" cy="5500726"/>
          </a:xfrm>
        </p:spPr>
        <p:txBody>
          <a:bodyPr>
            <a:normAutofit lnSpcReduction="10000"/>
          </a:bodyPr>
          <a:lstStyle/>
          <a:p>
            <a:r>
              <a:rPr lang="ru-RU" dirty="0" smtClean="0"/>
              <a:t>Российская императрица в 1762-1796 гг. В 1744 г. немецкая принцесса </a:t>
            </a:r>
            <a:r>
              <a:rPr lang="ru-RU" dirty="0" smtClean="0"/>
              <a:t>Софья </a:t>
            </a:r>
            <a:r>
              <a:rPr lang="ru-RU" dirty="0" smtClean="0"/>
              <a:t>Фредерика Августа  </a:t>
            </a:r>
            <a:r>
              <a:rPr lang="ru-RU" dirty="0" err="1" smtClean="0"/>
              <a:t>Анхальт</a:t>
            </a:r>
            <a:r>
              <a:rPr lang="ru-RU" dirty="0" smtClean="0"/>
              <a:t>- </a:t>
            </a:r>
            <a:r>
              <a:rPr lang="ru-RU" dirty="0" err="1" smtClean="0"/>
              <a:t>Цербстская</a:t>
            </a:r>
            <a:r>
              <a:rPr lang="ru-RU" dirty="0" smtClean="0"/>
              <a:t> </a:t>
            </a:r>
            <a:r>
              <a:rPr lang="ru-RU" dirty="0" smtClean="0"/>
              <a:t>приехала в Россию. В 1745 г. приняла правление под именем  Екатерины  Алексеевны и стала  женой великого князя Петра Фёдоровича, будущего императора Петра </a:t>
            </a:r>
            <a:r>
              <a:rPr lang="en-US" dirty="0" smtClean="0"/>
              <a:t>III</a:t>
            </a:r>
            <a:r>
              <a:rPr lang="ru-RU" dirty="0" smtClean="0"/>
              <a:t>. Несмотря на недостаточность образования, она была одарена большим умом и сильным характером, много читала, всю жизнь занималась самообразованием. В</a:t>
            </a:r>
            <a:r>
              <a:rPr lang="ru-RU" b="1" u="sng" dirty="0" smtClean="0"/>
              <a:t> </a:t>
            </a:r>
            <a:r>
              <a:rPr lang="ru-RU" dirty="0" smtClean="0"/>
              <a:t>отличие от супруга, Екатерина усердно изучала  русский язык и православное вероучение. В 1762 г. , опираясь на гвардию,  свергла мужа с престола. Пытаясь подражать Петру </a:t>
            </a:r>
            <a:r>
              <a:rPr lang="en-US" dirty="0" smtClean="0"/>
              <a:t>I</a:t>
            </a:r>
            <a:r>
              <a:rPr lang="ru-RU" dirty="0" smtClean="0"/>
              <a:t>, осуществляла  активную реформаторскую деятельность . При ней в результате русско-турецкий воин 1768-1774 гг., 1787-1791 гг. Россия окончательно закрепилась на Чёрном море. Ища популярности, играла роль «просвещённого монарха» ,переписывалась с Вольтером и другими деятелями французского просвещения. </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4160441" cy="524576"/>
          </a:xfrm>
        </p:spPr>
        <p:txBody>
          <a:bodyPr>
            <a:normAutofit/>
          </a:bodyPr>
          <a:lstStyle/>
          <a:p>
            <a:r>
              <a:rPr lang="ru-RU" sz="2400" dirty="0" smtClean="0">
                <a:latin typeface="Times New Roman" pitchFamily="18" charset="0"/>
                <a:cs typeface="Times New Roman" pitchFamily="18" charset="0"/>
              </a:rPr>
              <a:t>Павел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1754- 1801</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pic>
        <p:nvPicPr>
          <p:cNvPr id="5" name="Содержимое 4" descr="Павел 1.jpg"/>
          <p:cNvPicPr>
            <a:picLocks noGrp="1" noChangeAspect="1"/>
          </p:cNvPicPr>
          <p:nvPr>
            <p:ph idx="1"/>
          </p:nvPr>
        </p:nvPicPr>
        <p:blipFill>
          <a:blip r:embed="rId3" cstate="print"/>
          <a:stretch>
            <a:fillRect/>
          </a:stretch>
        </p:blipFill>
        <p:spPr>
          <a:xfrm>
            <a:off x="4475259" y="500042"/>
            <a:ext cx="4602880" cy="5786478"/>
          </a:xfrm>
        </p:spPr>
      </p:pic>
      <p:sp>
        <p:nvSpPr>
          <p:cNvPr id="4" name="Текст 3"/>
          <p:cNvSpPr>
            <a:spLocks noGrp="1"/>
          </p:cNvSpPr>
          <p:nvPr>
            <p:ph type="body" sz="half" idx="2"/>
          </p:nvPr>
        </p:nvSpPr>
        <p:spPr>
          <a:xfrm>
            <a:off x="142844" y="1000108"/>
            <a:ext cx="4214842" cy="5857892"/>
          </a:xfrm>
        </p:spPr>
        <p:txBody>
          <a:bodyPr>
            <a:noAutofit/>
          </a:bodyPr>
          <a:lstStyle/>
          <a:p>
            <a:r>
              <a:rPr lang="ru-RU" dirty="0" smtClean="0"/>
              <a:t>Российский император с 1796г.</a:t>
            </a:r>
          </a:p>
          <a:p>
            <a:r>
              <a:rPr lang="ru-RU" dirty="0" smtClean="0"/>
              <a:t>Сын Петра </a:t>
            </a:r>
            <a:r>
              <a:rPr lang="en-US" dirty="0" smtClean="0"/>
              <a:t> III </a:t>
            </a:r>
            <a:r>
              <a:rPr lang="ru-RU" dirty="0" smtClean="0"/>
              <a:t>и Екатерины </a:t>
            </a:r>
            <a:r>
              <a:rPr lang="en-US" dirty="0" smtClean="0"/>
              <a:t>II</a:t>
            </a:r>
            <a:r>
              <a:rPr lang="ru-RU" dirty="0" smtClean="0"/>
              <a:t>. Сразу </a:t>
            </a:r>
            <a:r>
              <a:rPr lang="ru-RU" dirty="0" smtClean="0"/>
              <a:t>после рождения был взят императрицей Елизаветой  Петровной у матери и передан на попечение нянек и воспитателей.  </a:t>
            </a:r>
            <a:r>
              <a:rPr lang="ru-RU" dirty="0" smtClean="0"/>
              <a:t>С </a:t>
            </a:r>
            <a:r>
              <a:rPr lang="ru-RU" dirty="0" smtClean="0"/>
              <a:t>детства отличался неуравновешенным  характером, был раздражительным и высокомерным. Ненавидел мать и обвинял её в смерти отца. </a:t>
            </a:r>
            <a:r>
              <a:rPr lang="ru-RU" dirty="0" smtClean="0"/>
              <a:t>Екатерина </a:t>
            </a:r>
            <a:r>
              <a:rPr lang="en-US" dirty="0" smtClean="0"/>
              <a:t>II</a:t>
            </a:r>
            <a:r>
              <a:rPr lang="ru-RU" dirty="0" smtClean="0"/>
              <a:t> </a:t>
            </a:r>
            <a:r>
              <a:rPr lang="ru-RU" dirty="0" smtClean="0"/>
              <a:t>не испытывала к нему материнских чувств, была весьма невысокого мнения о его умственных способностях и душевных свойствах и к участию в государственных делах не </a:t>
            </a:r>
            <a:r>
              <a:rPr lang="ru-RU" dirty="0" smtClean="0"/>
              <a:t>допускала. </a:t>
            </a:r>
            <a:r>
              <a:rPr lang="ru-RU" dirty="0" smtClean="0"/>
              <a:t>Это привело к тому, что Павел </a:t>
            </a:r>
            <a:r>
              <a:rPr lang="en-US" dirty="0" smtClean="0"/>
              <a:t>I</a:t>
            </a:r>
            <a:r>
              <a:rPr lang="ru-RU" dirty="0" smtClean="0"/>
              <a:t> буквально возненавидел всё, что делали Екатерина </a:t>
            </a:r>
            <a:r>
              <a:rPr lang="en-US" dirty="0" smtClean="0"/>
              <a:t>II</a:t>
            </a:r>
            <a:r>
              <a:rPr lang="ru-RU" dirty="0" smtClean="0"/>
              <a:t> и её соратники</a:t>
            </a:r>
            <a:r>
              <a:rPr lang="ru-RU" dirty="0" smtClean="0"/>
              <a:t>.</a:t>
            </a:r>
          </a:p>
          <a:p>
            <a:r>
              <a:rPr lang="ru-RU" dirty="0" smtClean="0"/>
              <a:t> </a:t>
            </a:r>
            <a:r>
              <a:rPr lang="ru-RU" dirty="0" smtClean="0"/>
              <a:t>В начале царствования изменил многие екатерининские порядки, но по существу его внутренняя политика продолжала курс Екатерины </a:t>
            </a:r>
            <a:r>
              <a:rPr lang="en-US" dirty="0" smtClean="0"/>
              <a:t>II</a:t>
            </a:r>
            <a:r>
              <a:rPr lang="ru-RU" dirty="0" smtClean="0"/>
              <a:t>. Проводил </a:t>
            </a:r>
            <a:r>
              <a:rPr lang="ru-RU" dirty="0" smtClean="0"/>
              <a:t>централизацию и регламентацию во всех  звеньях государственного аппарата, в армии ввёл прусские  порядки; ограничил дворянские привилегии. Выступил против Франции, но в 1800 г. заключил союз с Бонапартом. Недовольство петербургской аристократии и гвардии, поддержанное английским правительством, привело к заговору.12 марта 1801 г. Павел </a:t>
            </a:r>
            <a:r>
              <a:rPr lang="en-US" dirty="0" smtClean="0"/>
              <a:t>I</a:t>
            </a:r>
            <a:r>
              <a:rPr lang="ru-RU" dirty="0" smtClean="0"/>
              <a:t> был убит заговорщиками в Михайловском замке. </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3008313" cy="332656"/>
          </a:xfrm>
        </p:spPr>
        <p:txBody>
          <a:bodyPr>
            <a:normAutofit fontScale="90000"/>
          </a:bodyPr>
          <a:lstStyle/>
          <a:p>
            <a:r>
              <a:rPr lang="ru-RU" dirty="0" smtClean="0"/>
              <a:t>АЛЕКСАНДР </a:t>
            </a:r>
            <a:r>
              <a:rPr lang="en-US" dirty="0" smtClean="0"/>
              <a:t>I</a:t>
            </a:r>
            <a:r>
              <a:rPr lang="ru-RU" dirty="0" smtClean="0"/>
              <a:t> (1777-1825)</a:t>
            </a:r>
            <a:endParaRPr lang="ru-RU" dirty="0"/>
          </a:p>
        </p:txBody>
      </p:sp>
      <p:pic>
        <p:nvPicPr>
          <p:cNvPr id="5" name="Содержимое 4" descr="Александр 1.jpg"/>
          <p:cNvPicPr>
            <a:picLocks noGrp="1" noChangeAspect="1"/>
          </p:cNvPicPr>
          <p:nvPr>
            <p:ph idx="1"/>
          </p:nvPr>
        </p:nvPicPr>
        <p:blipFill>
          <a:blip r:embed="rId3" cstate="print"/>
          <a:stretch>
            <a:fillRect/>
          </a:stretch>
        </p:blipFill>
        <p:spPr>
          <a:xfrm>
            <a:off x="5357818" y="0"/>
            <a:ext cx="3786182" cy="6237313"/>
          </a:xfrm>
        </p:spPr>
      </p:pic>
      <p:sp>
        <p:nvSpPr>
          <p:cNvPr id="4" name="Текст 3"/>
          <p:cNvSpPr>
            <a:spLocks noGrp="1"/>
          </p:cNvSpPr>
          <p:nvPr>
            <p:ph type="body" sz="half" idx="2"/>
          </p:nvPr>
        </p:nvSpPr>
        <p:spPr>
          <a:xfrm>
            <a:off x="0" y="332656"/>
            <a:ext cx="5436096" cy="6840760"/>
          </a:xfrm>
        </p:spPr>
        <p:txBody>
          <a:bodyPr>
            <a:normAutofit/>
          </a:bodyPr>
          <a:lstStyle/>
          <a:p>
            <a:r>
              <a:rPr lang="ru-RU" dirty="0" smtClean="0"/>
              <a:t>Российский император с </a:t>
            </a:r>
            <a:r>
              <a:rPr lang="ru-RU" dirty="0" smtClean="0"/>
              <a:t>1801 г</a:t>
            </a:r>
            <a:r>
              <a:rPr lang="ru-RU" dirty="0" smtClean="0"/>
              <a:t>. Старший сын Павла </a:t>
            </a:r>
            <a:r>
              <a:rPr lang="en-US" dirty="0" smtClean="0"/>
              <a:t>I</a:t>
            </a:r>
            <a:r>
              <a:rPr lang="ru-RU" dirty="0" smtClean="0"/>
              <a:t>. Воспитанием </a:t>
            </a:r>
            <a:r>
              <a:rPr lang="ru-RU" dirty="0" smtClean="0"/>
              <a:t>наследника руководила его бабушка Екатерина </a:t>
            </a:r>
            <a:r>
              <a:rPr lang="en-US" dirty="0" smtClean="0"/>
              <a:t>II</a:t>
            </a:r>
            <a:r>
              <a:rPr lang="ru-RU" dirty="0" smtClean="0"/>
              <a:t>. Для него императрица написала несколько сказок, составила учебник по отечественной истории, разработала план воспитания и тщательно подобрала штат наставников. Александр обладал острым умом и получил хорошее образование, был незаурядным дипломатом. После восшествия на престол Павел назначил Александра военным губернатором Санкт-Петербурга. Пришёл к власти в результате  дворцового переворота и убийства отца. Среди заговорщиков были представители высшей русской аристократии. В план заговора был посвящён и сам наследник престола.            </a:t>
            </a:r>
          </a:p>
          <a:p>
            <a:r>
              <a:rPr lang="ru-RU" dirty="0" smtClean="0"/>
              <a:t>В Манифесте о восшествии на престол объявил, что будет управлять по законам  Екатерины </a:t>
            </a:r>
            <a:r>
              <a:rPr lang="en-US" dirty="0" smtClean="0"/>
              <a:t>II</a:t>
            </a:r>
            <a:r>
              <a:rPr lang="ru-RU" dirty="0" smtClean="0"/>
              <a:t>. Впоследствии провёл умеренные либеральные реформы, разработанные Негласным комитетом и </a:t>
            </a:r>
            <a:r>
              <a:rPr lang="ru-RU" dirty="0" smtClean="0"/>
              <a:t>М.М.Сперанским</a:t>
            </a:r>
            <a:r>
              <a:rPr lang="ru-RU" dirty="0" smtClean="0"/>
              <a:t>. При Александре </a:t>
            </a:r>
            <a:r>
              <a:rPr lang="en-US" dirty="0" smtClean="0"/>
              <a:t>I</a:t>
            </a:r>
            <a:r>
              <a:rPr lang="ru-RU" dirty="0" smtClean="0"/>
              <a:t> Россия вошла в </a:t>
            </a:r>
            <a:r>
              <a:rPr lang="ru-RU" dirty="0" smtClean="0"/>
              <a:t>1805-1807 гг</a:t>
            </a:r>
            <a:r>
              <a:rPr lang="ru-RU" dirty="0" smtClean="0"/>
              <a:t>. в антифранцузскую коалицию, а в </a:t>
            </a:r>
            <a:r>
              <a:rPr lang="ru-RU" dirty="0" smtClean="0"/>
              <a:t>1807-1812 гг</a:t>
            </a:r>
            <a:r>
              <a:rPr lang="ru-RU" dirty="0" smtClean="0"/>
              <a:t>. временно сблизилась с Францией. При нём Россия вела успешные войны с </a:t>
            </a:r>
            <a:r>
              <a:rPr lang="ru-RU" dirty="0" smtClean="0"/>
              <a:t>Турцией (</a:t>
            </a:r>
            <a:r>
              <a:rPr lang="ru-RU" dirty="0" smtClean="0"/>
              <a:t>1806-1812) и Швецией (1808-1809), были присоединены территории Восточной  Грузии(1801), </a:t>
            </a:r>
            <a:r>
              <a:rPr lang="ru-RU" dirty="0" smtClean="0"/>
              <a:t>Финляндии (</a:t>
            </a:r>
            <a:r>
              <a:rPr lang="ru-RU" dirty="0" smtClean="0"/>
              <a:t>1809), </a:t>
            </a:r>
            <a:r>
              <a:rPr lang="ru-RU" dirty="0" smtClean="0"/>
              <a:t>Бессарабии (</a:t>
            </a:r>
            <a:r>
              <a:rPr lang="ru-RU" dirty="0" smtClean="0"/>
              <a:t>1812), Азербайджана(1813), герцогства </a:t>
            </a:r>
            <a:r>
              <a:rPr lang="ru-RU" dirty="0" smtClean="0"/>
              <a:t>Варшавского (</a:t>
            </a:r>
            <a:r>
              <a:rPr lang="ru-RU" dirty="0" smtClean="0"/>
              <a:t>1815</a:t>
            </a:r>
            <a:r>
              <a:rPr lang="ru-RU" dirty="0" smtClean="0"/>
              <a:t>). После </a:t>
            </a:r>
            <a:r>
              <a:rPr lang="ru-RU" dirty="0" smtClean="0"/>
              <a:t>Отечественной войны 1812г. возглавил антифранцузскую коалицию европейских держав. Один из руководителей Венского конгресса </a:t>
            </a:r>
            <a:r>
              <a:rPr lang="ru-RU" dirty="0" smtClean="0"/>
              <a:t>1814-1815 гг</a:t>
            </a:r>
            <a:r>
              <a:rPr lang="ru-RU" dirty="0" smtClean="0"/>
              <a:t>. и организатор Священного  союза. Примерно в </a:t>
            </a:r>
            <a:r>
              <a:rPr lang="ru-RU" dirty="0" smtClean="0"/>
              <a:t>1822 г</a:t>
            </a:r>
            <a:r>
              <a:rPr lang="ru-RU" dirty="0" smtClean="0"/>
              <a:t>. утратил интерес к государственным делам, полюбил парады и большую часть времени проводил в поездках. Среди его советников выделился А</a:t>
            </a:r>
            <a:r>
              <a:rPr lang="ru-RU" dirty="0" smtClean="0"/>
              <a:t>. А. Аракчеев</a:t>
            </a:r>
            <a:r>
              <a:rPr lang="ru-RU" dirty="0" smtClean="0"/>
              <a:t>, который стал первым после императора человеком в России. Неожиданная кончина </a:t>
            </a:r>
            <a:r>
              <a:rPr lang="ru-RU" dirty="0" smtClean="0"/>
              <a:t>Александра </a:t>
            </a:r>
            <a:r>
              <a:rPr lang="en-US" dirty="0" smtClean="0"/>
              <a:t>I</a:t>
            </a:r>
            <a:r>
              <a:rPr lang="ru-RU" dirty="0" smtClean="0"/>
              <a:t>, </a:t>
            </a:r>
            <a:r>
              <a:rPr lang="ru-RU" dirty="0" smtClean="0"/>
              <a:t>человека здорового  и ещё не старого, породила многочисленные легенды о его смерти.</a:t>
            </a:r>
          </a:p>
          <a:p>
            <a:endParaRPr lang="ru-RU" b="1" dirty="0" smtClean="0"/>
          </a:p>
          <a:p>
            <a:endParaRPr lang="ru-RU"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3008313" cy="419646"/>
          </a:xfrm>
        </p:spPr>
        <p:txBody>
          <a:bodyPr/>
          <a:lstStyle/>
          <a:p>
            <a:r>
              <a:rPr lang="ru-RU" dirty="0" smtClean="0"/>
              <a:t>НИКОЛАЙ </a:t>
            </a:r>
            <a:r>
              <a:rPr lang="en-US" dirty="0" smtClean="0"/>
              <a:t>I</a:t>
            </a:r>
            <a:r>
              <a:rPr lang="ru-RU" dirty="0" smtClean="0"/>
              <a:t> </a:t>
            </a:r>
            <a:r>
              <a:rPr lang="ru-RU" dirty="0" smtClean="0"/>
              <a:t>(</a:t>
            </a:r>
            <a:r>
              <a:rPr lang="ru-RU" dirty="0" smtClean="0"/>
              <a:t>1796 - 1855</a:t>
            </a:r>
            <a:r>
              <a:rPr lang="ru-RU" dirty="0" smtClean="0"/>
              <a:t>)</a:t>
            </a:r>
            <a:endParaRPr lang="ru-RU" dirty="0"/>
          </a:p>
        </p:txBody>
      </p:sp>
      <p:pic>
        <p:nvPicPr>
          <p:cNvPr id="5" name="Содержимое 4" descr="Николай 1.jpg"/>
          <p:cNvPicPr>
            <a:picLocks noGrp="1" noChangeAspect="1"/>
          </p:cNvPicPr>
          <p:nvPr>
            <p:ph idx="1"/>
          </p:nvPr>
        </p:nvPicPr>
        <p:blipFill>
          <a:blip r:embed="rId3" cstate="print"/>
          <a:stretch>
            <a:fillRect/>
          </a:stretch>
        </p:blipFill>
        <p:spPr>
          <a:xfrm>
            <a:off x="4352925" y="404664"/>
            <a:ext cx="4606964" cy="6120680"/>
          </a:xfrm>
        </p:spPr>
      </p:pic>
      <p:sp>
        <p:nvSpPr>
          <p:cNvPr id="4" name="Текст 3"/>
          <p:cNvSpPr>
            <a:spLocks noGrp="1"/>
          </p:cNvSpPr>
          <p:nvPr>
            <p:ph type="body" sz="half" idx="2"/>
          </p:nvPr>
        </p:nvSpPr>
        <p:spPr>
          <a:xfrm>
            <a:off x="179512" y="692696"/>
            <a:ext cx="4032448" cy="5976664"/>
          </a:xfrm>
        </p:spPr>
        <p:txBody>
          <a:bodyPr/>
          <a:lstStyle/>
          <a:p>
            <a:r>
              <a:rPr lang="ru-RU" dirty="0" smtClean="0"/>
              <a:t>Российский император с 1825г. Третий сын </a:t>
            </a:r>
            <a:r>
              <a:rPr lang="ru-RU" dirty="0" smtClean="0"/>
              <a:t>Павла</a:t>
            </a:r>
            <a:r>
              <a:rPr lang="en-US" dirty="0" smtClean="0"/>
              <a:t>I</a:t>
            </a:r>
            <a:r>
              <a:rPr lang="ru-RU" dirty="0" smtClean="0"/>
              <a:t>. Будучи весьма настойчивым и упрямым, любил дисциплину и обладал огромной работоспособностью. Несмотря на роскошь  двора, отличался крайней непритязательностью  в  быту. По характеру был жесток и деспотичен, не любил никаких теорий. По его мнению, благоденствие страны могло быть обеспечено исключительно через  жёсткий порядок. Отсюда проистекало недоверие к научным знаниям. Особое отвращение питал к «отвлечённым предметам» - философии, политэкономии, праву. Однако, будучи  достаточно образованным для своего времени человеком, интересовался естественными науками, увлекался военно-инженерным делом, любил архитектуру, хорошо разбирался в литературе и искусстве.</a:t>
            </a:r>
          </a:p>
          <a:p>
            <a:r>
              <a:rPr lang="ru-RU" dirty="0" smtClean="0"/>
              <a:t>В 1825г. подавил восстание декабристов. При нём была усилена централизация бюрократического аппарата, создано Третье  отделение, составлены Полное собрание законов и Свод  законов Российской империи. Важной стороной внешней политики стал возврат к принципам Священного союза. В годы его правления Россия участвовала в войнах: </a:t>
            </a:r>
            <a:r>
              <a:rPr lang="ru-RU" dirty="0" smtClean="0"/>
              <a:t>Кавказской (</a:t>
            </a:r>
            <a:r>
              <a:rPr lang="ru-RU" dirty="0" smtClean="0"/>
              <a:t>1817-1864), Русско-персидской (1826-1828</a:t>
            </a:r>
            <a:r>
              <a:rPr lang="ru-RU" dirty="0" smtClean="0"/>
              <a:t>), Русско-турецкой(1828-1829</a:t>
            </a:r>
            <a:r>
              <a:rPr lang="ru-RU" dirty="0" smtClean="0"/>
              <a:t>), </a:t>
            </a:r>
            <a:r>
              <a:rPr lang="ru-RU" dirty="0" smtClean="0"/>
              <a:t>Крымской ( </a:t>
            </a:r>
            <a:r>
              <a:rPr lang="ru-RU" dirty="0" smtClean="0"/>
              <a:t>1853-1856).</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3008313" cy="648072"/>
          </a:xfrm>
        </p:spPr>
        <p:txBody>
          <a:bodyPr>
            <a:normAutofit fontScale="90000"/>
          </a:bodyPr>
          <a:lstStyle/>
          <a:p>
            <a:r>
              <a:rPr lang="ru-RU" dirty="0" smtClean="0">
                <a:latin typeface="Times New Roman" pitchFamily="18" charset="0"/>
                <a:cs typeface="Times New Roman" pitchFamily="18" charset="0"/>
              </a:rPr>
              <a:t>Александр</a:t>
            </a:r>
            <a:r>
              <a:rPr lang="en-US" dirty="0" smtClean="0">
                <a:latin typeface="Times New Roman" pitchFamily="18" charset="0"/>
                <a:cs typeface="Times New Roman" pitchFamily="18" charset="0"/>
              </a:rPr>
              <a:t> II </a:t>
            </a:r>
            <a:r>
              <a:rPr lang="ru-RU" dirty="0" smtClean="0">
                <a:latin typeface="Times New Roman" pitchFamily="18" charset="0"/>
                <a:cs typeface="Times New Roman" pitchFamily="18" charset="0"/>
              </a:rPr>
              <a:t>(1818-1881</a:t>
            </a:r>
            <a:r>
              <a:rPr lang="ru-RU" dirty="0" smtClean="0"/>
              <a:t>)</a:t>
            </a:r>
            <a:br>
              <a:rPr lang="ru-RU" dirty="0" smtClean="0"/>
            </a:br>
            <a:endParaRPr lang="ru-RU" dirty="0"/>
          </a:p>
        </p:txBody>
      </p:sp>
      <p:pic>
        <p:nvPicPr>
          <p:cNvPr id="5" name="Содержимое 4" descr="Александр 2.jpg"/>
          <p:cNvPicPr>
            <a:picLocks noGrp="1" noChangeAspect="1"/>
          </p:cNvPicPr>
          <p:nvPr>
            <p:ph idx="1"/>
          </p:nvPr>
        </p:nvPicPr>
        <p:blipFill>
          <a:blip r:embed="rId3" cstate="print"/>
          <a:stretch>
            <a:fillRect/>
          </a:stretch>
        </p:blipFill>
        <p:spPr>
          <a:xfrm>
            <a:off x="4716016" y="548680"/>
            <a:ext cx="3922931" cy="5814345"/>
          </a:xfrm>
        </p:spPr>
      </p:pic>
      <p:sp>
        <p:nvSpPr>
          <p:cNvPr id="4" name="Текст 3"/>
          <p:cNvSpPr>
            <a:spLocks noGrp="1"/>
          </p:cNvSpPr>
          <p:nvPr>
            <p:ph type="body" sz="half" idx="2"/>
          </p:nvPr>
        </p:nvSpPr>
        <p:spPr>
          <a:xfrm>
            <a:off x="0" y="620688"/>
            <a:ext cx="4283968" cy="6237312"/>
          </a:xfrm>
        </p:spPr>
        <p:txBody>
          <a:bodyPr>
            <a:noAutofit/>
          </a:bodyPr>
          <a:lstStyle/>
          <a:p>
            <a:r>
              <a:rPr lang="ru-RU" dirty="0" smtClean="0">
                <a:latin typeface="Times New Roman" pitchFamily="18" charset="0"/>
                <a:cs typeface="Times New Roman" pitchFamily="18" charset="0"/>
              </a:rPr>
              <a:t>Российский император  с 1855 г .Старший сын Николая </a:t>
            </a:r>
            <a:r>
              <a:rPr lang="en-US" dirty="0" smtClean="0">
                <a:latin typeface="Times New Roman" pitchFamily="18" charset="0"/>
                <a:cs typeface="Times New Roman" pitchFamily="18" charset="0"/>
              </a:rPr>
              <a:t>I</a:t>
            </a:r>
            <a:r>
              <a:rPr lang="ru-RU" dirty="0" smtClean="0">
                <a:latin typeface="Times New Roman" pitchFamily="18" charset="0"/>
                <a:cs typeface="Times New Roman" pitchFamily="18" charset="0"/>
              </a:rPr>
              <a:t>. Из  всех российских монархов был  наиболее подготовленным к управлению  государством. Его обучение началось в 1825г . Наставником был избран поэт В.А.Жуковский , для которого главным было воспитать  наследника человеком,  стремящимся к прогрессу закону и справедливости .Несмотря на все усилия воспитателя, Александр </a:t>
            </a:r>
            <a:r>
              <a:rPr lang="en-US" dirty="0" smtClean="0">
                <a:latin typeface="Times New Roman" pitchFamily="18" charset="0"/>
                <a:cs typeface="Times New Roman" pitchFamily="18" charset="0"/>
              </a:rPr>
              <a:t>II  </a:t>
            </a:r>
            <a:r>
              <a:rPr lang="ru-RU" dirty="0" smtClean="0">
                <a:latin typeface="Times New Roman" pitchFamily="18" charset="0"/>
                <a:cs typeface="Times New Roman" pitchFamily="18" charset="0"/>
              </a:rPr>
              <a:t>стал убежденным сторонником системы  Николая </a:t>
            </a:r>
            <a:r>
              <a:rPr lang="en-US" dirty="0" smtClean="0">
                <a:latin typeface="Times New Roman" pitchFamily="18" charset="0"/>
                <a:cs typeface="Times New Roman" pitchFamily="18" charset="0"/>
              </a:rPr>
              <a:t>I</a:t>
            </a:r>
            <a:r>
              <a:rPr lang="ru-RU" dirty="0" smtClean="0">
                <a:latin typeface="Times New Roman" pitchFamily="18" charset="0"/>
                <a:cs typeface="Times New Roman" pitchFamily="18" charset="0"/>
              </a:rPr>
              <a:t> , согласно которой ценилась  не самостоятельность, а повиновение,  не прогресс, а стабильность .  Отменил крепостное право ,  за что был  прозван освободителем ,  и провел ряд прогрессивных реформ .</a:t>
            </a:r>
          </a:p>
          <a:p>
            <a:r>
              <a:rPr lang="ru-RU" dirty="0" smtClean="0">
                <a:latin typeface="Times New Roman" pitchFamily="18" charset="0"/>
                <a:cs typeface="Times New Roman" pitchFamily="18" charset="0"/>
              </a:rPr>
              <a:t>   После Польского восстания  </a:t>
            </a:r>
            <a:r>
              <a:rPr lang="ru-RU" dirty="0" smtClean="0">
                <a:latin typeface="Times New Roman" pitchFamily="18" charset="0"/>
                <a:cs typeface="Times New Roman" pitchFamily="18" charset="0"/>
              </a:rPr>
              <a:t>1863-1864 гг</a:t>
            </a:r>
            <a:r>
              <a:rPr lang="ru-RU" dirty="0" smtClean="0">
                <a:latin typeface="Times New Roman" pitchFamily="18" charset="0"/>
                <a:cs typeface="Times New Roman" pitchFamily="18" charset="0"/>
              </a:rPr>
              <a:t>.  перешел к более умеренному  внутриполитическому курсу .  С конца 1870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годов   усилил репрессии против  противников режима. При Александре </a:t>
            </a:r>
            <a:r>
              <a:rPr lang="en-US" dirty="0" smtClean="0">
                <a:latin typeface="Times New Roman" pitchFamily="18" charset="0"/>
                <a:cs typeface="Times New Roman" pitchFamily="18" charset="0"/>
              </a:rPr>
              <a:t>II</a:t>
            </a:r>
            <a:r>
              <a:rPr lang="ru-RU" dirty="0" smtClean="0">
                <a:latin typeface="Times New Roman" pitchFamily="18" charset="0"/>
                <a:cs typeface="Times New Roman" pitchFamily="18" charset="0"/>
              </a:rPr>
              <a:t>  завершилось присоединение к России территории Кавказа (1864) , Казахстана  (1865),  большей части Средней Азии (1865-1881).  С целью усиления влияния на Балканском полуострове и помощи национально-освободительному движению славянских народов  Россия участвовала в русско-турецкой войне  1877-1878 гг. На жизнь Александра </a:t>
            </a:r>
            <a:r>
              <a:rPr lang="en-US" dirty="0" smtClean="0">
                <a:latin typeface="Times New Roman" pitchFamily="18" charset="0"/>
                <a:cs typeface="Times New Roman" pitchFamily="18" charset="0"/>
              </a:rPr>
              <a:t>II</a:t>
            </a:r>
            <a:r>
              <a:rPr lang="ru-RU" dirty="0" smtClean="0">
                <a:latin typeface="Times New Roman" pitchFamily="18" charset="0"/>
                <a:cs typeface="Times New Roman" pitchFamily="18" charset="0"/>
              </a:rPr>
              <a:t>  было совершено 8 покушений . 1 марта 1881 г. он был смертельно ранен бомбой , брошенной террористом И. И. </a:t>
            </a:r>
            <a:r>
              <a:rPr lang="ru-RU" dirty="0" err="1" smtClean="0">
                <a:latin typeface="Times New Roman" pitchFamily="18" charset="0"/>
                <a:cs typeface="Times New Roman" pitchFamily="18" charset="0"/>
              </a:rPr>
              <a:t>Гриневицким</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563662"/>
          </a:xfrm>
        </p:spPr>
        <p:txBody>
          <a:bodyPr>
            <a:noAutofit/>
          </a:bodyPr>
          <a:lstStyle/>
          <a:p>
            <a:r>
              <a:rPr lang="ru-RU" sz="2800" dirty="0" smtClean="0"/>
              <a:t>Александр </a:t>
            </a:r>
            <a:r>
              <a:rPr lang="en-US" sz="2800" dirty="0" smtClean="0"/>
              <a:t>III</a:t>
            </a:r>
            <a:r>
              <a:rPr lang="ru-RU" sz="2800" dirty="0" smtClean="0"/>
              <a:t> (1845-1894)</a:t>
            </a:r>
            <a:endParaRPr lang="ru-RU" sz="2800" dirty="0"/>
          </a:p>
        </p:txBody>
      </p:sp>
      <p:pic>
        <p:nvPicPr>
          <p:cNvPr id="5" name="Содержимое 4" descr="Александр 3.jpg"/>
          <p:cNvPicPr>
            <a:picLocks noGrp="1" noChangeAspect="1"/>
          </p:cNvPicPr>
          <p:nvPr>
            <p:ph idx="1"/>
          </p:nvPr>
        </p:nvPicPr>
        <p:blipFill>
          <a:blip r:embed="rId3" cstate="print"/>
          <a:stretch>
            <a:fillRect/>
          </a:stretch>
        </p:blipFill>
        <p:spPr>
          <a:xfrm>
            <a:off x="4352925" y="1078706"/>
            <a:ext cx="4264214" cy="5086598"/>
          </a:xfrm>
        </p:spPr>
      </p:pic>
      <p:sp>
        <p:nvSpPr>
          <p:cNvPr id="4" name="Текст 3"/>
          <p:cNvSpPr>
            <a:spLocks noGrp="1"/>
          </p:cNvSpPr>
          <p:nvPr>
            <p:ph type="body" sz="half" idx="2"/>
          </p:nvPr>
        </p:nvSpPr>
        <p:spPr>
          <a:xfrm>
            <a:off x="0" y="1052736"/>
            <a:ext cx="3995936" cy="5616624"/>
          </a:xfrm>
        </p:spPr>
        <p:txBody>
          <a:bodyPr>
            <a:noAutofit/>
          </a:bodyPr>
          <a:lstStyle/>
          <a:p>
            <a:r>
              <a:rPr lang="ru-RU" dirty="0" smtClean="0"/>
              <a:t>Российский император с </a:t>
            </a:r>
            <a:r>
              <a:rPr lang="ru-RU" dirty="0" smtClean="0"/>
              <a:t>1881г.  </a:t>
            </a:r>
            <a:r>
              <a:rPr lang="ru-RU" dirty="0" smtClean="0"/>
              <a:t>второй сын </a:t>
            </a:r>
            <a:r>
              <a:rPr lang="ru-RU" dirty="0"/>
              <a:t>А</a:t>
            </a:r>
            <a:r>
              <a:rPr lang="ru-RU" dirty="0" smtClean="0"/>
              <a:t>лександра</a:t>
            </a:r>
            <a:r>
              <a:rPr lang="en-US" dirty="0" smtClean="0"/>
              <a:t> II</a:t>
            </a:r>
            <a:r>
              <a:rPr lang="ru-RU" dirty="0" smtClean="0"/>
              <a:t>. Его воспитателем был теоретик самодержавия обер-прокурор Святейшего синода  К</a:t>
            </a:r>
            <a:r>
              <a:rPr lang="ru-RU" dirty="0" smtClean="0"/>
              <a:t>. П. Победоносцев, </a:t>
            </a:r>
            <a:r>
              <a:rPr lang="ru-RU" dirty="0" smtClean="0"/>
              <a:t>который после восшествия на престол своего воспитанника </a:t>
            </a:r>
            <a:r>
              <a:rPr lang="ru-RU" dirty="0" smtClean="0"/>
              <a:t>стал весьма </a:t>
            </a:r>
            <a:r>
              <a:rPr lang="ru-RU" dirty="0" smtClean="0"/>
              <a:t>влиятельным лицом в новом правительстве . </a:t>
            </a:r>
            <a:r>
              <a:rPr lang="ru-RU" dirty="0" smtClean="0"/>
              <a:t>Александр </a:t>
            </a:r>
            <a:r>
              <a:rPr lang="en-US" dirty="0" smtClean="0"/>
              <a:t>III </a:t>
            </a:r>
            <a:r>
              <a:rPr lang="ru-RU" dirty="0" smtClean="0"/>
              <a:t>не отличался широтой  и глубиной интересов , но был усидчив , трудолюбив и упрям</a:t>
            </a:r>
            <a:r>
              <a:rPr lang="ru-RU" dirty="0" smtClean="0"/>
              <a:t>. Он </a:t>
            </a:r>
            <a:r>
              <a:rPr lang="ru-RU" dirty="0" smtClean="0"/>
              <a:t>был глубоко религиозным , добрым и честным человеком .</a:t>
            </a:r>
          </a:p>
          <a:p>
            <a:r>
              <a:rPr lang="ru-RU" dirty="0" smtClean="0"/>
              <a:t>Демократизм поведения сочетался у </a:t>
            </a:r>
            <a:r>
              <a:rPr lang="ru-RU" dirty="0" smtClean="0"/>
              <a:t>Александра </a:t>
            </a:r>
            <a:r>
              <a:rPr lang="en-US" dirty="0" smtClean="0"/>
              <a:t>III</a:t>
            </a:r>
            <a:r>
              <a:rPr lang="ru-RU" dirty="0" smtClean="0"/>
              <a:t> с </a:t>
            </a:r>
            <a:r>
              <a:rPr lang="ru-RU" dirty="0" smtClean="0"/>
              <a:t>верой в </a:t>
            </a:r>
            <a:r>
              <a:rPr lang="ru-RU" dirty="0" smtClean="0"/>
              <a:t>Божественный  характер своей власти , поэтому он выступал противником политических реформ и ограничения самодержавной власти . В первой половине </a:t>
            </a:r>
            <a:r>
              <a:rPr lang="ru-RU" dirty="0" smtClean="0"/>
              <a:t>1880-х </a:t>
            </a:r>
            <a:r>
              <a:rPr lang="ru-RU" dirty="0" smtClean="0"/>
              <a:t>годов отменил подушную подать , понизил выкупные платежи . Во второй половине </a:t>
            </a:r>
            <a:r>
              <a:rPr lang="ru-RU" dirty="0" smtClean="0"/>
              <a:t>1880-х  гг.  </a:t>
            </a:r>
            <a:r>
              <a:rPr lang="ru-RU" dirty="0" smtClean="0"/>
              <a:t>п</a:t>
            </a:r>
            <a:r>
              <a:rPr lang="ru-RU" dirty="0" smtClean="0"/>
              <a:t>ровёл «контрреформы» </a:t>
            </a:r>
            <a:r>
              <a:rPr lang="ru-RU" dirty="0" smtClean="0"/>
              <a:t>. Усилил роль полиции , местной и центральной </a:t>
            </a:r>
            <a:r>
              <a:rPr lang="ru-RU" dirty="0" smtClean="0"/>
              <a:t>администрации. При </a:t>
            </a:r>
            <a:r>
              <a:rPr lang="ru-RU" dirty="0" smtClean="0"/>
              <a:t>Александре </a:t>
            </a:r>
            <a:r>
              <a:rPr lang="en-US" dirty="0" smtClean="0"/>
              <a:t>III</a:t>
            </a:r>
            <a:r>
              <a:rPr lang="ru-RU" dirty="0" smtClean="0"/>
              <a:t> в основном было завершено присоединение Средней  Азии к России (1885), заключён русско- французский союз (1891-1893). За свою внешнюю политику был прозван Миротворцем. Умер от болезни почек в Ливадии под Ялтой.</a:t>
            </a:r>
            <a:endParaRPr lang="ru-RU" dirty="0"/>
          </a:p>
        </p:txBody>
      </p:sp>
    </p:spTree>
    <p:extLst>
      <p:ext uri="{BB962C8B-B14F-4D97-AF65-F5344CB8AC3E}">
        <p14:creationId xmlns="" xmlns:p14="http://schemas.microsoft.com/office/powerpoint/2010/main" val="147129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491654"/>
          </a:xfrm>
        </p:spPr>
        <p:txBody>
          <a:bodyPr/>
          <a:lstStyle/>
          <a:p>
            <a:r>
              <a:rPr lang="ru-RU" dirty="0" smtClean="0"/>
              <a:t>Николай </a:t>
            </a:r>
            <a:r>
              <a:rPr lang="en-US" dirty="0" smtClean="0"/>
              <a:t>II </a:t>
            </a:r>
            <a:r>
              <a:rPr lang="ru-RU" dirty="0" smtClean="0"/>
              <a:t>(1868-1918)</a:t>
            </a:r>
            <a:endParaRPr lang="ru-RU" dirty="0"/>
          </a:p>
        </p:txBody>
      </p:sp>
      <p:pic>
        <p:nvPicPr>
          <p:cNvPr id="5" name="Содержимое 4" descr="Николай 2.jpg"/>
          <p:cNvPicPr>
            <a:picLocks noGrp="1" noChangeAspect="1"/>
          </p:cNvPicPr>
          <p:nvPr>
            <p:ph idx="1"/>
          </p:nvPr>
        </p:nvPicPr>
        <p:blipFill>
          <a:blip r:embed="rId3" cstate="print"/>
          <a:stretch>
            <a:fillRect/>
          </a:stretch>
        </p:blipFill>
        <p:spPr>
          <a:xfrm>
            <a:off x="4788024" y="248747"/>
            <a:ext cx="4355976" cy="5871996"/>
          </a:xfrm>
        </p:spPr>
      </p:pic>
      <p:sp>
        <p:nvSpPr>
          <p:cNvPr id="4" name="Текст 3"/>
          <p:cNvSpPr>
            <a:spLocks noGrp="1"/>
          </p:cNvSpPr>
          <p:nvPr>
            <p:ph type="body" sz="half" idx="2"/>
          </p:nvPr>
        </p:nvSpPr>
        <p:spPr>
          <a:xfrm>
            <a:off x="0" y="764704"/>
            <a:ext cx="4572000" cy="6093296"/>
          </a:xfrm>
        </p:spPr>
        <p:txBody>
          <a:bodyPr>
            <a:noAutofit/>
          </a:bodyPr>
          <a:lstStyle/>
          <a:p>
            <a:r>
              <a:rPr lang="ru-RU" dirty="0" smtClean="0"/>
              <a:t>Последний российский император (1894-1917) . Старший сын </a:t>
            </a:r>
            <a:r>
              <a:rPr lang="ru-RU" dirty="0" smtClean="0"/>
              <a:t>императора Александра </a:t>
            </a:r>
            <a:r>
              <a:rPr lang="en-US" dirty="0" smtClean="0"/>
              <a:t>III</a:t>
            </a:r>
            <a:r>
              <a:rPr lang="ru-RU" dirty="0" smtClean="0"/>
              <a:t>  и  императрицы Марии Федоровны – дочери датского короля </a:t>
            </a:r>
            <a:r>
              <a:rPr lang="ru-RU" dirty="0" err="1" smtClean="0"/>
              <a:t>Христиана</a:t>
            </a:r>
            <a:r>
              <a:rPr lang="ru-RU" dirty="0" smtClean="0"/>
              <a:t> </a:t>
            </a:r>
            <a:r>
              <a:rPr lang="en-US" dirty="0" smtClean="0"/>
              <a:t> III</a:t>
            </a:r>
            <a:r>
              <a:rPr lang="ru-RU" dirty="0" smtClean="0"/>
              <a:t> .</a:t>
            </a:r>
          </a:p>
          <a:p>
            <a:r>
              <a:rPr lang="ru-RU" dirty="0" smtClean="0"/>
              <a:t>Получил хорошее образование и был воспитан в духе  православной морали. Прекрасно владел четырьмя языками –английским </a:t>
            </a:r>
            <a:r>
              <a:rPr lang="ru-RU" dirty="0" smtClean="0"/>
              <a:t>, французским , немецким</a:t>
            </a:r>
            <a:r>
              <a:rPr lang="ru-RU" dirty="0" smtClean="0"/>
              <a:t>, </a:t>
            </a:r>
            <a:r>
              <a:rPr lang="ru-RU" dirty="0" smtClean="0"/>
              <a:t>датским , - </a:t>
            </a:r>
            <a:r>
              <a:rPr lang="ru-RU" dirty="0" smtClean="0"/>
              <a:t>много  читал, хорошо знал всемирную историю. Был воспитанным и </a:t>
            </a:r>
            <a:r>
              <a:rPr lang="ru-RU" dirty="0" smtClean="0"/>
              <a:t>обаятельным </a:t>
            </a:r>
            <a:r>
              <a:rPr lang="ru-RU" dirty="0" smtClean="0"/>
              <a:t>человеком. Горячо любил Россию  и искренне желал ей процветания </a:t>
            </a:r>
          </a:p>
          <a:p>
            <a:r>
              <a:rPr lang="ru-RU" dirty="0" smtClean="0"/>
              <a:t>и покоя. Обладал многими качествами, необходимыми для государственного деятеля. Тем не менее , по оценкам многих знавших его современников он  мог быть хорошим полковником , неплохим семьянином , любящим отцом, интересным собеседником , но не как не самодержцем .</a:t>
            </a:r>
          </a:p>
          <a:p>
            <a:r>
              <a:rPr lang="ru-RU" dirty="0" smtClean="0"/>
              <a:t>С первых дней царствования  проявил себя добросовестным, но посредственным государственным деятелем . Его царствование </a:t>
            </a:r>
            <a:r>
              <a:rPr lang="ru-RU" dirty="0" smtClean="0"/>
              <a:t>с</a:t>
            </a:r>
            <a:r>
              <a:rPr lang="ru-RU" dirty="0" smtClean="0"/>
              <a:t>овпало </a:t>
            </a:r>
            <a:r>
              <a:rPr lang="ru-RU" dirty="0" smtClean="0"/>
              <a:t>с быстрым  промышленно-экономическим развитием </a:t>
            </a:r>
            <a:r>
              <a:rPr lang="ru-RU" dirty="0" smtClean="0"/>
              <a:t>страны.  </a:t>
            </a:r>
            <a:r>
              <a:rPr lang="ru-RU" dirty="0" smtClean="0"/>
              <a:t>П</a:t>
            </a:r>
            <a:r>
              <a:rPr lang="ru-RU" dirty="0" smtClean="0"/>
              <a:t>ри нём Россия </a:t>
            </a:r>
            <a:r>
              <a:rPr lang="ru-RU" dirty="0" smtClean="0"/>
              <a:t>потерпела поражение  в русско-японской войне </a:t>
            </a:r>
            <a:r>
              <a:rPr lang="ru-RU" dirty="0" smtClean="0"/>
              <a:t>1904-1905 гг. , что  </a:t>
            </a:r>
            <a:r>
              <a:rPr lang="ru-RU" dirty="0" smtClean="0"/>
              <a:t>стало одной  из причин революции  </a:t>
            </a:r>
            <a:r>
              <a:rPr lang="ru-RU" dirty="0" smtClean="0"/>
              <a:t>1905-1907 гг</a:t>
            </a:r>
            <a:r>
              <a:rPr lang="ru-RU" dirty="0" smtClean="0"/>
              <a:t>. 2 марта </a:t>
            </a:r>
            <a:r>
              <a:rPr lang="ru-RU" dirty="0" smtClean="0"/>
              <a:t>1917г.,  </a:t>
            </a:r>
            <a:r>
              <a:rPr lang="ru-RU" dirty="0" smtClean="0"/>
              <a:t>пытаясь спасти монархию , отрёкся от престола в пользу брата  Михаила , но тот отказался принять корону. Последний Российский император был  расстрелян вместе со своей семьей  в июле 1918 </a:t>
            </a:r>
            <a:r>
              <a:rPr lang="ru-RU" dirty="0" smtClean="0"/>
              <a:t>г.  </a:t>
            </a:r>
            <a:r>
              <a:rPr lang="ru-RU" dirty="0" smtClean="0"/>
              <a:t>в Екатеринбурге .  Канонизирован  русской православной церковью.</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3008313" cy="1000108"/>
          </a:xfrm>
        </p:spPr>
        <p:txBody>
          <a:bodyPr/>
          <a:lstStyle/>
          <a:p>
            <a:r>
              <a:rPr lang="ru-RU" dirty="0" smtClean="0"/>
              <a:t>Михаил Фёдорович</a:t>
            </a:r>
            <a:br>
              <a:rPr lang="ru-RU" dirty="0" smtClean="0"/>
            </a:br>
            <a:r>
              <a:rPr lang="ru-RU" dirty="0" smtClean="0"/>
              <a:t>          (1596-1645)</a:t>
            </a:r>
            <a:endParaRPr lang="ru-RU" dirty="0"/>
          </a:p>
        </p:txBody>
      </p:sp>
      <p:pic>
        <p:nvPicPr>
          <p:cNvPr id="5" name="Содержимое 4" descr="Михаил Романов.jpg"/>
          <p:cNvPicPr>
            <a:picLocks noGrp="1" noChangeAspect="1"/>
          </p:cNvPicPr>
          <p:nvPr>
            <p:ph idx="1"/>
          </p:nvPr>
        </p:nvPicPr>
        <p:blipFill>
          <a:blip r:embed="rId3" cstate="print"/>
          <a:stretch>
            <a:fillRect/>
          </a:stretch>
        </p:blipFill>
        <p:spPr>
          <a:xfrm>
            <a:off x="3906837" y="346869"/>
            <a:ext cx="4880005" cy="6259364"/>
          </a:xfrm>
        </p:spPr>
      </p:pic>
      <p:sp>
        <p:nvSpPr>
          <p:cNvPr id="4" name="Текст 3"/>
          <p:cNvSpPr>
            <a:spLocks noGrp="1"/>
          </p:cNvSpPr>
          <p:nvPr>
            <p:ph type="body" sz="half" idx="2"/>
          </p:nvPr>
        </p:nvSpPr>
        <p:spPr>
          <a:xfrm>
            <a:off x="0" y="1052736"/>
            <a:ext cx="3779912" cy="5662412"/>
          </a:xfrm>
        </p:spPr>
        <p:txBody>
          <a:bodyPr>
            <a:noAutofit/>
          </a:bodyPr>
          <a:lstStyle/>
          <a:p>
            <a:r>
              <a:rPr lang="ru-RU" sz="1600" dirty="0" smtClean="0"/>
              <a:t>С 1613 г. первый русский царь из династии Романовых. Внук боярина Никиты Романовича  Захарьина -Юрьева, родного брата Анастасии Романовны, первой жены Ивана </a:t>
            </a:r>
            <a:r>
              <a:rPr lang="en-US" sz="1600" dirty="0" smtClean="0"/>
              <a:t> IV</a:t>
            </a:r>
            <a:r>
              <a:rPr lang="ru-RU" sz="1600" dirty="0" smtClean="0"/>
              <a:t>. Его отцом был боярин Фёдор Никитич Романов, женатый на Ксении Ивановне Шестовой (впоследствии инокиня Марфа),из незнатного рода. Позднее отец  Михаила стал патриархом (под именем Филарет). В 1612 г. Михаил Романов уехал в Кострому, где жил вместе с матерью в </a:t>
            </a:r>
            <a:r>
              <a:rPr lang="ru-RU" sz="1600" dirty="0" err="1" smtClean="0"/>
              <a:t>Ипатьевском</a:t>
            </a:r>
            <a:r>
              <a:rPr lang="ru-RU" sz="1600" dirty="0" smtClean="0"/>
              <a:t> монастыре.  Здесь в марте 1613 г. он  узнал о том, что Земский собор избрал его царём. По характеру Михаил был человек тихий и робкий,  не отличался ни твёрдым характером, ни крепкими здоровьем, во всём слушался отца и мать. Активную роль в управлении страной играли родственники </a:t>
            </a:r>
            <a:r>
              <a:rPr lang="ru-RU" sz="1600" dirty="0" smtClean="0"/>
              <a:t>царя. </a:t>
            </a:r>
            <a:r>
              <a:rPr lang="ru-RU" sz="1600" dirty="0" smtClean="0"/>
              <a:t>Тем не менее ему удалось преодолеть тяжкие последствия Смуты.</a:t>
            </a:r>
            <a:endParaRPr lang="ru-RU"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655620"/>
          </a:xfrm>
        </p:spPr>
        <p:txBody>
          <a:bodyPr>
            <a:noAutofit/>
          </a:bodyPr>
          <a:lstStyle/>
          <a:p>
            <a:pPr algn="ctr"/>
            <a:r>
              <a:rPr lang="ru-RU" dirty="0" smtClean="0"/>
              <a:t>Алексей Михайлович        </a:t>
            </a:r>
            <a:r>
              <a:rPr lang="en-US" dirty="0" smtClean="0"/>
              <a:t>                  </a:t>
            </a:r>
            <a:r>
              <a:rPr lang="ru-RU" dirty="0" smtClean="0"/>
              <a:t>(</a:t>
            </a:r>
            <a:r>
              <a:rPr lang="ru-RU" dirty="0" smtClean="0"/>
              <a:t>1629-1676)</a:t>
            </a:r>
            <a:endParaRPr lang="ru-RU" dirty="0"/>
          </a:p>
        </p:txBody>
      </p:sp>
      <p:pic>
        <p:nvPicPr>
          <p:cNvPr id="5" name="Содержимое 4" descr="Алексей Михайлович Романов.jpg"/>
          <p:cNvPicPr>
            <a:picLocks noGrp="1" noChangeAspect="1"/>
          </p:cNvPicPr>
          <p:nvPr>
            <p:ph idx="1"/>
          </p:nvPr>
        </p:nvPicPr>
        <p:blipFill>
          <a:blip r:embed="rId3" cstate="print"/>
          <a:stretch>
            <a:fillRect/>
          </a:stretch>
        </p:blipFill>
        <p:spPr>
          <a:xfrm>
            <a:off x="4429124" y="332656"/>
            <a:ext cx="4500594" cy="6271727"/>
          </a:xfrm>
        </p:spPr>
      </p:pic>
      <p:sp>
        <p:nvSpPr>
          <p:cNvPr id="4" name="Текст 3"/>
          <p:cNvSpPr>
            <a:spLocks noGrp="1"/>
          </p:cNvSpPr>
          <p:nvPr>
            <p:ph type="body" sz="half" idx="2"/>
          </p:nvPr>
        </p:nvSpPr>
        <p:spPr>
          <a:xfrm>
            <a:off x="0" y="1071546"/>
            <a:ext cx="4286248" cy="5786454"/>
          </a:xfrm>
        </p:spPr>
        <p:txBody>
          <a:bodyPr>
            <a:noAutofit/>
          </a:bodyPr>
          <a:lstStyle/>
          <a:p>
            <a:r>
              <a:rPr lang="ru-RU" sz="1600" dirty="0" smtClean="0"/>
              <a:t>Русский царь с 1645 г. Сын Михаила Фёдоровича. С пяти  лет воспитывался боярином Б. И. Морозовым. Под его руководством царевич прошёл курс наук, полагавшийся тогда образованному человеку: обучался грамоте, Закону  Божьему, музыке, военному делу и другим наукам.  По оценкам многих современников, был человеком добродушным, мягким, благочестивым и богобоязненным. Получил прозвище Тишайший. В годы его правления усилилась центральная власть,  оформилось крепостное право (Соборное уложение 1649г.), Украина воссоединилась с Русским государством (1654), возвращены Смоленск и Северская земля. Были подавлены бунты в Москве, Новгороде, Пскове (1648, 1650, 1662) и восстание под  предводительством С. Т. Разина (1670-1671). При нём в 1650-1660-х гг. произошёл раскол Русской Православной </a:t>
            </a:r>
            <a:r>
              <a:rPr lang="ru-RU" sz="1600" dirty="0" smtClean="0"/>
              <a:t>церкви</a:t>
            </a:r>
            <a:r>
              <a:rPr lang="en-US" sz="1600" dirty="0" smtClean="0"/>
              <a:t>.</a:t>
            </a:r>
            <a:r>
              <a:rPr lang="ru-RU" sz="1600" dirty="0" smtClean="0"/>
              <a:t> </a:t>
            </a:r>
            <a:r>
              <a:rPr lang="ru-RU" sz="1600" dirty="0" smtClean="0"/>
              <a:t>Все нововведения Алексея Михайловича проходили без ломки существующих порядков,  путём компромисса.</a:t>
            </a:r>
            <a:endParaRPr lang="ru-RU"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4042792" cy="779686"/>
          </a:xfrm>
        </p:spPr>
        <p:txBody>
          <a:bodyPr>
            <a:noAutofit/>
          </a:bodyPr>
          <a:lstStyle/>
          <a:p>
            <a:pPr algn="ctr"/>
            <a:r>
              <a:rPr lang="ru-RU" sz="2400" dirty="0" smtClean="0"/>
              <a:t>Фёдор Алексеевич </a:t>
            </a:r>
            <a:r>
              <a:rPr lang="en-US" sz="2400" dirty="0" smtClean="0"/>
              <a:t/>
            </a:r>
            <a:br>
              <a:rPr lang="en-US" sz="2400" dirty="0" smtClean="0"/>
            </a:br>
            <a:r>
              <a:rPr lang="ru-RU" sz="2400" dirty="0" smtClean="0"/>
              <a:t>(</a:t>
            </a:r>
            <a:r>
              <a:rPr lang="ru-RU" sz="2400" dirty="0" smtClean="0"/>
              <a:t>1661-1682</a:t>
            </a:r>
            <a:r>
              <a:rPr lang="ru-RU" sz="2400" dirty="0" smtClean="0"/>
              <a:t>)</a:t>
            </a:r>
            <a:endParaRPr lang="ru-RU" sz="2400" dirty="0"/>
          </a:p>
        </p:txBody>
      </p:sp>
      <p:pic>
        <p:nvPicPr>
          <p:cNvPr id="5" name="Содержимое 4" descr="Федор Алексеевич романов.jpg"/>
          <p:cNvPicPr>
            <a:picLocks noGrp="1" noChangeAspect="1"/>
          </p:cNvPicPr>
          <p:nvPr>
            <p:ph idx="1"/>
          </p:nvPr>
        </p:nvPicPr>
        <p:blipFill>
          <a:blip r:embed="rId3" cstate="print"/>
          <a:stretch>
            <a:fillRect/>
          </a:stretch>
        </p:blipFill>
        <p:spPr>
          <a:xfrm>
            <a:off x="4688256" y="181322"/>
            <a:ext cx="3241330" cy="6575270"/>
          </a:xfrm>
        </p:spPr>
      </p:pic>
      <p:sp>
        <p:nvSpPr>
          <p:cNvPr id="4" name="Текст 3"/>
          <p:cNvSpPr>
            <a:spLocks noGrp="1"/>
          </p:cNvSpPr>
          <p:nvPr>
            <p:ph type="body" sz="half" idx="2"/>
          </p:nvPr>
        </p:nvSpPr>
        <p:spPr>
          <a:xfrm>
            <a:off x="251520" y="1124744"/>
            <a:ext cx="4032448" cy="5400600"/>
          </a:xfrm>
        </p:spPr>
        <p:txBody>
          <a:bodyPr>
            <a:normAutofit fontScale="55000" lnSpcReduction="20000"/>
          </a:bodyPr>
          <a:lstStyle/>
          <a:p>
            <a:r>
              <a:rPr lang="ru-RU" sz="3100" dirty="0" smtClean="0"/>
              <a:t>Русский царь с 1676 г. Сын царя Алексея Михайловича  от первой жены М. И. Милославской.  Получил  хорошее образование: знал древнегреческий, латинский и польский языки, увлекался музыкой. Был одним из инициаторов создания в России первого высшего учебного заведения – </a:t>
            </a:r>
            <a:r>
              <a:rPr lang="ru-RU" sz="3100" dirty="0" err="1" smtClean="0"/>
              <a:t>Славяно</a:t>
            </a:r>
            <a:r>
              <a:rPr lang="ru-RU" sz="3100" dirty="0" smtClean="0"/>
              <a:t> – греко-латинской академии. Ведущее место при дворе заняли родственники царя по матери </a:t>
            </a:r>
            <a:r>
              <a:rPr lang="en-US" sz="3100" dirty="0" smtClean="0"/>
              <a:t>-</a:t>
            </a:r>
            <a:r>
              <a:rPr lang="ru-RU" sz="3100" dirty="0" smtClean="0"/>
              <a:t>Милославские </a:t>
            </a:r>
            <a:r>
              <a:rPr lang="ru-RU" sz="3100" dirty="0" smtClean="0"/>
              <a:t>и их сторонники. Царицу Н.К. Нарышкину отстранили ( вторая жена Алексея Михайловича) отстранили от </a:t>
            </a:r>
            <a:r>
              <a:rPr lang="ru-RU" sz="3100" dirty="0" smtClean="0"/>
              <a:t>двора</a:t>
            </a:r>
            <a:r>
              <a:rPr lang="ru-RU" sz="3100" dirty="0" smtClean="0"/>
              <a:t> </a:t>
            </a:r>
            <a:r>
              <a:rPr lang="ru-RU" sz="3100" dirty="0" smtClean="0"/>
              <a:t>и вместе с сыном Петром отправили </a:t>
            </a:r>
            <a:r>
              <a:rPr lang="ru-RU" sz="3100" dirty="0" smtClean="0"/>
              <a:t> в село </a:t>
            </a:r>
            <a:r>
              <a:rPr lang="ru-RU" sz="3100" dirty="0" err="1" smtClean="0"/>
              <a:t>Преображенское</a:t>
            </a:r>
            <a:r>
              <a:rPr lang="ru-RU" sz="3100" b="1" dirty="0" smtClean="0"/>
              <a:t>.</a:t>
            </a:r>
          </a:p>
          <a:p>
            <a:r>
              <a:rPr lang="ru-RU" sz="3100" dirty="0" smtClean="0"/>
              <a:t>Несмотря на борьбу придворных группировок, влиявших на него, Фёдор был склонен самостоятельно решать все государственные дела. В 1679г. введено подворное обложение. В 1682г. было уничтожено местничество и сожжены разрядные книги. В том же году  окончательно закреплено объединение Левобережной Украины с Россией.</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563662"/>
          </a:xfrm>
        </p:spPr>
        <p:txBody>
          <a:bodyPr>
            <a:normAutofit/>
          </a:bodyPr>
          <a:lstStyle/>
          <a:p>
            <a:r>
              <a:rPr lang="ru-RU" sz="1600" dirty="0" smtClean="0">
                <a:latin typeface="Times New Roman" pitchFamily="18" charset="0"/>
                <a:cs typeface="Times New Roman" pitchFamily="18" charset="0"/>
              </a:rPr>
              <a:t>Пётр </a:t>
            </a:r>
            <a:r>
              <a:rPr lang="en-US" sz="1600" dirty="0" smtClean="0">
                <a:latin typeface="Times New Roman" pitchFamily="18" charset="0"/>
                <a:cs typeface="Times New Roman" pitchFamily="18" charset="0"/>
              </a:rPr>
              <a:t>I</a:t>
            </a:r>
            <a:r>
              <a:rPr lang="ru-RU" sz="1600" dirty="0" smtClean="0">
                <a:latin typeface="Times New Roman" pitchFamily="18" charset="0"/>
                <a:cs typeface="Times New Roman" pitchFamily="18" charset="0"/>
              </a:rPr>
              <a:t> Великий (1672-1725</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p:txBody>
      </p:sp>
      <p:pic>
        <p:nvPicPr>
          <p:cNvPr id="5" name="Содержимое 4" descr="Петр Первый.jpg"/>
          <p:cNvPicPr>
            <a:picLocks noGrp="1" noChangeAspect="1"/>
          </p:cNvPicPr>
          <p:nvPr>
            <p:ph idx="1"/>
          </p:nvPr>
        </p:nvPicPr>
        <p:blipFill>
          <a:blip r:embed="rId3" cstate="print"/>
          <a:stretch>
            <a:fillRect/>
          </a:stretch>
        </p:blipFill>
        <p:spPr>
          <a:xfrm>
            <a:off x="4644008" y="597120"/>
            <a:ext cx="4282590" cy="5496176"/>
          </a:xfrm>
        </p:spPr>
      </p:pic>
      <p:sp>
        <p:nvSpPr>
          <p:cNvPr id="4" name="Текст 3"/>
          <p:cNvSpPr>
            <a:spLocks noGrp="1"/>
          </p:cNvSpPr>
          <p:nvPr>
            <p:ph type="body" sz="half" idx="2"/>
          </p:nvPr>
        </p:nvSpPr>
        <p:spPr>
          <a:xfrm>
            <a:off x="251520" y="908720"/>
            <a:ext cx="4104456" cy="5760640"/>
          </a:xfrm>
        </p:spPr>
        <p:txBody>
          <a:bodyPr>
            <a:normAutofit fontScale="92500" lnSpcReduction="10000"/>
          </a:bodyPr>
          <a:lstStyle/>
          <a:p>
            <a:r>
              <a:rPr lang="ru-RU" dirty="0" smtClean="0"/>
              <a:t>Российский царь с 1682г., первый российский император с 1721г., младший сын царя Алексея Михайловича от второго брака ( с Н. К. Нарышкиной). Получил весьма поверхностное домашнее образование, вследствие чего  до конца  жизни делал грамматические ошибки. В то же время отличался большой любознательностью и хорошей памятью. Освоил столярное, токарное, оружейное, кузнечное, паяльное, </a:t>
            </a:r>
            <a:r>
              <a:rPr lang="ru-RU" dirty="0" smtClean="0"/>
              <a:t>часовое, </a:t>
            </a:r>
            <a:r>
              <a:rPr lang="ru-RU" dirty="0" smtClean="0"/>
              <a:t>типографское и другие ремёсла. С детства полюбил корабельное дело и мореплавание, большую часть времени проводил в военных играх. Значительное влияние </a:t>
            </a:r>
            <a:r>
              <a:rPr lang="ru-RU" dirty="0" smtClean="0"/>
              <a:t> на формирование </a:t>
            </a:r>
            <a:r>
              <a:rPr lang="ru-RU" dirty="0" smtClean="0"/>
              <a:t>его взглядов и интересов оказали иностранцы ( Ф. Я. Лефорт, П. И. Гордон, Я. В. Брюс и другие) , которые стали  его учителями в различных областях знаний.   </a:t>
            </a:r>
            <a:endParaRPr lang="ru-RU" dirty="0" smtClean="0"/>
          </a:p>
          <a:p>
            <a:r>
              <a:rPr lang="ru-RU" dirty="0" smtClean="0"/>
              <a:t>Провёл  </a:t>
            </a:r>
            <a:r>
              <a:rPr lang="ru-RU" dirty="0" smtClean="0"/>
              <a:t>важные реформы государственного управления. Использовал опыт западноевропейских стран в развитии промышленности, торговли, культуры. Проводил политику меркантилизма. Возглавлял армию  в Азовских походах 1695-1696гг., Северной  войне 1700-1721 гг., </a:t>
            </a:r>
            <a:r>
              <a:rPr lang="ru-RU" dirty="0" err="1" smtClean="0"/>
              <a:t>Прутском</a:t>
            </a:r>
            <a:r>
              <a:rPr lang="ru-RU" dirty="0" smtClean="0"/>
              <a:t> походе 1711 г., Персидском походе 1722-1723 гг. Руководил  постройкой флота и созданием  регулярной  армии. Способствовал упрочению  экономического и политического положения  дворянства. Будучи создателем  могущественного абсолютистского государства, добился признания  за  Россией странами Западной Европы  статуса великой  державы. Умер после тяжёлой болезни, не назначив наследника, что послужило причиной дворцовых  переворотов.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563662"/>
          </a:xfrm>
        </p:spPr>
        <p:txBody>
          <a:bodyPr>
            <a:normAutofit/>
          </a:bodyPr>
          <a:lstStyle/>
          <a:p>
            <a:r>
              <a:rPr lang="ru-RU" dirty="0" smtClean="0"/>
              <a:t>Екатерина</a:t>
            </a:r>
            <a:r>
              <a:rPr lang="en-US" dirty="0"/>
              <a:t> </a:t>
            </a:r>
            <a:r>
              <a:rPr lang="en-US" dirty="0" smtClean="0"/>
              <a:t>I ( 1684-1727)</a:t>
            </a:r>
            <a:r>
              <a:rPr lang="ru-RU" dirty="0" smtClean="0"/>
              <a:t>.                </a:t>
            </a:r>
            <a:endParaRPr lang="ru-RU" dirty="0"/>
          </a:p>
        </p:txBody>
      </p:sp>
      <p:pic>
        <p:nvPicPr>
          <p:cNvPr id="5" name="Объект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4286248" y="572881"/>
            <a:ext cx="4522117" cy="5856514"/>
          </a:xfrm>
        </p:spPr>
      </p:pic>
      <p:sp>
        <p:nvSpPr>
          <p:cNvPr id="4" name="Текст 3"/>
          <p:cNvSpPr>
            <a:spLocks noGrp="1"/>
          </p:cNvSpPr>
          <p:nvPr>
            <p:ph type="body" sz="half" idx="2"/>
          </p:nvPr>
        </p:nvSpPr>
        <p:spPr>
          <a:xfrm>
            <a:off x="142844" y="1000108"/>
            <a:ext cx="3929090" cy="5643602"/>
          </a:xfrm>
        </p:spPr>
        <p:txBody>
          <a:bodyPr>
            <a:noAutofit/>
          </a:bodyPr>
          <a:lstStyle/>
          <a:p>
            <a:r>
              <a:rPr lang="ru-RU" sz="1600" dirty="0" smtClean="0"/>
              <a:t>Российская императрица в 1725-1727  гг. В ходе Северной войны в 1702 г. при взятии </a:t>
            </a:r>
            <a:r>
              <a:rPr lang="ru-RU" sz="1600" dirty="0" err="1" smtClean="0"/>
              <a:t>Мариенбурга</a:t>
            </a:r>
            <a:r>
              <a:rPr lang="ru-RU" sz="1600" dirty="0" smtClean="0"/>
              <a:t>  дочь прибалтийского  крестьянина Марта  </a:t>
            </a:r>
            <a:r>
              <a:rPr lang="ru-RU" sz="1600" dirty="0" err="1" smtClean="0"/>
              <a:t>Скавронская</a:t>
            </a:r>
            <a:r>
              <a:rPr lang="ru-RU" sz="1600" dirty="0" smtClean="0"/>
              <a:t>  попала в  русский плен. Жила у Б. П. </a:t>
            </a:r>
            <a:r>
              <a:rPr lang="ru-RU" sz="1600" dirty="0"/>
              <a:t>Ш</a:t>
            </a:r>
            <a:r>
              <a:rPr lang="ru-RU" sz="1600" dirty="0" smtClean="0"/>
              <a:t>ереметева, а затем  у А. Д. Меншикова. В 1705 г. фактически стала женой Петра </a:t>
            </a:r>
            <a:r>
              <a:rPr lang="en-US" sz="1600" dirty="0" smtClean="0"/>
              <a:t>I</a:t>
            </a:r>
            <a:r>
              <a:rPr lang="ru-RU" sz="1600" dirty="0" smtClean="0"/>
              <a:t>,обвенчана с ним в 1712 г. Оказывала благотворное влияние на мужа, горячо сочувствовала его государственной деятельности. После смерти Петра </a:t>
            </a:r>
            <a:r>
              <a:rPr lang="en-US" sz="1600" dirty="0" smtClean="0"/>
              <a:t>I</a:t>
            </a:r>
            <a:r>
              <a:rPr lang="ru-RU" sz="1600" dirty="0" smtClean="0"/>
              <a:t> в 1725 г. возведена на престол гвардией во главе с Меншиковым. Была женщиной малообразованной </a:t>
            </a:r>
            <a:r>
              <a:rPr lang="ru-RU" sz="1600" dirty="0" smtClean="0"/>
              <a:t>и, </a:t>
            </a:r>
            <a:r>
              <a:rPr lang="ru-RU" sz="1600" dirty="0" smtClean="0"/>
              <a:t>вследствие </a:t>
            </a:r>
            <a:r>
              <a:rPr lang="ru-RU" sz="1600" dirty="0" smtClean="0"/>
              <a:t>этого, </a:t>
            </a:r>
            <a:r>
              <a:rPr lang="ru-RU" sz="1600" dirty="0" smtClean="0"/>
              <a:t>совершенно неспособной управлять огромной империей. Даже став императрицей, не пожелала учиться читать и писать. Тем не менее она пользовалась  популярностью в армии  и у многих сторонников петровских преобразований. Фактическим правителем России при Екатерине </a:t>
            </a:r>
            <a:r>
              <a:rPr lang="en-US" sz="1600" dirty="0" smtClean="0"/>
              <a:t>I</a:t>
            </a:r>
            <a:r>
              <a:rPr lang="ru-RU" sz="1600" dirty="0" smtClean="0"/>
              <a:t> был Меншиков.          </a:t>
            </a:r>
            <a:endParaRPr lang="ru-RU" sz="1600" dirty="0"/>
          </a:p>
        </p:txBody>
      </p:sp>
    </p:spTree>
    <p:extLst>
      <p:ext uri="{BB962C8B-B14F-4D97-AF65-F5344CB8AC3E}">
        <p14:creationId xmlns:p14="http://schemas.microsoft.com/office/powerpoint/2010/main" xmlns="" val="1985553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2880321" cy="864096"/>
          </a:xfrm>
        </p:spPr>
        <p:txBody>
          <a:bodyPr/>
          <a:lstStyle/>
          <a:p>
            <a:r>
              <a:rPr lang="ru-RU" sz="2400" dirty="0" smtClean="0"/>
              <a:t>Пётр </a:t>
            </a:r>
            <a:r>
              <a:rPr lang="en-US" sz="2400" dirty="0" smtClean="0"/>
              <a:t>II (1715-1730</a:t>
            </a:r>
            <a:r>
              <a:rPr lang="en-US" dirty="0" smtClean="0"/>
              <a:t>)</a:t>
            </a:r>
            <a:r>
              <a:rPr lang="ru-RU" dirty="0" smtClean="0"/>
              <a:t>  </a:t>
            </a:r>
            <a:endParaRPr lang="ru-RU" dirty="0"/>
          </a:p>
        </p:txBody>
      </p:sp>
      <p:pic>
        <p:nvPicPr>
          <p:cNvPr id="5" name="Объект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4139952" y="647616"/>
            <a:ext cx="4767802" cy="5949736"/>
          </a:xfrm>
        </p:spPr>
      </p:pic>
      <p:sp>
        <p:nvSpPr>
          <p:cNvPr id="4" name="Текст 3"/>
          <p:cNvSpPr>
            <a:spLocks noGrp="1"/>
          </p:cNvSpPr>
          <p:nvPr>
            <p:ph type="body" sz="half" idx="2"/>
          </p:nvPr>
        </p:nvSpPr>
        <p:spPr>
          <a:xfrm>
            <a:off x="179512" y="1435100"/>
            <a:ext cx="3312368" cy="5234260"/>
          </a:xfrm>
        </p:spPr>
        <p:txBody>
          <a:bodyPr>
            <a:noAutofit/>
          </a:bodyPr>
          <a:lstStyle/>
          <a:p>
            <a:r>
              <a:rPr lang="ru-RU" sz="1800" dirty="0" smtClean="0"/>
              <a:t>Российский император с  1727 г.  Сын царевича Алексея Петровича . Практически не принимал участия в управлении государством. Вместе с И. А. Долгоруким проводил всё время  на охоте, в попойках  и грубых развлечениях. Сначала  фактическим правителем  при нём был А. Д. Меньшиков, а после его ссылки </a:t>
            </a:r>
            <a:r>
              <a:rPr lang="en-US" sz="1800" dirty="0" smtClean="0"/>
              <a:t>–</a:t>
            </a:r>
            <a:r>
              <a:rPr lang="ru-RU" sz="1800" dirty="0" smtClean="0"/>
              <a:t>члены Верховного тайного совета. В январе 1730 г. простудился, а вскоре к простуде прибавилась и оспа. Скончался за несколько дней до своей свадьбы. С его смертью прекратилась мужская ветвь династии Романовых.</a:t>
            </a:r>
            <a:endParaRPr lang="ru-RU" sz="1800" dirty="0"/>
          </a:p>
        </p:txBody>
      </p:sp>
    </p:spTree>
    <p:extLst>
      <p:ext uri="{BB962C8B-B14F-4D97-AF65-F5344CB8AC3E}">
        <p14:creationId xmlns:p14="http://schemas.microsoft.com/office/powerpoint/2010/main" xmlns="" val="4289150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798496"/>
          </a:xfrm>
        </p:spPr>
        <p:txBody>
          <a:bodyPr>
            <a:normAutofit fontScale="90000"/>
          </a:bodyPr>
          <a:lstStyle/>
          <a:p>
            <a:r>
              <a:rPr lang="ru-RU" sz="2800" dirty="0" smtClean="0">
                <a:latin typeface="Times New Roman" pitchFamily="18" charset="0"/>
                <a:cs typeface="Times New Roman" pitchFamily="18" charset="0"/>
              </a:rPr>
              <a:t>Анна Иоанновна (1693-1740)</a:t>
            </a:r>
            <a:endParaRPr lang="ru-RU" sz="2800" dirty="0">
              <a:latin typeface="Times New Roman" pitchFamily="18" charset="0"/>
              <a:cs typeface="Times New Roman" pitchFamily="18" charset="0"/>
            </a:endParaRPr>
          </a:p>
        </p:txBody>
      </p:sp>
      <p:pic>
        <p:nvPicPr>
          <p:cNvPr id="5" name="Содержимое 4" descr="Анна Иоановна.jpg"/>
          <p:cNvPicPr>
            <a:picLocks noGrp="1" noChangeAspect="1"/>
          </p:cNvPicPr>
          <p:nvPr>
            <p:ph idx="1"/>
          </p:nvPr>
        </p:nvPicPr>
        <p:blipFill>
          <a:blip r:embed="rId3" cstate="print"/>
          <a:stretch>
            <a:fillRect/>
          </a:stretch>
        </p:blipFill>
        <p:spPr>
          <a:xfrm>
            <a:off x="3956342" y="285728"/>
            <a:ext cx="4945097" cy="63579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Текст 3"/>
          <p:cNvSpPr>
            <a:spLocks noGrp="1"/>
          </p:cNvSpPr>
          <p:nvPr>
            <p:ph type="body" sz="half" idx="2"/>
          </p:nvPr>
        </p:nvSpPr>
        <p:spPr>
          <a:xfrm>
            <a:off x="0" y="1071546"/>
            <a:ext cx="3643306" cy="5643602"/>
          </a:xfrm>
        </p:spPr>
        <p:txBody>
          <a:bodyPr>
            <a:noAutofit/>
          </a:bodyPr>
          <a:lstStyle/>
          <a:p>
            <a:r>
              <a:rPr lang="ru-RU" dirty="0" smtClean="0"/>
              <a:t>Российская императрица с 1730 г. Дочь Ивана </a:t>
            </a:r>
            <a:r>
              <a:rPr lang="en-US" dirty="0" smtClean="0"/>
              <a:t>V </a:t>
            </a:r>
            <a:r>
              <a:rPr lang="ru-RU" dirty="0" smtClean="0"/>
              <a:t>,племянница Петра </a:t>
            </a:r>
            <a:r>
              <a:rPr lang="en-US" dirty="0" smtClean="0"/>
              <a:t>I</a:t>
            </a:r>
            <a:r>
              <a:rPr lang="ru-RU" dirty="0" smtClean="0"/>
              <a:t>. Её мать ,царица Прасковья , не любила свою дочь, поэтому  Анна , весьма одарённая от природы , не получила никакого образования .Осенью  1710 г. из политических  соображений была выдана Петром </a:t>
            </a:r>
            <a:r>
              <a:rPr lang="en-US" dirty="0" smtClean="0"/>
              <a:t>I</a:t>
            </a:r>
            <a:r>
              <a:rPr lang="ru-RU" dirty="0" smtClean="0"/>
              <a:t> замуж за герцога Курляндского  .Вскоре  герцог неожиданно скончался. По велению Петра</a:t>
            </a:r>
            <a:r>
              <a:rPr lang="en-US" dirty="0" smtClean="0"/>
              <a:t> I</a:t>
            </a:r>
            <a:r>
              <a:rPr lang="ru-RU" dirty="0" smtClean="0"/>
              <a:t> Анна отправилась  в Курляндию ,где  более 19 лет почти  безвыездно прожила довольно скромной жизнью .В 1730 г.была возведена на престол членами Верховного тайного совета  на условиях  ограниченного </a:t>
            </a:r>
            <a:r>
              <a:rPr lang="ru-RU" dirty="0" smtClean="0"/>
              <a:t>самодержавия .Через </a:t>
            </a:r>
            <a:r>
              <a:rPr lang="ru-RU" dirty="0" smtClean="0"/>
              <a:t>некоторое время отказалась от своих обещаний и ликвидировала Совет. Не умела и не хотела заниматься управлением  государства. Устраивала  роскошные  продолжительные праздники, </a:t>
            </a:r>
            <a:r>
              <a:rPr lang="ru-RU" dirty="0" smtClean="0"/>
              <a:t>балы</a:t>
            </a:r>
            <a:r>
              <a:rPr lang="ru-RU" dirty="0" smtClean="0"/>
              <a:t>, маскарады. Фактическим правителем страны был её фаворит </a:t>
            </a:r>
            <a:r>
              <a:rPr lang="ru-RU" dirty="0" smtClean="0"/>
              <a:t>Э.И.Бирон. Умерла </a:t>
            </a:r>
            <a:r>
              <a:rPr lang="ru-RU" dirty="0" smtClean="0"/>
              <a:t>после недолгой болезни , завещав престол при регентстве Бирона малолетнему Ивану </a:t>
            </a:r>
            <a:r>
              <a:rPr lang="en-US" dirty="0" smtClean="0"/>
              <a:t>VI </a:t>
            </a:r>
            <a:r>
              <a:rPr lang="ru-RU" dirty="0" smtClean="0"/>
              <a:t>, правнуку </a:t>
            </a:r>
            <a:r>
              <a:rPr lang="ru-RU" dirty="0" smtClean="0"/>
              <a:t>Ивана </a:t>
            </a:r>
            <a:r>
              <a:rPr lang="en-US" dirty="0" smtClean="0"/>
              <a:t>V</a:t>
            </a:r>
            <a:r>
              <a:rPr lang="ru-RU" dirty="0" smtClean="0"/>
              <a:t>,сыну герцога Антона Ульриха </a:t>
            </a:r>
            <a:r>
              <a:rPr lang="ru-RU" dirty="0" err="1" smtClean="0"/>
              <a:t>Брауншвейгского</a:t>
            </a:r>
            <a:r>
              <a:rPr lang="ru-RU" dirty="0" smtClean="0"/>
              <a:t>.</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798496"/>
          </a:xfrm>
        </p:spPr>
        <p:txBody>
          <a:bodyPr>
            <a:normAutofit/>
          </a:bodyPr>
          <a:lstStyle/>
          <a:p>
            <a:r>
              <a:rPr lang="ru-RU" sz="2400" dirty="0" smtClean="0"/>
              <a:t>Иван </a:t>
            </a:r>
            <a:r>
              <a:rPr lang="en-US" sz="2400" dirty="0" smtClean="0"/>
              <a:t>VI</a:t>
            </a:r>
            <a:r>
              <a:rPr lang="ru-RU" sz="2400" dirty="0" smtClean="0"/>
              <a:t> (1740-1764)</a:t>
            </a:r>
            <a:endParaRPr lang="ru-RU" sz="2400" dirty="0"/>
          </a:p>
        </p:txBody>
      </p:sp>
      <p:pic>
        <p:nvPicPr>
          <p:cNvPr id="5" name="Содержимое 4" descr="Иван 6.jpg"/>
          <p:cNvPicPr>
            <a:picLocks noGrp="1" noChangeAspect="1"/>
          </p:cNvPicPr>
          <p:nvPr>
            <p:ph idx="1"/>
          </p:nvPr>
        </p:nvPicPr>
        <p:blipFill>
          <a:blip r:embed="rId3" cstate="print"/>
          <a:stretch>
            <a:fillRect/>
          </a:stretch>
        </p:blipFill>
        <p:spPr>
          <a:xfrm>
            <a:off x="4444896" y="857232"/>
            <a:ext cx="4127631" cy="5734458"/>
          </a:xfrm>
        </p:spPr>
      </p:pic>
      <p:sp>
        <p:nvSpPr>
          <p:cNvPr id="4" name="Текст 3"/>
          <p:cNvSpPr>
            <a:spLocks noGrp="1"/>
          </p:cNvSpPr>
          <p:nvPr>
            <p:ph type="body" sz="half" idx="2"/>
          </p:nvPr>
        </p:nvSpPr>
        <p:spPr>
          <a:xfrm>
            <a:off x="285720" y="1071546"/>
            <a:ext cx="3571900" cy="5786454"/>
          </a:xfrm>
        </p:spPr>
        <p:txBody>
          <a:bodyPr>
            <a:noAutofit/>
          </a:bodyPr>
          <a:lstStyle/>
          <a:p>
            <a:r>
              <a:rPr lang="ru-RU" sz="1600" dirty="0" smtClean="0"/>
              <a:t>Российский император в 1740 -1741гг. Правнук </a:t>
            </a:r>
            <a:r>
              <a:rPr lang="ru-RU" sz="1600" dirty="0" smtClean="0"/>
              <a:t>Ивана </a:t>
            </a:r>
            <a:r>
              <a:rPr lang="en-US" sz="1600" dirty="0" smtClean="0"/>
              <a:t>V</a:t>
            </a:r>
            <a:r>
              <a:rPr lang="ru-RU" sz="1600" dirty="0" smtClean="0"/>
              <a:t>,сын принца Антона Ульриха </a:t>
            </a:r>
            <a:r>
              <a:rPr lang="ru-RU" sz="1600" dirty="0" err="1" smtClean="0"/>
              <a:t>Брауншвейгского</a:t>
            </a:r>
            <a:r>
              <a:rPr lang="ru-RU" sz="1600" dirty="0" smtClean="0"/>
              <a:t> и Анны Леопольдовны ,племянницы императрицы Анны Иоанновны. За младенца страной правили сначала </a:t>
            </a:r>
            <a:r>
              <a:rPr lang="ru-RU" sz="1600" dirty="0" err="1" smtClean="0"/>
              <a:t>Э.И.Бирон,а</a:t>
            </a:r>
            <a:r>
              <a:rPr lang="ru-RU" sz="1600" dirty="0" smtClean="0"/>
              <a:t> </a:t>
            </a:r>
            <a:r>
              <a:rPr lang="ru-RU" sz="1600" dirty="0" smtClean="0"/>
              <a:t>затем- Анна Леопольдовна. После дворцового переворота, совершённого Елизаветой Петровной ,был отнят у родителей и содержался отдельно. До 1756 г. жил в Холмогорах. Всю последующую жизнь ,как самый опасный претендент на русский престол ,провёл в одиночной камере Шлиссельбургской крепости. Его никто ничему не учил, он был не развит и косноязычен. В 1762г. его посетил Пётр </a:t>
            </a:r>
            <a:r>
              <a:rPr lang="en-US" sz="1600" dirty="0" smtClean="0"/>
              <a:t>III</a:t>
            </a:r>
            <a:r>
              <a:rPr lang="ru-RU" sz="1600" dirty="0" smtClean="0"/>
              <a:t> и убедился, что умственные способности узника находятся на весьма низком уровне. В 1764 г. </a:t>
            </a:r>
            <a:r>
              <a:rPr lang="ru-RU" sz="1600" dirty="0" smtClean="0"/>
              <a:t>Иван </a:t>
            </a:r>
            <a:r>
              <a:rPr lang="en-US" sz="1600" dirty="0" smtClean="0"/>
              <a:t>VI</a:t>
            </a:r>
            <a:r>
              <a:rPr lang="ru-RU" sz="1600" dirty="0" smtClean="0"/>
              <a:t> </a:t>
            </a:r>
            <a:r>
              <a:rPr lang="ru-RU" sz="1600" dirty="0" smtClean="0"/>
              <a:t>был убит стражей при попытке освобождения, предпринятой В.Я.Мировичем.</a:t>
            </a:r>
            <a:endParaRPr lang="ru-RU"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2985</Words>
  <Application>Microsoft Office PowerPoint</Application>
  <PresentationFormat>Экран (4:3)</PresentationFormat>
  <Paragraphs>74</Paragraphs>
  <Slides>18</Slides>
  <Notes>18</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 Романовы на российском троне  (1613-1917 гг.)</vt:lpstr>
      <vt:lpstr>Михаил Фёдорович           (1596-1645)</vt:lpstr>
      <vt:lpstr>Алексей Михайлович                          (1629-1676)</vt:lpstr>
      <vt:lpstr>Фёдор Алексеевич  (1661-1682)</vt:lpstr>
      <vt:lpstr>Пётр I Великий (1672-1725)</vt:lpstr>
      <vt:lpstr>Екатерина I ( 1684-1727).                </vt:lpstr>
      <vt:lpstr>Пётр II (1715-1730)  </vt:lpstr>
      <vt:lpstr>Анна Иоанновна (1693-1740)</vt:lpstr>
      <vt:lpstr>Иван VI (1740-1764)</vt:lpstr>
      <vt:lpstr>Елизавета Петровна (1709-1761)</vt:lpstr>
      <vt:lpstr>Пётр III (1728-1762)</vt:lpstr>
      <vt:lpstr>Екатерина II Великая (1729-1796)</vt:lpstr>
      <vt:lpstr>Павел  I (1754- 1801)</vt:lpstr>
      <vt:lpstr>АЛЕКСАНДР I (1777-1825)</vt:lpstr>
      <vt:lpstr>НИКОЛАЙ I (1796 - 1855)</vt:lpstr>
      <vt:lpstr>Александр II (1818-1881) </vt:lpstr>
      <vt:lpstr>Александр III (1845-1894)</vt:lpstr>
      <vt:lpstr>Николай II (1868-1918)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Школа ИК-7</dc:creator>
  <cp:lastModifiedBy>Admin</cp:lastModifiedBy>
  <cp:revision>203</cp:revision>
  <dcterms:created xsi:type="dcterms:W3CDTF">2013-01-10T09:14:15Z</dcterms:created>
  <dcterms:modified xsi:type="dcterms:W3CDTF">2013-01-24T17:24:49Z</dcterms:modified>
</cp:coreProperties>
</file>