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1"/>
  </p:handoutMasterIdLst>
  <p:sldIdLst>
    <p:sldId id="257" r:id="rId2"/>
    <p:sldId id="279" r:id="rId3"/>
    <p:sldId id="282" r:id="rId4"/>
    <p:sldId id="283" r:id="rId5"/>
    <p:sldId id="275" r:id="rId6"/>
    <p:sldId id="285" r:id="rId7"/>
    <p:sldId id="284" r:id="rId8"/>
    <p:sldId id="286" r:id="rId9"/>
    <p:sldId id="277" r:id="rId10"/>
    <p:sldId id="276" r:id="rId11"/>
    <p:sldId id="293" r:id="rId12"/>
    <p:sldId id="278" r:id="rId13"/>
    <p:sldId id="287" r:id="rId14"/>
    <p:sldId id="271" r:id="rId15"/>
    <p:sldId id="294" r:id="rId16"/>
    <p:sldId id="268" r:id="rId17"/>
    <p:sldId id="267" r:id="rId18"/>
    <p:sldId id="288" r:id="rId19"/>
    <p:sldId id="258" r:id="rId20"/>
    <p:sldId id="274" r:id="rId21"/>
    <p:sldId id="307" r:id="rId22"/>
    <p:sldId id="290" r:id="rId23"/>
    <p:sldId id="263" r:id="rId24"/>
    <p:sldId id="292" r:id="rId25"/>
    <p:sldId id="289" r:id="rId26"/>
    <p:sldId id="301" r:id="rId27"/>
    <p:sldId id="295" r:id="rId28"/>
    <p:sldId id="266" r:id="rId29"/>
    <p:sldId id="297" r:id="rId30"/>
    <p:sldId id="296" r:id="rId31"/>
    <p:sldId id="298" r:id="rId32"/>
    <p:sldId id="299" r:id="rId33"/>
    <p:sldId id="269" r:id="rId34"/>
    <p:sldId id="303" r:id="rId35"/>
    <p:sldId id="304" r:id="rId36"/>
    <p:sldId id="302" r:id="rId37"/>
    <p:sldId id="306" r:id="rId38"/>
    <p:sldId id="300" r:id="rId39"/>
    <p:sldId id="305" r:id="rId40"/>
  </p:sldIdLst>
  <p:sldSz cx="9144000" cy="6858000" type="screen4x3"/>
  <p:notesSz cx="6858000" cy="9144000"/>
  <p:defaultTextStyle>
    <a:defPPr>
      <a:defRPr lang="ru-RU"/>
    </a:defPPr>
    <a:lvl1pPr algn="l" rtl="0" fontAlgn="base">
      <a:spcBef>
        <a:spcPct val="0"/>
      </a:spcBef>
      <a:spcAft>
        <a:spcPct val="0"/>
      </a:spcAft>
      <a:defRPr sz="1700" kern="1200">
        <a:solidFill>
          <a:schemeClr val="tx1"/>
        </a:solidFill>
        <a:latin typeface="Arial" charset="0"/>
        <a:ea typeface="+mn-ea"/>
        <a:cs typeface="+mn-cs"/>
      </a:defRPr>
    </a:lvl1pPr>
    <a:lvl2pPr marL="457200" algn="l" rtl="0" fontAlgn="base">
      <a:spcBef>
        <a:spcPct val="0"/>
      </a:spcBef>
      <a:spcAft>
        <a:spcPct val="0"/>
      </a:spcAft>
      <a:defRPr sz="1700" kern="1200">
        <a:solidFill>
          <a:schemeClr val="tx1"/>
        </a:solidFill>
        <a:latin typeface="Arial" charset="0"/>
        <a:ea typeface="+mn-ea"/>
        <a:cs typeface="+mn-cs"/>
      </a:defRPr>
    </a:lvl2pPr>
    <a:lvl3pPr marL="914400" algn="l" rtl="0" fontAlgn="base">
      <a:spcBef>
        <a:spcPct val="0"/>
      </a:spcBef>
      <a:spcAft>
        <a:spcPct val="0"/>
      </a:spcAft>
      <a:defRPr sz="1700" kern="1200">
        <a:solidFill>
          <a:schemeClr val="tx1"/>
        </a:solidFill>
        <a:latin typeface="Arial" charset="0"/>
        <a:ea typeface="+mn-ea"/>
        <a:cs typeface="+mn-cs"/>
      </a:defRPr>
    </a:lvl3pPr>
    <a:lvl4pPr marL="1371600" algn="l" rtl="0" fontAlgn="base">
      <a:spcBef>
        <a:spcPct val="0"/>
      </a:spcBef>
      <a:spcAft>
        <a:spcPct val="0"/>
      </a:spcAft>
      <a:defRPr sz="1700" kern="1200">
        <a:solidFill>
          <a:schemeClr val="tx1"/>
        </a:solidFill>
        <a:latin typeface="Arial" charset="0"/>
        <a:ea typeface="+mn-ea"/>
        <a:cs typeface="+mn-cs"/>
      </a:defRPr>
    </a:lvl4pPr>
    <a:lvl5pPr marL="1828800" algn="l" rtl="0" fontAlgn="base">
      <a:spcBef>
        <a:spcPct val="0"/>
      </a:spcBef>
      <a:spcAft>
        <a:spcPct val="0"/>
      </a:spcAft>
      <a:defRPr sz="1700" kern="1200">
        <a:solidFill>
          <a:schemeClr val="tx1"/>
        </a:solidFill>
        <a:latin typeface="Arial" charset="0"/>
        <a:ea typeface="+mn-ea"/>
        <a:cs typeface="+mn-cs"/>
      </a:defRPr>
    </a:lvl5pPr>
    <a:lvl6pPr marL="2286000" algn="l" defTabSz="914400" rtl="0" eaLnBrk="1" latinLnBrk="0" hangingPunct="1">
      <a:defRPr sz="1700" kern="1200">
        <a:solidFill>
          <a:schemeClr val="tx1"/>
        </a:solidFill>
        <a:latin typeface="Arial" charset="0"/>
        <a:ea typeface="+mn-ea"/>
        <a:cs typeface="+mn-cs"/>
      </a:defRPr>
    </a:lvl6pPr>
    <a:lvl7pPr marL="2743200" algn="l" defTabSz="914400" rtl="0" eaLnBrk="1" latinLnBrk="0" hangingPunct="1">
      <a:defRPr sz="1700" kern="1200">
        <a:solidFill>
          <a:schemeClr val="tx1"/>
        </a:solidFill>
        <a:latin typeface="Arial" charset="0"/>
        <a:ea typeface="+mn-ea"/>
        <a:cs typeface="+mn-cs"/>
      </a:defRPr>
    </a:lvl7pPr>
    <a:lvl8pPr marL="3200400" algn="l" defTabSz="914400" rtl="0" eaLnBrk="1" latinLnBrk="0" hangingPunct="1">
      <a:defRPr sz="1700" kern="1200">
        <a:solidFill>
          <a:schemeClr val="tx1"/>
        </a:solidFill>
        <a:latin typeface="Arial" charset="0"/>
        <a:ea typeface="+mn-ea"/>
        <a:cs typeface="+mn-cs"/>
      </a:defRPr>
    </a:lvl8pPr>
    <a:lvl9pPr marL="3657600" algn="l" defTabSz="914400" rtl="0" eaLnBrk="1" latinLnBrk="0" hangingPunct="1">
      <a:defRPr sz="17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CC"/>
    <a:srgbClr val="FFCC99"/>
    <a:srgbClr val="FFFFCC"/>
    <a:srgbClr val="336600"/>
    <a:srgbClr val="99FF33"/>
    <a:srgbClr val="FFFF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28" autoAdjust="0"/>
  </p:normalViewPr>
  <p:slideViewPr>
    <p:cSldViewPr>
      <p:cViewPr varScale="1">
        <p:scale>
          <a:sx n="65" d="100"/>
          <a:sy n="65" d="100"/>
        </p:scale>
        <p:origin x="-64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665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665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665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b" anchorCtr="0" compatLnSpc="1">
            <a:prstTxWarp prst="textNoShape">
              <a:avLst/>
            </a:prstTxWarp>
          </a:bodyPr>
          <a:lstStyle>
            <a:lvl1pPr algn="r">
              <a:defRPr sz="1200"/>
            </a:lvl1pPr>
          </a:lstStyle>
          <a:p>
            <a:pPr>
              <a:defRPr/>
            </a:pPr>
            <a:fld id="{B32E2737-3F50-4607-AA4D-B958CFCCEB79}"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Овал 5"/>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a:defRPr/>
            </a:pPr>
            <a:endParaRPr lang="en-US"/>
          </a:p>
        </p:txBody>
      </p:sp>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28" name="Заголовок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ru-RU" smtClean="0"/>
              <a:t>Образец заголовка</a:t>
            </a:r>
            <a:endParaRPr lang="en-US"/>
          </a:p>
        </p:txBody>
      </p:sp>
      <p:sp>
        <p:nvSpPr>
          <p:cNvPr id="7" name="Дата 14"/>
          <p:cNvSpPr>
            <a:spLocks noGrp="1"/>
          </p:cNvSpPr>
          <p:nvPr>
            <p:ph type="dt" sz="half" idx="10"/>
          </p:nvPr>
        </p:nvSpPr>
        <p:spPr/>
        <p:txBody>
          <a:bodyPr/>
          <a:lstStyle>
            <a:lvl1pPr>
              <a:defRPr/>
            </a:lvl1pPr>
          </a:lstStyle>
          <a:p>
            <a:pPr>
              <a:defRPr/>
            </a:pPr>
            <a:endParaRPr lang="ru-RU"/>
          </a:p>
        </p:txBody>
      </p:sp>
      <p:sp>
        <p:nvSpPr>
          <p:cNvPr id="8" name="Номер слайда 15"/>
          <p:cNvSpPr>
            <a:spLocks noGrp="1"/>
          </p:cNvSpPr>
          <p:nvPr>
            <p:ph type="sldNum" sz="quarter" idx="11"/>
          </p:nvPr>
        </p:nvSpPr>
        <p:spPr/>
        <p:txBody>
          <a:bodyPr/>
          <a:lstStyle>
            <a:lvl1pPr>
              <a:defRPr/>
            </a:lvl1pPr>
          </a:lstStyle>
          <a:p>
            <a:pPr>
              <a:defRPr/>
            </a:pPr>
            <a:fld id="{E05ED8BD-F168-4EE5-8596-D469984C56F2}" type="slidenum">
              <a:rPr lang="ru-RU"/>
              <a:pPr>
                <a:defRPr/>
              </a:pPr>
              <a:t>‹#›</a:t>
            </a:fld>
            <a:endParaRPr lang="ru-RU"/>
          </a:p>
        </p:txBody>
      </p:sp>
      <p:sp>
        <p:nvSpPr>
          <p:cNvPr id="10" name="Нижний колонтитул 16"/>
          <p:cNvSpPr>
            <a:spLocks noGrp="1"/>
          </p:cNvSpPr>
          <p:nvPr>
            <p:ph type="ftr" sz="quarter" idx="12"/>
          </p:nvPr>
        </p:nvSpPr>
        <p:spPr/>
        <p:txBody>
          <a:bodyPr/>
          <a:lstStyle>
            <a:lvl1pPr>
              <a:defRPr/>
            </a:lvl1p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258EB517-3073-4AEA-A0EE-94D6E24F4EF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E0CC25B2-3CF1-4E38-8449-EE8A09A0EC9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7" name="Заголовок 16"/>
          <p:cNvSpPr>
            <a:spLocks noGrp="1"/>
          </p:cNvSpPr>
          <p:nvPr>
            <p:ph type="title"/>
          </p:nvPr>
        </p:nvSpPr>
        <p:spPr/>
        <p:txBody>
          <a:bodyPr rtlCol="0"/>
          <a:lstStyle/>
          <a:p>
            <a:r>
              <a:rPr lang="ru-RU" smtClean="0"/>
              <a:t>Образец заголовка</a:t>
            </a:r>
            <a:endParaRPr lang="en-US"/>
          </a:p>
        </p:txBody>
      </p:sp>
      <p:sp>
        <p:nvSpPr>
          <p:cNvPr id="4" name="Дата 23"/>
          <p:cNvSpPr>
            <a:spLocks noGrp="1"/>
          </p:cNvSpPr>
          <p:nvPr>
            <p:ph type="dt" sz="half" idx="10"/>
          </p:nvPr>
        </p:nvSpPr>
        <p:spPr/>
        <p:txBody>
          <a:bodyPr/>
          <a:lstStyle>
            <a:lvl1pPr>
              <a:defRPr/>
            </a:lvl1pPr>
          </a:lstStyle>
          <a:p>
            <a:pPr>
              <a:defRPr/>
            </a:pPr>
            <a:endParaRPr lang="ru-RU"/>
          </a:p>
        </p:txBody>
      </p:sp>
      <p:sp>
        <p:nvSpPr>
          <p:cNvPr id="5" name="Нижний колонтитул 9"/>
          <p:cNvSpPr>
            <a:spLocks noGrp="1"/>
          </p:cNvSpPr>
          <p:nvPr>
            <p:ph type="ftr" sz="quarter" idx="11"/>
          </p:nvPr>
        </p:nvSpPr>
        <p:spPr/>
        <p:txBody>
          <a:bodyPr/>
          <a:lstStyle>
            <a:lvl1pPr>
              <a:defRPr/>
            </a:lvl1pPr>
          </a:lstStyle>
          <a:p>
            <a:pPr>
              <a:defRPr/>
            </a:pPr>
            <a:endParaRPr lang="ru-RU"/>
          </a:p>
        </p:txBody>
      </p:sp>
      <p:sp>
        <p:nvSpPr>
          <p:cNvPr id="6" name="Номер слайда 21"/>
          <p:cNvSpPr>
            <a:spLocks noGrp="1"/>
          </p:cNvSpPr>
          <p:nvPr>
            <p:ph type="sldNum" sz="quarter" idx="12"/>
          </p:nvPr>
        </p:nvSpPr>
        <p:spPr/>
        <p:txBody>
          <a:bodyPr/>
          <a:lstStyle>
            <a:lvl1pPr>
              <a:defRPr/>
            </a:lvl1pPr>
          </a:lstStyle>
          <a:p>
            <a:pPr>
              <a:defRPr/>
            </a:pPr>
            <a:fld id="{FB0EB245-0529-47CB-B359-50A2B12F85CA}"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F0DCA5C-D0CA-4079-A2BD-C580BE960A1C}"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11" name="Объект 10"/>
          <p:cNvSpPr>
            <a:spLocks noGrp="1"/>
          </p:cNvSpPr>
          <p:nvPr>
            <p:ph sz="half" idx="1"/>
          </p:nvPr>
        </p:nvSpPr>
        <p:spPr>
          <a:xfrm>
            <a:off x="457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Объект 12"/>
          <p:cNvSpPr>
            <a:spLocks noGrp="1"/>
          </p:cNvSpPr>
          <p:nvPr>
            <p:ph sz="half" idx="2"/>
          </p:nvPr>
        </p:nvSpPr>
        <p:spPr>
          <a:xfrm>
            <a:off x="4648200" y="1524000"/>
            <a:ext cx="4059936"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4B6EB20E-BFDC-445C-B4E0-DE30FC207B2E}"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cxnSp>
        <p:nvCxnSpPr>
          <p:cNvPr id="7" name="Прямая соединительная линия 6"/>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4" name="Объект 33"/>
          <p:cNvSpPr>
            <a:spLocks noGrp="1"/>
          </p:cNvSpPr>
          <p:nvPr>
            <p:ph sz="quarter" idx="4"/>
          </p:nvPr>
        </p:nvSpPr>
        <p:spPr>
          <a:xfrm>
            <a:off x="4649788" y="2201896"/>
            <a:ext cx="4038600"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 name="Заголовок 1"/>
          <p:cNvSpPr>
            <a:spLocks noGrp="1"/>
          </p:cNvSpPr>
          <p:nvPr>
            <p:ph type="title"/>
          </p:nvPr>
        </p:nvSpPr>
        <p:spPr>
          <a:xfrm>
            <a:off x="457200" y="155448"/>
            <a:ext cx="8229600" cy="1143000"/>
          </a:xfrm>
        </p:spPr>
        <p:txBody>
          <a:bodyPr/>
          <a:lstStyle>
            <a:lvl1pPr>
              <a:defRPr/>
            </a:lvl1pPr>
          </a:lstStyle>
          <a:p>
            <a:r>
              <a:rPr lang="ru-RU" smtClean="0"/>
              <a:t>Образец заголовка</a:t>
            </a:r>
            <a:endParaRPr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9" name="Номер слайда 8"/>
          <p:cNvSpPr>
            <a:spLocks noGrp="1"/>
          </p:cNvSpPr>
          <p:nvPr>
            <p:ph type="sldNum" sz="quarter" idx="10"/>
          </p:nvPr>
        </p:nvSpPr>
        <p:spPr/>
        <p:txBody>
          <a:bodyPr/>
          <a:lstStyle>
            <a:lvl1pPr>
              <a:defRPr/>
            </a:lvl1pPr>
          </a:lstStyle>
          <a:p>
            <a:pPr>
              <a:defRPr/>
            </a:pPr>
            <a:fld id="{37594DBF-3B6F-4698-821D-524D210796ED}" type="slidenum">
              <a:rPr lang="ru-RU"/>
              <a:pPr>
                <a:defRPr/>
              </a:pPr>
              <a:t>‹#›</a:t>
            </a:fld>
            <a:endParaRPr lang="ru-RU"/>
          </a:p>
        </p:txBody>
      </p:sp>
      <p:sp>
        <p:nvSpPr>
          <p:cNvPr id="10" name="Нижний колонтитул 7"/>
          <p:cNvSpPr>
            <a:spLocks noGrp="1"/>
          </p:cNvSpPr>
          <p:nvPr>
            <p:ph type="ftr" sz="quarter" idx="11"/>
          </p:nvPr>
        </p:nvSpPr>
        <p:spPr/>
        <p:txBody>
          <a:bodyPr/>
          <a:lstStyle>
            <a:lvl1pPr>
              <a:defRPr/>
            </a:lvl1pPr>
          </a:lstStyle>
          <a:p>
            <a:pPr>
              <a:defRPr/>
            </a:pPr>
            <a:endParaRPr lang="ru-RU"/>
          </a:p>
        </p:txBody>
      </p:sp>
      <p:sp>
        <p:nvSpPr>
          <p:cNvPr id="11" name="Дата 6"/>
          <p:cNvSpPr>
            <a:spLocks noGrp="1"/>
          </p:cNvSpPr>
          <p:nvPr>
            <p:ph type="dt" sz="half" idx="12"/>
          </p:nvPr>
        </p:nvSpPr>
        <p:spPr/>
        <p:txBody>
          <a:bodyPr/>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3"/>
          <p:cNvSpPr>
            <a:spLocks noGrp="1"/>
          </p:cNvSpPr>
          <p:nvPr>
            <p:ph type="dt" sz="half" idx="10"/>
          </p:nvPr>
        </p:nvSpPr>
        <p:spPr/>
        <p:txBody>
          <a:bodyPr/>
          <a:lstStyle>
            <a:lvl1pPr>
              <a:defRPr/>
            </a:lvl1pPr>
          </a:lstStyle>
          <a:p>
            <a:pPr>
              <a:defRPr/>
            </a:pPr>
            <a:endParaRPr lang="ru-RU"/>
          </a:p>
        </p:txBody>
      </p:sp>
      <p:sp>
        <p:nvSpPr>
          <p:cNvPr id="4" name="Нижний колонтитул 9"/>
          <p:cNvSpPr>
            <a:spLocks noGrp="1"/>
          </p:cNvSpPr>
          <p:nvPr>
            <p:ph type="ftr" sz="quarter" idx="11"/>
          </p:nvPr>
        </p:nvSpPr>
        <p:spPr/>
        <p:txBody>
          <a:bodyPr/>
          <a:lstStyle>
            <a:lvl1pPr>
              <a:defRPr/>
            </a:lvl1pPr>
          </a:lstStyle>
          <a:p>
            <a:pPr>
              <a:defRPr/>
            </a:pPr>
            <a:endParaRPr lang="ru-RU"/>
          </a:p>
        </p:txBody>
      </p:sp>
      <p:sp>
        <p:nvSpPr>
          <p:cNvPr id="5" name="Номер слайда 21"/>
          <p:cNvSpPr>
            <a:spLocks noGrp="1"/>
          </p:cNvSpPr>
          <p:nvPr>
            <p:ph type="sldNum" sz="quarter" idx="12"/>
          </p:nvPr>
        </p:nvSpPr>
        <p:spPr/>
        <p:txBody>
          <a:bodyPr/>
          <a:lstStyle>
            <a:lvl1pPr>
              <a:defRPr/>
            </a:lvl1pPr>
          </a:lstStyle>
          <a:p>
            <a:pPr>
              <a:defRPr/>
            </a:pPr>
            <a:fld id="{CB5810A0-81C5-44FD-B371-D40B03910FD7}"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23"/>
          <p:cNvSpPr>
            <a:spLocks noGrp="1"/>
          </p:cNvSpPr>
          <p:nvPr>
            <p:ph type="dt" sz="half" idx="10"/>
          </p:nvPr>
        </p:nvSpPr>
        <p:spPr/>
        <p:txBody>
          <a:bodyPr/>
          <a:lstStyle>
            <a:lvl1pPr>
              <a:defRPr/>
            </a:lvl1pPr>
          </a:lstStyle>
          <a:p>
            <a:pPr>
              <a:defRPr/>
            </a:pPr>
            <a:endParaRPr lang="ru-RU"/>
          </a:p>
        </p:txBody>
      </p:sp>
      <p:sp>
        <p:nvSpPr>
          <p:cNvPr id="3" name="Нижний колонтитул 9"/>
          <p:cNvSpPr>
            <a:spLocks noGrp="1"/>
          </p:cNvSpPr>
          <p:nvPr>
            <p:ph type="ftr" sz="quarter" idx="11"/>
          </p:nvPr>
        </p:nvSpPr>
        <p:spPr/>
        <p:txBody>
          <a:bodyPr/>
          <a:lstStyle>
            <a:lvl1pPr>
              <a:defRPr/>
            </a:lvl1pPr>
          </a:lstStyle>
          <a:p>
            <a:pPr>
              <a:defRPr/>
            </a:pPr>
            <a:endParaRPr lang="ru-RU"/>
          </a:p>
        </p:txBody>
      </p:sp>
      <p:sp>
        <p:nvSpPr>
          <p:cNvPr id="4" name="Номер слайда 21"/>
          <p:cNvSpPr>
            <a:spLocks noGrp="1"/>
          </p:cNvSpPr>
          <p:nvPr>
            <p:ph type="sldNum" sz="quarter" idx="12"/>
          </p:nvPr>
        </p:nvSpPr>
        <p:spPr/>
        <p:txBody>
          <a:bodyPr/>
          <a:lstStyle>
            <a:lvl1pPr>
              <a:defRPr/>
            </a:lvl1pPr>
          </a:lstStyle>
          <a:p>
            <a:pPr>
              <a:defRPr/>
            </a:pPr>
            <a:fld id="{447B08CB-35BE-425E-880D-6E78DC52217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Текст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682AFCFC-AA14-4A3A-ABAE-31F0E029F50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ru-RU" smtClean="0"/>
              <a:t>Образец заголовка</a:t>
            </a:r>
            <a:endParaRPr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ru-RU" noProof="0" smtClean="0"/>
              <a:t>Вставка рисунка</a:t>
            </a:r>
            <a:endParaRPr lang="en-US" noProof="0"/>
          </a:p>
        </p:txBody>
      </p:sp>
      <p:sp>
        <p:nvSpPr>
          <p:cNvPr id="4" name="Текст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ru-RU" smtClean="0"/>
              <a:t>Образец текста</a:t>
            </a:r>
          </a:p>
        </p:txBody>
      </p:sp>
      <p:sp>
        <p:nvSpPr>
          <p:cNvPr id="5" name="Дата 23"/>
          <p:cNvSpPr>
            <a:spLocks noGrp="1"/>
          </p:cNvSpPr>
          <p:nvPr>
            <p:ph type="dt" sz="half" idx="10"/>
          </p:nvPr>
        </p:nvSpPr>
        <p:spPr/>
        <p:txBody>
          <a:bodyPr/>
          <a:lstStyle>
            <a:lvl1pPr>
              <a:defRPr/>
            </a:lvl1pPr>
          </a:lstStyle>
          <a:p>
            <a:pPr>
              <a:defRPr/>
            </a:pPr>
            <a:endParaRPr lang="ru-RU"/>
          </a:p>
        </p:txBody>
      </p:sp>
      <p:sp>
        <p:nvSpPr>
          <p:cNvPr id="6" name="Нижний колонтитул 9"/>
          <p:cNvSpPr>
            <a:spLocks noGrp="1"/>
          </p:cNvSpPr>
          <p:nvPr>
            <p:ph type="ftr" sz="quarter" idx="11"/>
          </p:nvPr>
        </p:nvSpPr>
        <p:spPr/>
        <p:txBody>
          <a:bodyPr/>
          <a:lstStyle>
            <a:lvl1pPr>
              <a:defRPr/>
            </a:lvl1pPr>
          </a:lstStyle>
          <a:p>
            <a:pPr>
              <a:defRPr/>
            </a:pPr>
            <a:endParaRPr lang="ru-RU"/>
          </a:p>
        </p:txBody>
      </p:sp>
      <p:sp>
        <p:nvSpPr>
          <p:cNvPr id="7" name="Номер слайда 21"/>
          <p:cNvSpPr>
            <a:spLocks noGrp="1"/>
          </p:cNvSpPr>
          <p:nvPr>
            <p:ph type="sldNum" sz="quarter" idx="12"/>
          </p:nvPr>
        </p:nvSpPr>
        <p:spPr/>
        <p:txBody>
          <a:bodyPr/>
          <a:lstStyle>
            <a:lvl1pPr>
              <a:defRPr/>
            </a:lvl1pPr>
          </a:lstStyle>
          <a:p>
            <a:pPr>
              <a:defRPr/>
            </a:pPr>
            <a:fld id="{7D30989E-9D2E-4105-83D0-9F94A4E1D30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Текст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24" name="Дата 23"/>
          <p:cNvSpPr>
            <a:spLocks noGrp="1"/>
          </p:cNvSpPr>
          <p:nvPr>
            <p:ph type="dt" sz="half" idx="2"/>
          </p:nvPr>
        </p:nvSpPr>
        <p:spPr>
          <a:xfrm>
            <a:off x="5791200" y="6203950"/>
            <a:ext cx="2590800" cy="38417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ru-RU"/>
          </a:p>
        </p:txBody>
      </p:sp>
      <p:sp>
        <p:nvSpPr>
          <p:cNvPr id="10" name="Нижний колонтитул 9"/>
          <p:cNvSpPr>
            <a:spLocks noGrp="1"/>
          </p:cNvSpPr>
          <p:nvPr>
            <p:ph type="ftr" sz="quarter" idx="3"/>
          </p:nvPr>
        </p:nvSpPr>
        <p:spPr>
          <a:xfrm>
            <a:off x="2133600" y="6203950"/>
            <a:ext cx="3581400"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ru-RU"/>
          </a:p>
        </p:txBody>
      </p:sp>
      <p:sp>
        <p:nvSpPr>
          <p:cNvPr id="22" name="Номер слайда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F8B42FBE-A804-4B9C-B28C-95B58F807BA6}" type="slidenum">
              <a:rPr lang="ru-RU"/>
              <a:pPr>
                <a:defRPr/>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ru-RU" smtClean="0"/>
              <a:t>Образец заголовка</a:t>
            </a:r>
            <a:endParaRPr lang="en-US"/>
          </a:p>
        </p:txBody>
      </p:sp>
    </p:spTree>
  </p:cSld>
  <p:clrMap bg1="dk1" tx1="lt1" bg2="dk2" tx2="lt2" accent1="accent1" accent2="accent2" accent3="accent3" accent4="accent4" accent5="accent5" accent6="accent6" hlink="hlink" folHlink="folHlink"/>
  <p:sldLayoutIdLst>
    <p:sldLayoutId id="2147483699" r:id="rId1"/>
    <p:sldLayoutId id="2147483691" r:id="rId2"/>
    <p:sldLayoutId id="2147483700" r:id="rId3"/>
    <p:sldLayoutId id="2147483692" r:id="rId4"/>
    <p:sldLayoutId id="2147483701" r:id="rId5"/>
    <p:sldLayoutId id="2147483693" r:id="rId6"/>
    <p:sldLayoutId id="2147483694" r:id="rId7"/>
    <p:sldLayoutId id="2147483695" r:id="rId8"/>
    <p:sldLayoutId id="2147483696" r:id="rId9"/>
    <p:sldLayoutId id="2147483697" r:id="rId10"/>
    <p:sldLayoutId id="214748369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a:xfrm>
            <a:off x="3924300" y="333375"/>
            <a:ext cx="5219700" cy="6121400"/>
          </a:xfrm>
        </p:spPr>
        <p:txBody>
          <a:bodyPr/>
          <a:lstStyle/>
          <a:p>
            <a:pPr eaLnBrk="1" fontAlgn="auto" hangingPunct="1">
              <a:spcAft>
                <a:spcPts val="0"/>
              </a:spcAft>
              <a:defRPr/>
            </a:pPr>
            <a:r>
              <a:rPr lang="ru-RU" sz="2400"/>
              <a:t>Внешнюю политику считают самой блестящей стороной государственной деятельности Екатерины </a:t>
            </a:r>
            <a:r>
              <a:rPr sz="2400"/>
              <a:t>II</a:t>
            </a:r>
            <a:r>
              <a:rPr lang="ru-RU" sz="2400"/>
              <a:t>. Она вникала в детали военных операций, работала как настоящий начальник генерального штаба, входила в подробности военных приготовлений, следила за всем происходящим на фронтах. Итог был поистине грандиозен, в состав России вошли огромные территории, страна получила долгожданный выход в Чёрное море, её роль и влияние в мире возросли.</a:t>
            </a:r>
            <a:endParaRPr lang="ru-RU"/>
          </a:p>
        </p:txBody>
      </p:sp>
      <p:pic>
        <p:nvPicPr>
          <p:cNvPr id="5123" name="Рисунок 3" descr="1.jpg"/>
          <p:cNvPicPr>
            <a:picLocks noChangeAspect="1"/>
          </p:cNvPicPr>
          <p:nvPr/>
        </p:nvPicPr>
        <p:blipFill>
          <a:blip r:embed="rId2" cstate="print"/>
          <a:srcRect/>
          <a:stretch>
            <a:fillRect/>
          </a:stretch>
        </p:blipFill>
        <p:spPr bwMode="auto">
          <a:xfrm>
            <a:off x="250825" y="549275"/>
            <a:ext cx="3752850" cy="5495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Rectangle 6"/>
          <p:cNvSpPr>
            <a:spLocks noGrp="1" noChangeArrowheads="1"/>
          </p:cNvSpPr>
          <p:nvPr>
            <p:ph type="title"/>
          </p:nvPr>
        </p:nvSpPr>
        <p:spPr>
          <a:xfrm>
            <a:off x="0" y="5876925"/>
            <a:ext cx="2484438" cy="981075"/>
          </a:xfrm>
        </p:spPr>
        <p:txBody>
          <a:bodyPr/>
          <a:lstStyle/>
          <a:p>
            <a:pPr eaLnBrk="1" fontAlgn="auto" hangingPunct="1">
              <a:spcAft>
                <a:spcPts val="0"/>
              </a:spcAft>
              <a:defRPr/>
            </a:pPr>
            <a:r>
              <a:rPr lang="ru-RU" sz="2400"/>
              <a:t>Чесменский бой 26 июня 1770 г.</a:t>
            </a:r>
          </a:p>
        </p:txBody>
      </p:sp>
      <p:sp>
        <p:nvSpPr>
          <p:cNvPr id="14339" name="Text Box 8"/>
          <p:cNvSpPr txBox="1">
            <a:spLocks noChangeArrowheads="1"/>
          </p:cNvSpPr>
          <p:nvPr/>
        </p:nvSpPr>
        <p:spPr bwMode="auto">
          <a:xfrm>
            <a:off x="2663825" y="0"/>
            <a:ext cx="6480175" cy="3140075"/>
          </a:xfrm>
          <a:prstGeom prst="rect">
            <a:avLst/>
          </a:prstGeom>
          <a:noFill/>
          <a:ln w="9525">
            <a:noFill/>
            <a:miter lim="800000"/>
            <a:headEnd/>
            <a:tailEnd/>
          </a:ln>
        </p:spPr>
        <p:txBody>
          <a:bodyPr>
            <a:spAutoFit/>
          </a:bodyPr>
          <a:lstStyle/>
          <a:p>
            <a:pPr>
              <a:spcBef>
                <a:spcPct val="50000"/>
              </a:spcBef>
            </a:pPr>
            <a:r>
              <a:rPr lang="ru-RU" sz="2000"/>
              <a:t>Особая заслуга принадлежит лейтенанту Дмитрию Ильину, который с помощью брандера поджёг самый крупный турецкий корабль. В результате огонь перекинулся на другие турецкие суда,  запылал весь флот турок, вскоре прекратив сопротивление. Потери турок составили 15 линейных кораблей, 6 фрегатов и около 40 мелких судов. Погибли 11 тысяч турецких моряков. Турецкая крепость Чесма была занята высадившейся на берег русской командой. </a:t>
            </a:r>
          </a:p>
        </p:txBody>
      </p:sp>
      <p:sp>
        <p:nvSpPr>
          <p:cNvPr id="14340" name="Text Box 11"/>
          <p:cNvSpPr txBox="1">
            <a:spLocks noChangeArrowheads="1"/>
          </p:cNvSpPr>
          <p:nvPr/>
        </p:nvSpPr>
        <p:spPr bwMode="auto">
          <a:xfrm>
            <a:off x="0" y="3284538"/>
            <a:ext cx="2232025" cy="2862262"/>
          </a:xfrm>
          <a:prstGeom prst="rect">
            <a:avLst/>
          </a:prstGeom>
          <a:noFill/>
          <a:ln w="9525">
            <a:noFill/>
            <a:miter lim="800000"/>
            <a:headEnd/>
            <a:tailEnd/>
          </a:ln>
        </p:spPr>
        <p:txBody>
          <a:bodyPr>
            <a:spAutoFit/>
          </a:bodyPr>
          <a:lstStyle/>
          <a:p>
            <a:pPr algn="ctr">
              <a:spcBef>
                <a:spcPct val="50000"/>
              </a:spcBef>
            </a:pPr>
            <a:r>
              <a:rPr lang="ru-RU" sz="1000" b="1"/>
              <a:t>Брандер Дмитрия Сергеевича Ильина.</a:t>
            </a:r>
          </a:p>
          <a:p>
            <a:pPr>
              <a:spcBef>
                <a:spcPct val="50000"/>
              </a:spcBef>
            </a:pPr>
            <a:r>
              <a:rPr lang="ru-RU" sz="1200"/>
              <a:t>В эпоху парусного флота для сожжения вражеских кораблей применялись брандеры – суда, гружённые горючими и взрывчатыми веществами. В качестве брандера, как правило, использовали устаревшие суда. При столкновении с вражеским кораблём брандер должен был быстро вспыхнуть и поджечь его. </a:t>
            </a:r>
          </a:p>
        </p:txBody>
      </p:sp>
      <p:pic>
        <p:nvPicPr>
          <p:cNvPr id="14341" name="Рисунок 6" descr="8.jpg"/>
          <p:cNvPicPr>
            <a:picLocks noChangeAspect="1"/>
          </p:cNvPicPr>
          <p:nvPr/>
        </p:nvPicPr>
        <p:blipFill>
          <a:blip r:embed="rId2" cstate="print"/>
          <a:srcRect/>
          <a:stretch>
            <a:fillRect/>
          </a:stretch>
        </p:blipFill>
        <p:spPr bwMode="auto">
          <a:xfrm>
            <a:off x="258763" y="0"/>
            <a:ext cx="2009775" cy="3228975"/>
          </a:xfrm>
          <a:prstGeom prst="rect">
            <a:avLst/>
          </a:prstGeom>
          <a:noFill/>
          <a:ln w="9525">
            <a:noFill/>
            <a:miter lim="800000"/>
            <a:headEnd/>
            <a:tailEnd/>
          </a:ln>
        </p:spPr>
      </p:pic>
      <p:pic>
        <p:nvPicPr>
          <p:cNvPr id="14342" name="Рисунок 7" descr="9.jpg"/>
          <p:cNvPicPr>
            <a:picLocks noChangeAspect="1"/>
          </p:cNvPicPr>
          <p:nvPr/>
        </p:nvPicPr>
        <p:blipFill>
          <a:blip r:embed="rId3" cstate="print"/>
          <a:srcRect/>
          <a:stretch>
            <a:fillRect/>
          </a:stretch>
        </p:blipFill>
        <p:spPr bwMode="auto">
          <a:xfrm>
            <a:off x="2390775" y="3019425"/>
            <a:ext cx="6753225" cy="383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3598863" y="377825"/>
            <a:ext cx="5545137" cy="6480175"/>
          </a:xfrm>
        </p:spPr>
        <p:txBody>
          <a:bodyPr/>
          <a:lstStyle/>
          <a:p>
            <a:pPr eaLnBrk="1" hangingPunct="1">
              <a:lnSpc>
                <a:spcPct val="80000"/>
              </a:lnSpc>
            </a:pPr>
            <a:r>
              <a:rPr lang="ru-RU" sz="1700" smtClean="0"/>
              <a:t>Военно-морской деятель. Родился в дворянской семье потомственного морского офицера. В 1723 начал службу волонтёром на Балтийском флоте. В 1762 за отличия в Семилетней войне произведён в контр-адмиралы. Уделяя большое внимание подготовке морских офицеров, преподавал в Морском корпусе, совмещая эту деятельность с плаванием на боевых кораблях.  С 1764 являлся главным командиром Ревельского, с 1766 – Кронштадтского порта. Во время русско-турецкой войны 1768-1774 экспедиция русского флота под командованием А.Г. Орлова направилась в Средиземное море. В 1769 адмирал Спиридов был назначен командующим 1-й эскадры и руководил взятием крепости Наварин, ставшей маневренной базой русского флота. 24 июня 1770 эскадра Спиридова одержала победу в Хиосском проливе. 26 июня в Чесменской бухте по плану Спиридова значительно превосходящие силы турецкого флота были атакованы русскими моряками, которые, использовав брандеры (небольшие суда с взрывчатыми веществами для поджога кораблей противника) и ведя меткий артиллерийский огонь, полностью уничтожили турецкий флот. Турки потеряли около 10 тысяч человек, русские – 11. Эта победа оказала огромное влияние на исход всей войны. В 1771 – 1773 командовал флотом в Архипелаге. В 1774 вышел в отставку.. </a:t>
            </a:r>
          </a:p>
        </p:txBody>
      </p:sp>
      <p:sp>
        <p:nvSpPr>
          <p:cNvPr id="15363" name="Rectangle 6"/>
          <p:cNvSpPr>
            <a:spLocks noChangeArrowheads="1"/>
          </p:cNvSpPr>
          <p:nvPr/>
        </p:nvSpPr>
        <p:spPr bwMode="auto">
          <a:xfrm>
            <a:off x="250825" y="260350"/>
            <a:ext cx="3024188" cy="1554163"/>
          </a:xfrm>
          <a:prstGeom prst="rect">
            <a:avLst/>
          </a:prstGeom>
          <a:noFill/>
          <a:ln w="9525">
            <a:noFill/>
            <a:miter lim="800000"/>
            <a:headEnd/>
            <a:tailEnd/>
          </a:ln>
        </p:spPr>
        <p:txBody>
          <a:bodyPr>
            <a:spAutoFit/>
          </a:bodyPr>
          <a:lstStyle/>
          <a:p>
            <a:pPr algn="ctr"/>
            <a:r>
              <a:rPr lang="ru-RU" sz="3200" b="1"/>
              <a:t>Григорий </a:t>
            </a:r>
          </a:p>
          <a:p>
            <a:pPr algn="ctr"/>
            <a:r>
              <a:rPr lang="ru-RU" sz="3200" b="1"/>
              <a:t>Андреевич </a:t>
            </a:r>
          </a:p>
          <a:p>
            <a:pPr algn="ctr"/>
            <a:r>
              <a:rPr lang="ru-RU" sz="3200" b="1"/>
              <a:t>Спиридов</a:t>
            </a:r>
            <a:endParaRPr lang="ru-RU" sz="3200"/>
          </a:p>
        </p:txBody>
      </p:sp>
      <p:sp>
        <p:nvSpPr>
          <p:cNvPr id="15364" name="Rectangle 7"/>
          <p:cNvSpPr>
            <a:spLocks noChangeArrowheads="1"/>
          </p:cNvSpPr>
          <p:nvPr/>
        </p:nvSpPr>
        <p:spPr bwMode="auto">
          <a:xfrm>
            <a:off x="1042988" y="6021388"/>
            <a:ext cx="1812925" cy="457200"/>
          </a:xfrm>
          <a:prstGeom prst="rect">
            <a:avLst/>
          </a:prstGeom>
          <a:noFill/>
          <a:ln w="9525">
            <a:noFill/>
            <a:miter lim="800000"/>
            <a:headEnd/>
            <a:tailEnd/>
          </a:ln>
        </p:spPr>
        <p:txBody>
          <a:bodyPr wrap="none">
            <a:spAutoFit/>
          </a:bodyPr>
          <a:lstStyle/>
          <a:p>
            <a:r>
              <a:rPr lang="ru-RU" sz="2400"/>
              <a:t>1713 - 1790</a:t>
            </a:r>
          </a:p>
        </p:txBody>
      </p:sp>
      <p:pic>
        <p:nvPicPr>
          <p:cNvPr id="15365" name="Рисунок 5" descr="10.jpg"/>
          <p:cNvPicPr>
            <a:picLocks noChangeAspect="1"/>
          </p:cNvPicPr>
          <p:nvPr/>
        </p:nvPicPr>
        <p:blipFill>
          <a:blip r:embed="rId2" cstate="print"/>
          <a:srcRect/>
          <a:stretch>
            <a:fillRect/>
          </a:stretch>
        </p:blipFill>
        <p:spPr bwMode="auto">
          <a:xfrm>
            <a:off x="539750" y="1916113"/>
            <a:ext cx="304800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idx="1"/>
          </p:nvPr>
        </p:nvSpPr>
        <p:spPr>
          <a:xfrm>
            <a:off x="179388" y="1412875"/>
            <a:ext cx="4897437" cy="5256213"/>
          </a:xfrm>
        </p:spPr>
        <p:txBody>
          <a:bodyPr/>
          <a:lstStyle/>
          <a:p>
            <a:pPr eaLnBrk="1" hangingPunct="1">
              <a:lnSpc>
                <a:spcPct val="80000"/>
              </a:lnSpc>
            </a:pPr>
            <a:r>
              <a:rPr lang="ru-RU" sz="2000" smtClean="0"/>
              <a:t>Участники сражения были щедро награждены. Алексей Орлов получил высшую степень ордена св. Георгия и жалован персональной именной золотой медалью с надписью: «Г. А. Гр. Орлов. Победитель и истребитель турецкого флота».</a:t>
            </a:r>
          </a:p>
          <a:p>
            <a:pPr eaLnBrk="1" hangingPunct="1">
              <a:lnSpc>
                <a:spcPct val="80000"/>
              </a:lnSpc>
            </a:pPr>
            <a:r>
              <a:rPr lang="ru-RU" sz="2000" smtClean="0"/>
              <a:t>Лейтенант Д.С. Ильин за смелое управление брандером был награждён орденом Георгия 4-й степени. </a:t>
            </a:r>
          </a:p>
          <a:p>
            <a:pPr eaLnBrk="1" hangingPunct="1">
              <a:lnSpc>
                <a:spcPct val="80000"/>
              </a:lnSpc>
            </a:pPr>
            <a:r>
              <a:rPr lang="ru-RU" sz="2000" smtClean="0"/>
              <a:t>В память об этом сражении все нижние чины - моряки и солдаты-десантники, получили серебряные медали (диаметром 39 мм) с короткой надписью на оборотной стороне: «БЫЛ». Под ней изображены в клубах дыма пылающие турецкие корабли. </a:t>
            </a:r>
          </a:p>
        </p:txBody>
      </p:sp>
      <p:sp>
        <p:nvSpPr>
          <p:cNvPr id="26626" name="Rectangle 2"/>
          <p:cNvSpPr>
            <a:spLocks noGrp="1" noChangeArrowheads="1"/>
          </p:cNvSpPr>
          <p:nvPr>
            <p:ph type="title"/>
          </p:nvPr>
        </p:nvSpPr>
        <p:spPr>
          <a:xfrm>
            <a:off x="0" y="476250"/>
            <a:ext cx="5219700" cy="346075"/>
          </a:xfrm>
        </p:spPr>
        <p:txBody>
          <a:bodyPr>
            <a:normAutofit fontScale="90000"/>
          </a:bodyPr>
          <a:lstStyle/>
          <a:p>
            <a:pPr eaLnBrk="1" fontAlgn="auto" hangingPunct="1">
              <a:spcAft>
                <a:spcPts val="0"/>
              </a:spcAft>
              <a:defRPr/>
            </a:pPr>
            <a:r>
              <a:rPr lang="ru-RU" sz="3200" b="1"/>
              <a:t>Награды в память о Чесменском сражении</a:t>
            </a:r>
          </a:p>
        </p:txBody>
      </p:sp>
      <p:pic>
        <p:nvPicPr>
          <p:cNvPr id="16388" name="Рисунок 5" descr="11.jpg"/>
          <p:cNvPicPr>
            <a:picLocks noChangeAspect="1"/>
          </p:cNvPicPr>
          <p:nvPr/>
        </p:nvPicPr>
        <p:blipFill>
          <a:blip r:embed="rId2" cstate="print"/>
          <a:srcRect/>
          <a:stretch>
            <a:fillRect/>
          </a:stretch>
        </p:blipFill>
        <p:spPr bwMode="auto">
          <a:xfrm>
            <a:off x="5940425" y="0"/>
            <a:ext cx="2800350" cy="2790825"/>
          </a:xfrm>
          <a:prstGeom prst="rect">
            <a:avLst/>
          </a:prstGeom>
          <a:noFill/>
          <a:ln w="9525">
            <a:noFill/>
            <a:miter lim="800000"/>
            <a:headEnd/>
            <a:tailEnd/>
          </a:ln>
        </p:spPr>
      </p:pic>
      <p:pic>
        <p:nvPicPr>
          <p:cNvPr id="16389" name="Рисунок 6" descr="12.jpg"/>
          <p:cNvPicPr>
            <a:picLocks noChangeAspect="1"/>
          </p:cNvPicPr>
          <p:nvPr/>
        </p:nvPicPr>
        <p:blipFill>
          <a:blip r:embed="rId3" cstate="print"/>
          <a:srcRect/>
          <a:stretch>
            <a:fillRect/>
          </a:stretch>
        </p:blipFill>
        <p:spPr bwMode="auto">
          <a:xfrm>
            <a:off x="5048250" y="2781300"/>
            <a:ext cx="4095750" cy="4010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0" y="0"/>
            <a:ext cx="8893175" cy="6408738"/>
          </a:xfrm>
        </p:spPr>
        <p:txBody>
          <a:bodyPr/>
          <a:lstStyle/>
          <a:p>
            <a:pPr eaLnBrk="1" hangingPunct="1">
              <a:lnSpc>
                <a:spcPct val="80000"/>
              </a:lnSpc>
            </a:pPr>
            <a:r>
              <a:rPr lang="ru-RU" sz="2000" smtClean="0"/>
              <a:t>В 1771 г. войска под командованием князя Василия Михайловича Долгорукова при поддержке судов вновь созданной Азовской флотилии штурмовали Перекопскую укреплённую линию и ворвались в Крым. Одна за другой в руки русских переходили крепости. Пала ханская столица Бахчисарай. Хан бежал в Константинополь. Вскоре весь Крым был занят. </a:t>
            </a:r>
            <a:r>
              <a:rPr lang="ru-RU" sz="2000" b="1" smtClean="0"/>
              <a:t>(</a:t>
            </a:r>
            <a:r>
              <a:rPr lang="ru-RU" sz="2000" smtClean="0"/>
              <a:t>князю в награду была дана фамилия </a:t>
            </a:r>
            <a:r>
              <a:rPr lang="ru-RU" sz="2000" i="1" u="sng" smtClean="0"/>
              <a:t>Долгоруков-Крымский</a:t>
            </a:r>
            <a:r>
              <a:rPr lang="ru-RU" sz="2000" b="1" i="1" smtClean="0"/>
              <a:t>).</a:t>
            </a:r>
            <a:r>
              <a:rPr lang="ru-RU" sz="2000" smtClean="0"/>
              <a:t> В 1771 году удалось блокировать пролив Дарданеллы. Турция оказалась на краю катастрофы. Но Франция, непримиримый противник России, толкала султана к продолжению войны. Успехи русского оружия сильно тревожили Австрию, Англию, а также союзника Екатерины</a:t>
            </a:r>
            <a:r>
              <a:rPr lang="en-US" sz="2000" smtClean="0"/>
              <a:t> II </a:t>
            </a:r>
            <a:r>
              <a:rPr lang="ru-RU" sz="2000" smtClean="0"/>
              <a:t> – Фридриха</a:t>
            </a:r>
            <a:r>
              <a:rPr lang="en-US" sz="2000" smtClean="0"/>
              <a:t> II</a:t>
            </a:r>
            <a:r>
              <a:rPr lang="ru-RU" sz="2000" smtClean="0"/>
              <a:t>.Россия, стремясь избежать политической изоляции и сохранить союзнические отношения с Пруссией, согласилась на раздел Речи Посполитой. </a:t>
            </a:r>
            <a:r>
              <a:rPr lang="en-US" sz="2000" smtClean="0"/>
              <a:t> </a:t>
            </a:r>
            <a:endParaRPr lang="ru-RU" sz="2000" smtClean="0"/>
          </a:p>
          <a:p>
            <a:pPr eaLnBrk="1" hangingPunct="1">
              <a:lnSpc>
                <a:spcPct val="80000"/>
              </a:lnSpc>
            </a:pPr>
            <a:r>
              <a:rPr lang="ru-RU" sz="2000" b="1" smtClean="0"/>
              <a:t>27 июля 1772 г. </a:t>
            </a:r>
            <a:r>
              <a:rPr lang="ru-RU" sz="2000" smtClean="0"/>
              <a:t>в Фокшанах начались мирные переговоры с Османской империей. Главный пункт разногласий – вопрос о судьбах Крыма; Турция не хотела предоставлять независимость Крыму: опираясь на поддержку Франции и Австрии и используя внутренние трудности России, где шла крестьянская война, под предводительством Е.Пугачева, начавшаяся в 1773 году, Турция сорвала переговоры. Военные действия возобновились. </a:t>
            </a:r>
          </a:p>
          <a:p>
            <a:pPr eaLnBrk="1" hangingPunct="1">
              <a:lnSpc>
                <a:spcPct val="80000"/>
              </a:lnSpc>
            </a:pPr>
            <a:r>
              <a:rPr lang="ru-RU" sz="2000" b="1" smtClean="0"/>
              <a:t>1773 г. </a:t>
            </a:r>
            <a:r>
              <a:rPr lang="ru-RU" sz="2000" smtClean="0"/>
              <a:t>Суворов разгромил 15-тысячное турецкое войско у Туртукая   </a:t>
            </a:r>
          </a:p>
          <a:p>
            <a:pPr eaLnBrk="1" hangingPunct="1">
              <a:lnSpc>
                <a:spcPct val="80000"/>
              </a:lnSpc>
            </a:pPr>
            <a:r>
              <a:rPr lang="ru-RU" sz="2000" b="1" smtClean="0"/>
              <a:t>1774 г. </a:t>
            </a:r>
            <a:r>
              <a:rPr lang="ru-RU" sz="2000" smtClean="0"/>
              <a:t> Русские войска перешли Дунай. Победа русских войск (командующий – А.В. Суворов) с 8 тысячами солдат над 40-тысячной армией великого визиря у деревни   Козлуджи открыла основным силам во главе с П.А. Румянцевым путь на Стамбул. (П.А. Румянцев стал именоваться Румянцев-Задунайский). Турция запросила мира.</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9"/>
          <p:cNvSpPr>
            <a:spLocks noChangeArrowheads="1" noChangeShapeType="1" noTextEdit="1"/>
          </p:cNvSpPr>
          <p:nvPr/>
        </p:nvSpPr>
        <p:spPr bwMode="auto">
          <a:xfrm>
            <a:off x="611188" y="44450"/>
            <a:ext cx="7486650" cy="360363"/>
          </a:xfrm>
          <a:prstGeom prst="rect">
            <a:avLst/>
          </a:prstGeom>
        </p:spPr>
        <p:txBody>
          <a:bodyPr wrap="none" fromWordArt="1">
            <a:prstTxWarp prst="textPlain">
              <a:avLst>
                <a:gd name="adj" fmla="val 50000"/>
              </a:avLst>
            </a:prstTxWarp>
          </a:bodyPr>
          <a:lstStyle/>
          <a:p>
            <a:pPr algn="ctr"/>
            <a:r>
              <a:rPr lang="ru-RU" sz="3600" kern="10">
                <a:ln w="9525">
                  <a:solidFill>
                    <a:srgbClr val="000000"/>
                  </a:solidFill>
                  <a:round/>
                  <a:headEnd/>
                  <a:tailEnd/>
                </a:ln>
                <a:solidFill>
                  <a:srgbClr val="000000"/>
                </a:solidFill>
                <a:latin typeface="Impact"/>
              </a:rPr>
              <a:t>Русско-турецкая война 1768 - 1774</a:t>
            </a:r>
          </a:p>
        </p:txBody>
      </p:sp>
      <p:sp>
        <p:nvSpPr>
          <p:cNvPr id="18435" name="Text Box 12"/>
          <p:cNvSpPr txBox="1">
            <a:spLocks noChangeArrowheads="1"/>
          </p:cNvSpPr>
          <p:nvPr/>
        </p:nvSpPr>
        <p:spPr bwMode="auto">
          <a:xfrm>
            <a:off x="6516688" y="392113"/>
            <a:ext cx="2627312" cy="4981575"/>
          </a:xfrm>
          <a:prstGeom prst="rect">
            <a:avLst/>
          </a:prstGeom>
          <a:noFill/>
          <a:ln w="9525">
            <a:noFill/>
            <a:miter lim="800000"/>
            <a:headEnd/>
            <a:tailEnd/>
          </a:ln>
        </p:spPr>
        <p:txBody>
          <a:bodyPr>
            <a:spAutoFit/>
          </a:bodyPr>
          <a:lstStyle/>
          <a:p>
            <a:pPr>
              <a:spcBef>
                <a:spcPct val="50000"/>
              </a:spcBef>
            </a:pPr>
            <a:r>
              <a:rPr lang="ru-RU" sz="1600"/>
              <a:t>Мир заключили 10 (21) июля 1774 г. в Кючук-Кайнарджи  (по названию болгарской деревни, в переводе с турецкого – «малый, горячий источник») между Россией и Османской империей. Россия получала выход к Чёрному морю, Новороссию (Степное Причерноморье – юг Украины.  К России отошли земли между Днепром и Бугом, крепость Азов, Керчь и Еникале, Кинбурн, земли до Кубани на Северном Кавказе, Кабарда.</a:t>
            </a:r>
          </a:p>
        </p:txBody>
      </p:sp>
      <p:sp>
        <p:nvSpPr>
          <p:cNvPr id="18436" name="Text Box 13"/>
          <p:cNvSpPr txBox="1">
            <a:spLocks noChangeArrowheads="1"/>
          </p:cNvSpPr>
          <p:nvPr/>
        </p:nvSpPr>
        <p:spPr bwMode="auto">
          <a:xfrm>
            <a:off x="0" y="5300663"/>
            <a:ext cx="8893175" cy="1612900"/>
          </a:xfrm>
          <a:prstGeom prst="rect">
            <a:avLst/>
          </a:prstGeom>
          <a:noFill/>
          <a:ln w="9525">
            <a:noFill/>
            <a:miter lim="800000"/>
            <a:headEnd/>
            <a:tailEnd/>
          </a:ln>
        </p:spPr>
        <p:txBody>
          <a:bodyPr>
            <a:spAutoFit/>
          </a:bodyPr>
          <a:lstStyle/>
          <a:p>
            <a:pPr>
              <a:spcBef>
                <a:spcPct val="50000"/>
              </a:spcBef>
            </a:pPr>
            <a:r>
              <a:rPr lang="ru-RU" sz="1600"/>
              <a:t> </a:t>
            </a:r>
            <a:r>
              <a:rPr lang="ru-RU" sz="1400"/>
              <a:t>Россия получила право строить флот на Чёрном море, её торговые суда – проходить через проливы Босфор и Дарданеллы, т.е. выход и в Средиземное море, контрибуция от Турции – 4,5 млн. руб. Крымское ханство стало независимым от Турции государством. Русское правительство добилось также права выступать в качестве защитника законных прав христианских народов Османской империи. В результате – развернулась национально-освободительная борьба народов Балканского полуострова против турецкого ига; была восстановлена автономия Молдавии</a:t>
            </a:r>
            <a:r>
              <a:rPr lang="ru-RU" sz="1400" b="1"/>
              <a:t> </a:t>
            </a:r>
            <a:r>
              <a:rPr lang="ru-RU" sz="1400"/>
              <a:t>и Валахии, которые фактически находились под </a:t>
            </a:r>
            <a:r>
              <a:rPr lang="ru-RU" sz="1400" i="1"/>
              <a:t>протекторатом</a:t>
            </a:r>
            <a:r>
              <a:rPr lang="ru-RU" sz="1400"/>
              <a:t> России.</a:t>
            </a:r>
          </a:p>
        </p:txBody>
      </p:sp>
      <p:pic>
        <p:nvPicPr>
          <p:cNvPr id="18437" name="Рисунок 5" descr="13.jpg"/>
          <p:cNvPicPr>
            <a:picLocks noChangeAspect="1"/>
          </p:cNvPicPr>
          <p:nvPr/>
        </p:nvPicPr>
        <p:blipFill>
          <a:blip r:embed="rId2" cstate="print"/>
          <a:srcRect/>
          <a:stretch>
            <a:fillRect/>
          </a:stretch>
        </p:blipFill>
        <p:spPr bwMode="auto">
          <a:xfrm>
            <a:off x="0" y="549275"/>
            <a:ext cx="6399213" cy="453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0" y="144463"/>
            <a:ext cx="5795963" cy="6597650"/>
          </a:xfrm>
        </p:spPr>
        <p:txBody>
          <a:bodyPr/>
          <a:lstStyle/>
          <a:p>
            <a:pPr eaLnBrk="1" hangingPunct="1">
              <a:lnSpc>
                <a:spcPct val="80000"/>
              </a:lnSpc>
            </a:pPr>
            <a:endParaRPr lang="ru-RU" sz="1400" smtClean="0"/>
          </a:p>
          <a:p>
            <a:pPr algn="just" eaLnBrk="1" hangingPunct="1">
              <a:lnSpc>
                <a:spcPct val="80000"/>
              </a:lnSpc>
            </a:pPr>
            <a:r>
              <a:rPr lang="ru-RU" sz="1900" smtClean="0"/>
              <a:t>Военный деятель, сподвижник Екатерины </a:t>
            </a:r>
            <a:r>
              <a:rPr lang="en-US" sz="1900" smtClean="0"/>
              <a:t>II</a:t>
            </a:r>
            <a:r>
              <a:rPr lang="ru-RU" sz="1900" smtClean="0"/>
              <a:t>. </a:t>
            </a:r>
          </a:p>
          <a:p>
            <a:pPr algn="just" eaLnBrk="1" hangingPunct="1">
              <a:lnSpc>
                <a:spcPct val="80000"/>
              </a:lnSpc>
              <a:buFontTx/>
              <a:buNone/>
            </a:pPr>
            <a:r>
              <a:rPr lang="ru-RU" sz="1900" smtClean="0"/>
              <a:t>     К 1762 дослужился до сержанта. Отличался огромной физической силой, смелостью, предприимчивостью.  За участие в дворцовом перевороте 1762, возведшем на трон Екатерину </a:t>
            </a:r>
            <a:r>
              <a:rPr lang="en-US" sz="1900" smtClean="0"/>
              <a:t>II</a:t>
            </a:r>
            <a:r>
              <a:rPr lang="ru-RU" sz="1900" smtClean="0"/>
              <a:t>, был произведён в генерал-майоры, получил графский титул, пожалован землями, крепостными и деньгами. В начале русско-турецкой войны 1768-1774 разработал план кампании против Турции в Средиземном море, который сам вызвался исполнить. В 1769 был произведён в генерал-аншефы и руководил военными действиями русского флота. В 1770 у Чесмы Орлов возглавил сухопутные и морские силы со званием генерал-адмирала и главнокомандующего. Несмотря на численное превосходство турецкого флота, Орлов приказал С.К. Грейгу атаковать, и почти все корабли противника были сожжены или взяты в плен. После подписания в 1774 году Кючук – Кайнарджийского мира Орлову пожалован титул князя Чесменского, 4 тысячи душ крестьян и множество наград. </a:t>
            </a:r>
          </a:p>
        </p:txBody>
      </p:sp>
      <p:sp>
        <p:nvSpPr>
          <p:cNvPr id="52226" name="Rectangle 2"/>
          <p:cNvSpPr>
            <a:spLocks noGrp="1" noChangeArrowheads="1"/>
          </p:cNvSpPr>
          <p:nvPr>
            <p:ph type="title"/>
          </p:nvPr>
        </p:nvSpPr>
        <p:spPr>
          <a:xfrm>
            <a:off x="5281613" y="0"/>
            <a:ext cx="4259262" cy="1641475"/>
          </a:xfrm>
        </p:spPr>
        <p:txBody>
          <a:bodyPr/>
          <a:lstStyle/>
          <a:p>
            <a:pPr algn="ctr" eaLnBrk="1" fontAlgn="auto" hangingPunct="1">
              <a:spcAft>
                <a:spcPts val="0"/>
              </a:spcAft>
              <a:defRPr/>
            </a:pPr>
            <a:r>
              <a:rPr lang="ru-RU" sz="3200" b="1"/>
              <a:t>Алексей </a:t>
            </a:r>
            <a:br>
              <a:rPr lang="ru-RU" sz="3200" b="1"/>
            </a:br>
            <a:r>
              <a:rPr lang="ru-RU" sz="3200" b="1"/>
              <a:t>Григорьевич </a:t>
            </a:r>
            <a:br>
              <a:rPr lang="ru-RU" sz="3200" b="1"/>
            </a:br>
            <a:r>
              <a:rPr lang="ru-RU" sz="3200" b="1"/>
              <a:t>Орлов</a:t>
            </a:r>
          </a:p>
        </p:txBody>
      </p:sp>
      <p:sp>
        <p:nvSpPr>
          <p:cNvPr id="19460" name="Text Box 5"/>
          <p:cNvSpPr txBox="1">
            <a:spLocks noChangeArrowheads="1"/>
          </p:cNvSpPr>
          <p:nvPr/>
        </p:nvSpPr>
        <p:spPr bwMode="auto">
          <a:xfrm>
            <a:off x="6156325" y="6165850"/>
            <a:ext cx="2305050" cy="519113"/>
          </a:xfrm>
          <a:prstGeom prst="rect">
            <a:avLst/>
          </a:prstGeom>
          <a:noFill/>
          <a:ln w="9525">
            <a:noFill/>
            <a:miter lim="800000"/>
            <a:headEnd/>
            <a:tailEnd/>
          </a:ln>
        </p:spPr>
        <p:txBody>
          <a:bodyPr>
            <a:spAutoFit/>
          </a:bodyPr>
          <a:lstStyle/>
          <a:p>
            <a:pPr algn="ctr">
              <a:spcBef>
                <a:spcPct val="50000"/>
              </a:spcBef>
            </a:pPr>
            <a:r>
              <a:rPr lang="ru-RU" sz="2800" b="1"/>
              <a:t>1737-1807</a:t>
            </a:r>
          </a:p>
        </p:txBody>
      </p:sp>
      <p:pic>
        <p:nvPicPr>
          <p:cNvPr id="19461" name="Рисунок 5" descr="14.jpg"/>
          <p:cNvPicPr>
            <a:picLocks noChangeAspect="1"/>
          </p:cNvPicPr>
          <p:nvPr/>
        </p:nvPicPr>
        <p:blipFill>
          <a:blip r:embed="rId2" cstate="print"/>
          <a:srcRect/>
          <a:stretch>
            <a:fillRect/>
          </a:stretch>
        </p:blipFill>
        <p:spPr bwMode="auto">
          <a:xfrm>
            <a:off x="5795963" y="1628775"/>
            <a:ext cx="3114675" cy="427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675688" cy="360362"/>
          </a:xfrm>
        </p:spPr>
        <p:txBody>
          <a:bodyPr>
            <a:normAutofit fontScale="90000"/>
          </a:bodyPr>
          <a:lstStyle/>
          <a:p>
            <a:pPr eaLnBrk="1" fontAlgn="auto" hangingPunct="1">
              <a:spcAft>
                <a:spcPts val="0"/>
              </a:spcAft>
              <a:defRPr/>
            </a:pPr>
            <a:r>
              <a:rPr lang="ru-RU" sz="3200"/>
              <a:t>Присоединение Крыма</a:t>
            </a:r>
            <a:r>
              <a:rPr lang="ru-RU" sz="4000"/>
              <a:t> </a:t>
            </a:r>
          </a:p>
        </p:txBody>
      </p:sp>
      <p:grpSp>
        <p:nvGrpSpPr>
          <p:cNvPr id="20483" name="Group 6"/>
          <p:cNvGrpSpPr>
            <a:grpSpLocks/>
          </p:cNvGrpSpPr>
          <p:nvPr/>
        </p:nvGrpSpPr>
        <p:grpSpPr bwMode="auto">
          <a:xfrm>
            <a:off x="539750" y="981075"/>
            <a:ext cx="5616575" cy="5221288"/>
            <a:chOff x="0" y="1031"/>
            <a:chExt cx="3353" cy="3289"/>
          </a:xfrm>
        </p:grpSpPr>
        <p:pic>
          <p:nvPicPr>
            <p:cNvPr id="20485" name="Picture 4"/>
            <p:cNvPicPr>
              <a:picLocks noChangeAspect="1" noChangeArrowheads="1"/>
            </p:cNvPicPr>
            <p:nvPr/>
          </p:nvPicPr>
          <p:blipFill>
            <a:blip r:embed="rId2" cstate="print"/>
            <a:srcRect/>
            <a:stretch>
              <a:fillRect/>
            </a:stretch>
          </p:blipFill>
          <p:spPr bwMode="auto">
            <a:xfrm>
              <a:off x="0" y="1031"/>
              <a:ext cx="3353" cy="3289"/>
            </a:xfrm>
            <a:prstGeom prst="rect">
              <a:avLst/>
            </a:prstGeom>
            <a:noFill/>
            <a:ln w="38100">
              <a:solidFill>
                <a:srgbClr val="FFFF00"/>
              </a:solidFill>
              <a:miter lim="800000"/>
              <a:headEnd/>
              <a:tailEnd/>
            </a:ln>
          </p:spPr>
        </p:pic>
        <p:pic>
          <p:nvPicPr>
            <p:cNvPr id="20486" name="Picture 5"/>
            <p:cNvPicPr>
              <a:picLocks noChangeAspect="1" noChangeArrowheads="1"/>
            </p:cNvPicPr>
            <p:nvPr/>
          </p:nvPicPr>
          <p:blipFill>
            <a:blip r:embed="rId3" cstate="print"/>
            <a:srcRect/>
            <a:stretch>
              <a:fillRect/>
            </a:stretch>
          </p:blipFill>
          <p:spPr bwMode="auto">
            <a:xfrm>
              <a:off x="1973" y="2251"/>
              <a:ext cx="366" cy="354"/>
            </a:xfrm>
            <a:prstGeom prst="rect">
              <a:avLst/>
            </a:prstGeom>
            <a:noFill/>
            <a:ln w="38100">
              <a:solidFill>
                <a:srgbClr val="FFFF00"/>
              </a:solidFill>
              <a:miter lim="800000"/>
              <a:headEnd/>
              <a:tailEnd/>
            </a:ln>
          </p:spPr>
        </p:pic>
      </p:grpSp>
      <p:sp>
        <p:nvSpPr>
          <p:cNvPr id="20484" name="Text Box 7"/>
          <p:cNvSpPr txBox="1">
            <a:spLocks noChangeArrowheads="1"/>
          </p:cNvSpPr>
          <p:nvPr/>
        </p:nvSpPr>
        <p:spPr bwMode="auto">
          <a:xfrm>
            <a:off x="6372225" y="1057275"/>
            <a:ext cx="2592388" cy="5035550"/>
          </a:xfrm>
          <a:prstGeom prst="rect">
            <a:avLst/>
          </a:prstGeom>
          <a:noFill/>
          <a:ln w="9525">
            <a:noFill/>
            <a:miter lim="800000"/>
            <a:headEnd/>
            <a:tailEnd/>
          </a:ln>
        </p:spPr>
        <p:txBody>
          <a:bodyPr>
            <a:spAutoFit/>
          </a:bodyPr>
          <a:lstStyle/>
          <a:p>
            <a:pPr>
              <a:spcBef>
                <a:spcPct val="50000"/>
              </a:spcBef>
            </a:pPr>
            <a:r>
              <a:rPr lang="ru-RU" sz="1800"/>
              <a:t>В </a:t>
            </a:r>
            <a:r>
              <a:rPr lang="ru-RU" sz="1800" b="1"/>
              <a:t>1775 </a:t>
            </a:r>
            <a:r>
              <a:rPr lang="ru-RU" sz="1800"/>
              <a:t>г. Турция провозгласила крымским ханом своего ставленника Девлет-Гирея. В ответ на это Россия ввела в Крым свои войска и ханом был провозглашён русский ставленник Шагин-Гирей. Тогда Турция организовала восстание, но Девлет-Гирей потерпел поражение.                 В </a:t>
            </a:r>
            <a:r>
              <a:rPr lang="ru-RU" sz="1800" b="1"/>
              <a:t>1783 </a:t>
            </a:r>
            <a:r>
              <a:rPr lang="ru-RU" sz="1800"/>
              <a:t>году крымский хан отрёкся от престола.</a:t>
            </a:r>
            <a:r>
              <a:rPr lang="ru-RU" sz="160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9"/>
          <p:cNvSpPr txBox="1">
            <a:spLocks noChangeArrowheads="1"/>
          </p:cNvSpPr>
          <p:nvPr/>
        </p:nvSpPr>
        <p:spPr bwMode="auto">
          <a:xfrm>
            <a:off x="2771775" y="0"/>
            <a:ext cx="3529013" cy="3662363"/>
          </a:xfrm>
          <a:prstGeom prst="rect">
            <a:avLst/>
          </a:prstGeom>
          <a:noFill/>
          <a:ln w="9525">
            <a:noFill/>
            <a:miter lim="800000"/>
            <a:headEnd/>
            <a:tailEnd/>
          </a:ln>
        </p:spPr>
        <p:txBody>
          <a:bodyPr>
            <a:spAutoFit/>
          </a:bodyPr>
          <a:lstStyle/>
          <a:p>
            <a:pPr algn="ctr">
              <a:spcBef>
                <a:spcPct val="50000"/>
              </a:spcBef>
            </a:pPr>
            <a:r>
              <a:rPr lang="ru-RU" sz="1800" b="1"/>
              <a:t>8 апреля 1783</a:t>
            </a:r>
            <a:r>
              <a:rPr lang="ru-RU" sz="1800"/>
              <a:t> года правительство </a:t>
            </a:r>
            <a:r>
              <a:rPr lang="ru-RU" sz="1800" i="1"/>
              <a:t>Екатерины </a:t>
            </a:r>
            <a:r>
              <a:rPr lang="en-US" sz="1800" i="1"/>
              <a:t>II</a:t>
            </a:r>
            <a:r>
              <a:rPr lang="en-US" sz="1800"/>
              <a:t> </a:t>
            </a:r>
            <a:r>
              <a:rPr lang="ru-RU" sz="1800"/>
              <a:t>включило Крым (Тавриду) вместе с подвластными бывшему хану территориями в Приазовье и причерноморских степях. В Крыму сразу же начали строить крепости, в том числе Севастополь – базу русского Черноморского флота. Давний враг Руси, очаг постоянной опасности, грабительских набегов, </a:t>
            </a:r>
          </a:p>
        </p:txBody>
      </p:sp>
      <p:sp>
        <p:nvSpPr>
          <p:cNvPr id="21507" name="Text Box 10"/>
          <p:cNvSpPr txBox="1">
            <a:spLocks noChangeArrowheads="1"/>
          </p:cNvSpPr>
          <p:nvPr/>
        </p:nvSpPr>
        <p:spPr bwMode="auto">
          <a:xfrm>
            <a:off x="0" y="3644900"/>
            <a:ext cx="9144000" cy="3527425"/>
          </a:xfrm>
          <a:prstGeom prst="rect">
            <a:avLst/>
          </a:prstGeom>
          <a:noFill/>
          <a:ln w="9525">
            <a:noFill/>
            <a:miter lim="800000"/>
            <a:headEnd/>
            <a:tailEnd/>
          </a:ln>
        </p:spPr>
        <p:txBody>
          <a:bodyPr>
            <a:spAutoFit/>
          </a:bodyPr>
          <a:lstStyle/>
          <a:p>
            <a:pPr algn="ctr">
              <a:spcBef>
                <a:spcPct val="50000"/>
              </a:spcBef>
            </a:pPr>
            <a:r>
              <a:rPr lang="ru-RU" sz="1800"/>
              <a:t>полуостров превратился в опорный пункт России на Чёрном море. </a:t>
            </a:r>
          </a:p>
          <a:p>
            <a:pPr algn="ctr">
              <a:spcBef>
                <a:spcPct val="50000"/>
              </a:spcBef>
            </a:pPr>
            <a:r>
              <a:rPr lang="ru-RU" sz="1800"/>
              <a:t>Началось интенсивное освоение плодородных земель Северного Причерноморья, получившего название Новороссии. Сюда переселялись десятки тысяч крестьян и горожан из внутренних русских губерний. Они строили новые города – Херсон, Николаев, Симферополь, Екатеринославль (Днепропетровск), Екатеринодар (Краснодар), распахивали пустынные земли. Руководил освоением Новороссии видный государственный деятель и полководец </a:t>
            </a:r>
            <a:r>
              <a:rPr lang="ru-RU" sz="1800" i="1"/>
              <a:t>Г.А. Потёмкин. </a:t>
            </a:r>
            <a:r>
              <a:rPr lang="ru-RU" sz="1800"/>
              <a:t>За операцию по присоединению Крыма он стал именоваться князь Потёмкин-Таврический. </a:t>
            </a:r>
          </a:p>
          <a:p>
            <a:pPr algn="ctr">
              <a:spcBef>
                <a:spcPct val="50000"/>
              </a:spcBef>
            </a:pPr>
            <a:r>
              <a:rPr lang="ru-RU" sz="1800"/>
              <a:t>В </a:t>
            </a:r>
            <a:r>
              <a:rPr lang="ru-RU" sz="1800" b="1"/>
              <a:t>1783</a:t>
            </a:r>
            <a:r>
              <a:rPr lang="ru-RU" sz="1800"/>
              <a:t> году Георгиевский трактат между Россией и Грузией закрепил переход Восточной Грузии под протекторат России. </a:t>
            </a:r>
          </a:p>
          <a:p>
            <a:pPr algn="ctr">
              <a:spcBef>
                <a:spcPct val="50000"/>
              </a:spcBef>
            </a:pPr>
            <a:endParaRPr lang="ru-RU" sz="1800"/>
          </a:p>
        </p:txBody>
      </p:sp>
      <p:sp>
        <p:nvSpPr>
          <p:cNvPr id="21508" name="Text Box 11"/>
          <p:cNvSpPr txBox="1">
            <a:spLocks noChangeArrowheads="1"/>
          </p:cNvSpPr>
          <p:nvPr/>
        </p:nvSpPr>
        <p:spPr bwMode="auto">
          <a:xfrm>
            <a:off x="107950" y="109538"/>
            <a:ext cx="2771775" cy="304800"/>
          </a:xfrm>
          <a:prstGeom prst="rect">
            <a:avLst/>
          </a:prstGeom>
          <a:noFill/>
          <a:ln w="9525">
            <a:noFill/>
            <a:miter lim="800000"/>
            <a:headEnd/>
            <a:tailEnd/>
          </a:ln>
        </p:spPr>
        <p:txBody>
          <a:bodyPr>
            <a:spAutoFit/>
          </a:bodyPr>
          <a:lstStyle/>
          <a:p>
            <a:pPr algn="ctr">
              <a:spcBef>
                <a:spcPct val="50000"/>
              </a:spcBef>
            </a:pPr>
            <a:r>
              <a:rPr lang="ru-RU" sz="1400" i="1"/>
              <a:t>князь Потёмкин-Таврический</a:t>
            </a:r>
          </a:p>
        </p:txBody>
      </p:sp>
      <p:sp>
        <p:nvSpPr>
          <p:cNvPr id="21509" name="Text Box 12"/>
          <p:cNvSpPr txBox="1">
            <a:spLocks noChangeArrowheads="1"/>
          </p:cNvSpPr>
          <p:nvPr/>
        </p:nvSpPr>
        <p:spPr bwMode="auto">
          <a:xfrm>
            <a:off x="6588125" y="139700"/>
            <a:ext cx="1944688" cy="304800"/>
          </a:xfrm>
          <a:prstGeom prst="rect">
            <a:avLst/>
          </a:prstGeom>
          <a:noFill/>
          <a:ln w="9525">
            <a:noFill/>
            <a:miter lim="800000"/>
            <a:headEnd/>
            <a:tailEnd/>
          </a:ln>
        </p:spPr>
        <p:txBody>
          <a:bodyPr>
            <a:spAutoFit/>
          </a:bodyPr>
          <a:lstStyle/>
          <a:p>
            <a:pPr algn="ctr">
              <a:spcBef>
                <a:spcPct val="50000"/>
              </a:spcBef>
            </a:pPr>
            <a:r>
              <a:rPr lang="ru-RU" sz="1400" i="1"/>
              <a:t>Екатерина </a:t>
            </a:r>
            <a:r>
              <a:rPr lang="en-US" sz="1400" i="1"/>
              <a:t>II</a:t>
            </a:r>
            <a:endParaRPr lang="ru-RU" sz="1400" i="1"/>
          </a:p>
        </p:txBody>
      </p:sp>
      <p:pic>
        <p:nvPicPr>
          <p:cNvPr id="21510" name="Рисунок 7" descr="15.jpg"/>
          <p:cNvPicPr>
            <a:picLocks noChangeAspect="1"/>
          </p:cNvPicPr>
          <p:nvPr/>
        </p:nvPicPr>
        <p:blipFill>
          <a:blip r:embed="rId2" cstate="print"/>
          <a:srcRect/>
          <a:stretch>
            <a:fillRect/>
          </a:stretch>
        </p:blipFill>
        <p:spPr bwMode="auto">
          <a:xfrm>
            <a:off x="0" y="404813"/>
            <a:ext cx="2743200" cy="3114675"/>
          </a:xfrm>
          <a:prstGeom prst="rect">
            <a:avLst/>
          </a:prstGeom>
          <a:noFill/>
          <a:ln w="9525">
            <a:noFill/>
            <a:miter lim="800000"/>
            <a:headEnd/>
            <a:tailEnd/>
          </a:ln>
        </p:spPr>
      </p:pic>
      <p:pic>
        <p:nvPicPr>
          <p:cNvPr id="21511" name="Рисунок 8" descr="16.jpg"/>
          <p:cNvPicPr>
            <a:picLocks noChangeAspect="1"/>
          </p:cNvPicPr>
          <p:nvPr/>
        </p:nvPicPr>
        <p:blipFill>
          <a:blip r:embed="rId3" cstate="print"/>
          <a:srcRect/>
          <a:stretch>
            <a:fillRect/>
          </a:stretch>
        </p:blipFill>
        <p:spPr bwMode="auto">
          <a:xfrm>
            <a:off x="6283325" y="404813"/>
            <a:ext cx="275272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107950" y="261938"/>
            <a:ext cx="8785225" cy="6335712"/>
          </a:xfrm>
        </p:spPr>
        <p:txBody>
          <a:bodyPr/>
          <a:lstStyle/>
          <a:p>
            <a:pPr eaLnBrk="1" hangingPunct="1">
              <a:lnSpc>
                <a:spcPct val="80000"/>
              </a:lnSpc>
            </a:pPr>
            <a:r>
              <a:rPr lang="ru-RU" sz="2400" smtClean="0"/>
              <a:t>В </a:t>
            </a:r>
            <a:r>
              <a:rPr lang="ru-RU" sz="2400" b="1" smtClean="0"/>
              <a:t>1787</a:t>
            </a:r>
            <a:r>
              <a:rPr lang="ru-RU" sz="2400" smtClean="0"/>
              <a:t> г. Екатерина </a:t>
            </a:r>
            <a:r>
              <a:rPr lang="en-US" sz="2400" smtClean="0"/>
              <a:t>II </a:t>
            </a:r>
            <a:r>
              <a:rPr lang="ru-RU" sz="2400" smtClean="0"/>
              <a:t>и австрийский император Иосиф </a:t>
            </a:r>
            <a:r>
              <a:rPr lang="en-US" sz="2400" smtClean="0"/>
              <a:t>II </a:t>
            </a:r>
            <a:r>
              <a:rPr lang="ru-RU" sz="2400" smtClean="0"/>
              <a:t>предприняли поездку в Крым. Турция восприняла это как политическую демонстрацию и предъявила России ультиматум. Усиление России тревожили европейские державы. (Англию, Пруссию, Францию). </a:t>
            </a:r>
          </a:p>
          <a:p>
            <a:pPr eaLnBrk="1" hangingPunct="1">
              <a:lnSpc>
                <a:spcPct val="80000"/>
              </a:lnSpc>
              <a:buFontTx/>
              <a:buNone/>
            </a:pPr>
            <a:r>
              <a:rPr lang="ru-RU" sz="2400" smtClean="0">
                <a:solidFill>
                  <a:srgbClr val="0000CC"/>
                </a:solidFill>
              </a:rPr>
              <a:t>Назовите причины, почему усиление России вызывало</a:t>
            </a:r>
          </a:p>
          <a:p>
            <a:pPr eaLnBrk="1" hangingPunct="1">
              <a:lnSpc>
                <a:spcPct val="80000"/>
              </a:lnSpc>
              <a:buFontTx/>
              <a:buNone/>
            </a:pPr>
            <a:r>
              <a:rPr lang="ru-RU" sz="2400" smtClean="0">
                <a:solidFill>
                  <a:srgbClr val="0000CC"/>
                </a:solidFill>
              </a:rPr>
              <a:t>тревогу у европейских стран?</a:t>
            </a:r>
          </a:p>
          <a:p>
            <a:pPr eaLnBrk="1" hangingPunct="1">
              <a:lnSpc>
                <a:spcPct val="80000"/>
              </a:lnSpc>
            </a:pPr>
            <a:r>
              <a:rPr lang="ru-RU" sz="2400" smtClean="0"/>
              <a:t>Именно поэтому державы благосклонно отнеслись к требованию Стамбула (</a:t>
            </a:r>
            <a:r>
              <a:rPr lang="ru-RU" sz="2400" b="1" smtClean="0"/>
              <a:t>1787 г</a:t>
            </a:r>
            <a:r>
              <a:rPr lang="ru-RU" sz="2400" smtClean="0"/>
              <a:t>) эвакуировать русские войска из Крыма и отказаться от условий Георгиевского трактата </a:t>
            </a:r>
            <a:r>
              <a:rPr lang="ru-RU" sz="2400" b="1" smtClean="0"/>
              <a:t>1783 г</a:t>
            </a:r>
            <a:r>
              <a:rPr lang="ru-RU" sz="2400" smtClean="0"/>
              <a:t>. (согласно трактату, Грузия перешла под протекторат России). </a:t>
            </a:r>
          </a:p>
          <a:p>
            <a:pPr eaLnBrk="1" hangingPunct="1">
              <a:lnSpc>
                <a:spcPct val="80000"/>
              </a:lnSpc>
            </a:pPr>
            <a:r>
              <a:rPr lang="ru-RU" sz="2400" b="1" smtClean="0"/>
              <a:t>Июль 1787 г</a:t>
            </a:r>
            <a:r>
              <a:rPr lang="ru-RU" sz="2400" smtClean="0"/>
              <a:t>. Турция предъявила ультиматум с требованиями вернуть Крым, признать Грузию вассалом султана, просматривать русские суда при прохождении через проливы. </a:t>
            </a:r>
          </a:p>
          <a:p>
            <a:pPr eaLnBrk="1" hangingPunct="1">
              <a:lnSpc>
                <a:spcPct val="80000"/>
              </a:lnSpc>
              <a:buFontTx/>
              <a:buNone/>
            </a:pPr>
            <a:r>
              <a:rPr lang="ru-RU" sz="2400" b="1" i="1" smtClean="0"/>
              <a:t>Причина новой русско-турецкой войны – стремление</a:t>
            </a:r>
          </a:p>
          <a:p>
            <a:pPr eaLnBrk="1" hangingPunct="1">
              <a:lnSpc>
                <a:spcPct val="80000"/>
              </a:lnSpc>
              <a:buFontTx/>
              <a:buNone/>
            </a:pPr>
            <a:r>
              <a:rPr lang="ru-RU" sz="2400" b="1" i="1" smtClean="0"/>
              <a:t>Турции взять реванш и желание России закрепиться</a:t>
            </a:r>
          </a:p>
          <a:p>
            <a:pPr eaLnBrk="1" hangingPunct="1">
              <a:lnSpc>
                <a:spcPct val="80000"/>
              </a:lnSpc>
              <a:buFontTx/>
              <a:buNone/>
            </a:pPr>
            <a:r>
              <a:rPr lang="ru-RU" sz="2400" b="1" i="1" smtClean="0"/>
              <a:t>на Черноморском побережье.</a:t>
            </a:r>
            <a:r>
              <a:rPr lang="ru-RU" sz="2400" smtClean="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7"/>
          <p:cNvSpPr txBox="1">
            <a:spLocks noChangeArrowheads="1"/>
          </p:cNvSpPr>
          <p:nvPr/>
        </p:nvSpPr>
        <p:spPr bwMode="auto">
          <a:xfrm>
            <a:off x="0" y="392113"/>
            <a:ext cx="3492500" cy="6492875"/>
          </a:xfrm>
          <a:prstGeom prst="rect">
            <a:avLst/>
          </a:prstGeom>
          <a:noFill/>
          <a:ln w="9525">
            <a:noFill/>
            <a:miter lim="800000"/>
            <a:headEnd/>
            <a:tailEnd/>
          </a:ln>
        </p:spPr>
        <p:txBody>
          <a:bodyPr>
            <a:spAutoFit/>
          </a:bodyPr>
          <a:lstStyle/>
          <a:p>
            <a:pPr>
              <a:spcBef>
                <a:spcPct val="50000"/>
              </a:spcBef>
            </a:pPr>
            <a:r>
              <a:rPr lang="ru-RU" sz="2000"/>
              <a:t>Турецкий флот с десантом подступил к одному из ключевых пунктов русской обороны Причерноморья – Кинбурну.(неподалёку от Очакова). Гарнизоном Кинбурна командовал Суворов. Он позволил            5-тысячному отряду янычар высадиться на кинбурнской косе, а затем при поддержке артиллерии повёл колонны русских солдат в штыковую атаку на противника. Бой завершился почти полным уничтожением турецкого десанта. Полководец, дважды раненый в ходе жаркого боя, не покинул своих «чудо-богатырей». </a:t>
            </a:r>
          </a:p>
        </p:txBody>
      </p:sp>
      <p:pic>
        <p:nvPicPr>
          <p:cNvPr id="23555" name="Picture 6" descr="ScannedImage-10"/>
          <p:cNvPicPr>
            <a:picLocks noChangeAspect="1" noChangeArrowheads="1"/>
          </p:cNvPicPr>
          <p:nvPr/>
        </p:nvPicPr>
        <p:blipFill>
          <a:blip r:embed="rId2" cstate="print"/>
          <a:srcRect/>
          <a:stretch>
            <a:fillRect/>
          </a:stretch>
        </p:blipFill>
        <p:spPr bwMode="auto">
          <a:xfrm>
            <a:off x="3419475" y="376238"/>
            <a:ext cx="5502275" cy="6481762"/>
          </a:xfrm>
          <a:prstGeom prst="rect">
            <a:avLst/>
          </a:prstGeom>
          <a:noFill/>
          <a:ln w="38100">
            <a:solidFill>
              <a:srgbClr val="FFFF00"/>
            </a:solidFill>
            <a:miter lim="800000"/>
            <a:headEnd/>
            <a:tailEnd/>
          </a:ln>
        </p:spPr>
      </p:pic>
      <p:pic>
        <p:nvPicPr>
          <p:cNvPr id="4114" name="Picture 18"/>
          <p:cNvPicPr>
            <a:picLocks noChangeAspect="1" noChangeArrowheads="1"/>
          </p:cNvPicPr>
          <p:nvPr/>
        </p:nvPicPr>
        <p:blipFill>
          <a:blip r:embed="rId3" cstate="print"/>
          <a:srcRect/>
          <a:stretch>
            <a:fillRect/>
          </a:stretch>
        </p:blipFill>
        <p:spPr bwMode="auto">
          <a:xfrm>
            <a:off x="7092950" y="2781300"/>
            <a:ext cx="790575" cy="219075"/>
          </a:xfrm>
          <a:prstGeom prst="rect">
            <a:avLst/>
          </a:prstGeom>
          <a:noFill/>
          <a:ln w="9525">
            <a:noFill/>
            <a:miter lim="800000"/>
            <a:headEnd/>
            <a:tailEnd/>
          </a:ln>
        </p:spPr>
      </p:pic>
      <p:pic>
        <p:nvPicPr>
          <p:cNvPr id="4117" name="Picture 21"/>
          <p:cNvPicPr>
            <a:picLocks noChangeAspect="1" noChangeArrowheads="1"/>
          </p:cNvPicPr>
          <p:nvPr/>
        </p:nvPicPr>
        <p:blipFill>
          <a:blip r:embed="rId4" cstate="print"/>
          <a:srcRect/>
          <a:stretch>
            <a:fillRect/>
          </a:stretch>
        </p:blipFill>
        <p:spPr bwMode="auto">
          <a:xfrm>
            <a:off x="7019925" y="2565400"/>
            <a:ext cx="676275" cy="228600"/>
          </a:xfrm>
          <a:prstGeom prst="rect">
            <a:avLst/>
          </a:prstGeom>
          <a:noFill/>
          <a:ln w="9525">
            <a:noFill/>
            <a:miter lim="800000"/>
            <a:headEnd/>
            <a:tailEnd/>
          </a:ln>
        </p:spPr>
      </p:pic>
      <p:sp>
        <p:nvSpPr>
          <p:cNvPr id="23558" name="Text Box 22"/>
          <p:cNvSpPr txBox="1">
            <a:spLocks noChangeArrowheads="1"/>
          </p:cNvSpPr>
          <p:nvPr/>
        </p:nvSpPr>
        <p:spPr bwMode="auto">
          <a:xfrm>
            <a:off x="1187450" y="0"/>
            <a:ext cx="6443663" cy="519113"/>
          </a:xfrm>
          <a:prstGeom prst="rect">
            <a:avLst/>
          </a:prstGeom>
          <a:noFill/>
          <a:ln w="9525">
            <a:noFill/>
            <a:miter lim="800000"/>
            <a:headEnd/>
            <a:tailEnd/>
          </a:ln>
        </p:spPr>
        <p:txBody>
          <a:bodyPr>
            <a:spAutoFit/>
          </a:bodyPr>
          <a:lstStyle/>
          <a:p>
            <a:pPr algn="ctr">
              <a:spcBef>
                <a:spcPct val="50000"/>
              </a:spcBef>
            </a:pPr>
            <a:r>
              <a:rPr lang="ru-RU" sz="2800" b="1"/>
              <a:t>Русско-турецкая война 1787 - 1791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4114"/>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21600000">
                                      <p:cBhvr>
                                        <p:cTn id="10" dur="2000" fill="hold"/>
                                        <p:tgtEl>
                                          <p:spTgt spid="41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3933825"/>
            <a:ext cx="5148263" cy="1143000"/>
          </a:xfrm>
        </p:spPr>
        <p:txBody>
          <a:bodyPr>
            <a:normAutofit fontScale="90000"/>
          </a:bodyPr>
          <a:lstStyle/>
          <a:p>
            <a:pPr eaLnBrk="1" fontAlgn="auto" hangingPunct="1">
              <a:spcAft>
                <a:spcPts val="0"/>
              </a:spcAft>
              <a:defRPr/>
            </a:pPr>
            <a:r>
              <a:rPr sz="3200" b="1" i="1"/>
              <a:t/>
            </a:r>
            <a:br>
              <a:rPr sz="3200" b="1" i="1"/>
            </a:br>
            <a:r>
              <a:rPr lang="ru-RU" sz="3200" b="1" i="1"/>
              <a:t>Борьба России за выход к Чёрному морю. </a:t>
            </a:r>
            <a:br>
              <a:rPr lang="ru-RU" sz="3200" b="1" i="1"/>
            </a:br>
            <a:r>
              <a:rPr sz="3200" b="1" i="1"/>
              <a:t/>
            </a:r>
            <a:br>
              <a:rPr sz="3200" b="1" i="1"/>
            </a:br>
            <a:r>
              <a:rPr lang="ru-RU" sz="3200" b="1" i="1"/>
              <a:t>Русское военное искусство.</a:t>
            </a:r>
            <a:r>
              <a:rPr lang="ru-RU" sz="4000"/>
              <a:t> </a:t>
            </a:r>
          </a:p>
        </p:txBody>
      </p:sp>
      <p:sp>
        <p:nvSpPr>
          <p:cNvPr id="6147" name="Text Box 7"/>
          <p:cNvSpPr txBox="1">
            <a:spLocks noChangeArrowheads="1"/>
          </p:cNvSpPr>
          <p:nvPr/>
        </p:nvSpPr>
        <p:spPr bwMode="auto">
          <a:xfrm>
            <a:off x="4067175" y="1628775"/>
            <a:ext cx="4824413" cy="1554163"/>
          </a:xfrm>
          <a:prstGeom prst="rect">
            <a:avLst/>
          </a:prstGeom>
          <a:noFill/>
          <a:ln w="9525">
            <a:noFill/>
            <a:miter lim="800000"/>
            <a:headEnd/>
            <a:tailEnd/>
          </a:ln>
        </p:spPr>
        <p:txBody>
          <a:bodyPr>
            <a:spAutoFit/>
          </a:bodyPr>
          <a:lstStyle/>
          <a:p>
            <a:pPr>
              <a:spcBef>
                <a:spcPct val="50000"/>
              </a:spcBef>
            </a:pPr>
            <a:r>
              <a:rPr lang="ru-RU" sz="3200" b="1" i="1">
                <a:solidFill>
                  <a:schemeClr val="tx2"/>
                </a:solidFill>
              </a:rPr>
              <a:t>Внешняя политика при Екатерине </a:t>
            </a:r>
            <a:r>
              <a:rPr lang="en-US" sz="3200" b="1" i="1">
                <a:solidFill>
                  <a:schemeClr val="tx2"/>
                </a:solidFill>
              </a:rPr>
              <a:t>II</a:t>
            </a:r>
            <a:r>
              <a:rPr lang="ru-RU" sz="3200" b="1" i="1">
                <a:solidFill>
                  <a:schemeClr val="tx2"/>
                </a:solidFill>
              </a:rPr>
              <a:t>. </a:t>
            </a:r>
            <a:br>
              <a:rPr lang="ru-RU" sz="3200" b="1" i="1">
                <a:solidFill>
                  <a:schemeClr val="tx2"/>
                </a:solidFill>
              </a:rPr>
            </a:br>
            <a:endParaRPr lang="ru-RU" sz="3200" b="1" i="1">
              <a:solidFill>
                <a:schemeClr val="tx2"/>
              </a:solidFill>
            </a:endParaRPr>
          </a:p>
        </p:txBody>
      </p:sp>
      <p:sp>
        <p:nvSpPr>
          <p:cNvPr id="6148" name="Text Box 9"/>
          <p:cNvSpPr txBox="1">
            <a:spLocks noChangeArrowheads="1"/>
          </p:cNvSpPr>
          <p:nvPr/>
        </p:nvSpPr>
        <p:spPr bwMode="auto">
          <a:xfrm>
            <a:off x="4859338" y="6308725"/>
            <a:ext cx="4284662" cy="350838"/>
          </a:xfrm>
          <a:prstGeom prst="rect">
            <a:avLst/>
          </a:prstGeom>
          <a:noFill/>
          <a:ln w="9525">
            <a:noFill/>
            <a:miter lim="800000"/>
            <a:headEnd/>
            <a:tailEnd/>
          </a:ln>
        </p:spPr>
        <p:txBody>
          <a:bodyPr>
            <a:spAutoFit/>
          </a:bodyPr>
          <a:lstStyle/>
          <a:p>
            <a:pPr>
              <a:spcBef>
                <a:spcPct val="50000"/>
              </a:spcBef>
            </a:pPr>
            <a:endParaRPr lang="ru-RU"/>
          </a:p>
        </p:txBody>
      </p:sp>
      <p:pic>
        <p:nvPicPr>
          <p:cNvPr id="6149" name="Рисунок 6" descr="2.jpg"/>
          <p:cNvPicPr>
            <a:picLocks noChangeAspect="1"/>
          </p:cNvPicPr>
          <p:nvPr/>
        </p:nvPicPr>
        <p:blipFill>
          <a:blip r:embed="rId2" cstate="print"/>
          <a:srcRect/>
          <a:stretch>
            <a:fillRect/>
          </a:stretch>
        </p:blipFill>
        <p:spPr bwMode="auto">
          <a:xfrm>
            <a:off x="250825" y="260350"/>
            <a:ext cx="3857625" cy="2952750"/>
          </a:xfrm>
          <a:prstGeom prst="rect">
            <a:avLst/>
          </a:prstGeom>
          <a:noFill/>
          <a:ln w="9525">
            <a:noFill/>
            <a:miter lim="800000"/>
            <a:headEnd/>
            <a:tailEnd/>
          </a:ln>
        </p:spPr>
      </p:pic>
      <p:pic>
        <p:nvPicPr>
          <p:cNvPr id="6150" name="Рисунок 7" descr="3.jpg"/>
          <p:cNvPicPr>
            <a:picLocks noChangeAspect="1"/>
          </p:cNvPicPr>
          <p:nvPr/>
        </p:nvPicPr>
        <p:blipFill>
          <a:blip r:embed="rId3" cstate="print"/>
          <a:srcRect/>
          <a:stretch>
            <a:fillRect/>
          </a:stretch>
        </p:blipFill>
        <p:spPr bwMode="auto">
          <a:xfrm>
            <a:off x="4862513" y="3573463"/>
            <a:ext cx="38862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7"/>
          <p:cNvSpPr txBox="1">
            <a:spLocks noChangeArrowheads="1"/>
          </p:cNvSpPr>
          <p:nvPr/>
        </p:nvSpPr>
        <p:spPr bwMode="auto">
          <a:xfrm>
            <a:off x="-36513" y="188913"/>
            <a:ext cx="2195513" cy="6408737"/>
          </a:xfrm>
          <a:prstGeom prst="rect">
            <a:avLst/>
          </a:prstGeom>
          <a:noFill/>
          <a:ln w="9525">
            <a:noFill/>
            <a:miter lim="800000"/>
            <a:headEnd/>
            <a:tailEnd/>
          </a:ln>
        </p:spPr>
        <p:txBody>
          <a:bodyPr>
            <a:spAutoFit/>
          </a:bodyPr>
          <a:lstStyle/>
          <a:p>
            <a:pPr algn="ctr">
              <a:spcBef>
                <a:spcPct val="50000"/>
              </a:spcBef>
            </a:pPr>
            <a:r>
              <a:rPr lang="ru-RU" sz="1800" b="1"/>
              <a:t>Июнь – июль 1788 г   </a:t>
            </a:r>
            <a:r>
              <a:rPr lang="ru-RU" sz="1800"/>
              <a:t>Победа русского Черноморского флота на Днепровско-Бугском лимане и у о. Фидониси. Это была первая победа, только что построенного Черноморского флота, которым командовал замечательный флотоводец Фёдор Фёдорович Ушаков. Разгром османов лишил их возможности с моря помогать осаждённому Очакову. </a:t>
            </a:r>
          </a:p>
        </p:txBody>
      </p:sp>
      <p:sp>
        <p:nvSpPr>
          <p:cNvPr id="24579" name="Text Box 10"/>
          <p:cNvSpPr txBox="1">
            <a:spLocks noChangeArrowheads="1"/>
          </p:cNvSpPr>
          <p:nvPr/>
        </p:nvSpPr>
        <p:spPr bwMode="auto">
          <a:xfrm>
            <a:off x="2555875" y="5661025"/>
            <a:ext cx="6337300" cy="1463675"/>
          </a:xfrm>
          <a:prstGeom prst="rect">
            <a:avLst/>
          </a:prstGeom>
          <a:noFill/>
          <a:ln w="9525">
            <a:noFill/>
            <a:miter lim="800000"/>
            <a:headEnd/>
            <a:tailEnd/>
          </a:ln>
        </p:spPr>
        <p:txBody>
          <a:bodyPr>
            <a:spAutoFit/>
          </a:bodyPr>
          <a:lstStyle/>
          <a:p>
            <a:pPr algn="ctr">
              <a:spcBef>
                <a:spcPct val="50000"/>
              </a:spcBef>
            </a:pPr>
            <a:r>
              <a:rPr lang="ru-RU" sz="2000" b="1"/>
              <a:t>Декабрь1788 г. </a:t>
            </a:r>
            <a:r>
              <a:rPr lang="ru-RU" sz="2000"/>
              <a:t>Взятие русскими войсками под командованием Г.А. Потёмкина после долгой осады турецкой крепости Очаков </a:t>
            </a:r>
          </a:p>
          <a:p>
            <a:pPr>
              <a:spcBef>
                <a:spcPct val="50000"/>
              </a:spcBef>
            </a:pPr>
            <a:endParaRPr lang="ru-RU" sz="2000"/>
          </a:p>
        </p:txBody>
      </p:sp>
      <p:pic>
        <p:nvPicPr>
          <p:cNvPr id="24580" name="Рисунок 4" descr="17.jpg"/>
          <p:cNvPicPr>
            <a:picLocks noChangeAspect="1"/>
          </p:cNvPicPr>
          <p:nvPr/>
        </p:nvPicPr>
        <p:blipFill>
          <a:blip r:embed="rId2" cstate="print"/>
          <a:srcRect/>
          <a:stretch>
            <a:fillRect/>
          </a:stretch>
        </p:blipFill>
        <p:spPr bwMode="auto">
          <a:xfrm>
            <a:off x="2462213" y="0"/>
            <a:ext cx="6934200" cy="543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idx="1"/>
          </p:nvPr>
        </p:nvSpPr>
        <p:spPr>
          <a:xfrm>
            <a:off x="468313" y="1484313"/>
            <a:ext cx="8229600" cy="4210050"/>
          </a:xfrm>
        </p:spPr>
        <p:txBody>
          <a:bodyPr/>
          <a:lstStyle/>
          <a:p>
            <a:pPr eaLnBrk="1" hangingPunct="1">
              <a:lnSpc>
                <a:spcPct val="80000"/>
              </a:lnSpc>
            </a:pPr>
            <a:endParaRPr lang="ru-RU" sz="2800" b="1" smtClean="0"/>
          </a:p>
          <a:p>
            <a:pPr eaLnBrk="1" hangingPunct="1">
              <a:lnSpc>
                <a:spcPct val="80000"/>
              </a:lnSpc>
            </a:pPr>
            <a:r>
              <a:rPr lang="ru-RU" sz="2800" b="1" smtClean="0"/>
              <a:t>Июль 1789 г.</a:t>
            </a:r>
            <a:r>
              <a:rPr lang="ru-RU" sz="2800" smtClean="0"/>
              <a:t> Победа русских войск под командованием А.В. Суворова над турками в Молдавии при Фокшанах.</a:t>
            </a:r>
            <a:endParaRPr lang="ru-RU" sz="2800" b="1" smtClean="0"/>
          </a:p>
          <a:p>
            <a:pPr eaLnBrk="1" hangingPunct="1">
              <a:lnSpc>
                <a:spcPct val="80000"/>
              </a:lnSpc>
            </a:pPr>
            <a:r>
              <a:rPr lang="ru-RU" sz="2800" b="1" smtClean="0"/>
              <a:t>Сентябрь 1789 г. </a:t>
            </a:r>
            <a:r>
              <a:rPr lang="ru-RU" sz="2800" smtClean="0"/>
              <a:t>Победа А.В. Суворова над 130-тысячной турецкой армией на </a:t>
            </a:r>
          </a:p>
          <a:p>
            <a:pPr eaLnBrk="1" hangingPunct="1">
              <a:lnSpc>
                <a:spcPct val="80000"/>
              </a:lnSpc>
              <a:buFontTx/>
              <a:buNone/>
            </a:pPr>
            <a:r>
              <a:rPr lang="ru-RU" sz="2800" smtClean="0"/>
              <a:t>    р. Рымнике. Русский полководец, считая  и отряд австрийского принца Кобурга, имел 25 тысяч человек. За эту победу он получил графский титул и стал именоваться </a:t>
            </a:r>
            <a:r>
              <a:rPr lang="ru-RU" sz="2800" b="1" i="1" u="sng" smtClean="0"/>
              <a:t>граф Суворов-Рымникский</a:t>
            </a:r>
          </a:p>
        </p:txBody>
      </p:sp>
      <p:sp>
        <p:nvSpPr>
          <p:cNvPr id="78850" name="Rectangle 2"/>
          <p:cNvSpPr>
            <a:spLocks noGrp="1" noChangeArrowheads="1"/>
          </p:cNvSpPr>
          <p:nvPr>
            <p:ph type="title"/>
          </p:nvPr>
        </p:nvSpPr>
        <p:spPr/>
        <p:txBody>
          <a:bodyPr/>
          <a:lstStyle/>
          <a:p>
            <a:pPr eaLnBrk="1" fontAlgn="auto" hangingPunct="1">
              <a:spcAft>
                <a:spcPts val="0"/>
              </a:spcAft>
              <a:defRPr/>
            </a:pPr>
            <a:r>
              <a:rPr lang="ru-RU" sz="2800"/>
              <a:t>Победы Александра Васильевича Суворова при Фокшанах и Рымнике.</a:t>
            </a:r>
            <a:r>
              <a:rPr lang="ru-RU" sz="400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5"/>
          <p:cNvSpPr>
            <a:spLocks noChangeArrowheads="1" noChangeShapeType="1" noTextEdit="1"/>
          </p:cNvSpPr>
          <p:nvPr/>
        </p:nvSpPr>
        <p:spPr bwMode="auto">
          <a:xfrm>
            <a:off x="1116013" y="0"/>
            <a:ext cx="6858000" cy="504825"/>
          </a:xfrm>
          <a:prstGeom prst="rect">
            <a:avLst/>
          </a:prstGeom>
        </p:spPr>
        <p:txBody>
          <a:bodyPr wrap="none" fromWordArt="1">
            <a:prstTxWarp prst="textPlain">
              <a:avLst>
                <a:gd name="adj" fmla="val 50000"/>
              </a:avLst>
            </a:prstTxWarp>
          </a:bodyPr>
          <a:lstStyle/>
          <a:p>
            <a:pPr algn="ctr"/>
            <a:r>
              <a:rPr lang="ru-RU" sz="3600" kern="10">
                <a:ln w="9525">
                  <a:noFill/>
                  <a:round/>
                  <a:headEnd/>
                  <a:tailEnd/>
                </a:ln>
                <a:effectLst>
                  <a:outerShdw dist="35921" dir="2700000" algn="ctr" rotWithShape="0">
                    <a:srgbClr val="C0C0C0">
                      <a:alpha val="79999"/>
                    </a:srgbClr>
                  </a:outerShdw>
                </a:effectLst>
                <a:latin typeface="Impact"/>
              </a:rPr>
              <a:t>РУССКО-ТУРЕЦКАЯ ВОЙНА 1787-1791</a:t>
            </a:r>
          </a:p>
        </p:txBody>
      </p:sp>
      <p:pic>
        <p:nvPicPr>
          <p:cNvPr id="26627" name="Рисунок 3" descr="18.jpg"/>
          <p:cNvPicPr>
            <a:picLocks noChangeAspect="1"/>
          </p:cNvPicPr>
          <p:nvPr/>
        </p:nvPicPr>
        <p:blipFill>
          <a:blip r:embed="rId2" cstate="print"/>
          <a:srcRect/>
          <a:stretch>
            <a:fillRect/>
          </a:stretch>
        </p:blipFill>
        <p:spPr bwMode="auto">
          <a:xfrm>
            <a:off x="781050" y="550863"/>
            <a:ext cx="7581900" cy="6334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7"/>
          <p:cNvSpPr>
            <a:spLocks noGrp="1" noChangeArrowheads="1"/>
          </p:cNvSpPr>
          <p:nvPr>
            <p:ph idx="1"/>
          </p:nvPr>
        </p:nvSpPr>
        <p:spPr>
          <a:xfrm>
            <a:off x="0" y="0"/>
            <a:ext cx="9144000" cy="3573463"/>
          </a:xfrm>
        </p:spPr>
        <p:txBody>
          <a:bodyPr/>
          <a:lstStyle/>
          <a:p>
            <a:pPr algn="just" eaLnBrk="1" hangingPunct="1">
              <a:lnSpc>
                <a:spcPct val="80000"/>
              </a:lnSpc>
              <a:buFontTx/>
              <a:buNone/>
            </a:pPr>
            <a:r>
              <a:rPr lang="ru-RU" sz="1800" smtClean="0"/>
              <a:t>     В </a:t>
            </a:r>
            <a:r>
              <a:rPr lang="ru-RU" sz="1800" b="1" smtClean="0"/>
              <a:t>декабре 1790</a:t>
            </a:r>
            <a:r>
              <a:rPr lang="ru-RU" sz="1800" smtClean="0"/>
              <a:t> г. Суворов и руководимые им войска добились нового, неслыханного успеха. В устье Дуная стояла сильнейшая турецкая крепость Измаил, возведённая французскими и немецкими инженерами и защищаемая 35-тысячным отборным гарнизоном, более 260 орудий защищали ворота, бастионы и все подступы к этой цитадели. Мощные, необычайно высокие стены, заполненный водой ров, глубиной до десяти и шириной двенадцать метров, окружали её. Со стороны моря оборону несли суда турецкой речной флотилии. Изучив подступы к ней и её укрепления, Суворов доносил Потёмкину: «Крепость без слабых мест». После получения Суворовым приказа, началась напряжённая подготовка к взятию Измаила. Под его команду поступили войска численностью 31 тыс. человек при артиллерийском парке в 600 стволов. Подготовка к штурму велась в очень быстром темпе: заготавливались штурмовые средства, оборудовались огневые позиции, войска обучались на специально построенных укреплениях, подобных измаильским; велась и моральная подготовка солдат к штурму.  </a:t>
            </a:r>
          </a:p>
        </p:txBody>
      </p:sp>
      <p:pic>
        <p:nvPicPr>
          <p:cNvPr id="27651" name="Рисунок 5" descr="19.jpg"/>
          <p:cNvPicPr>
            <a:picLocks noChangeAspect="1"/>
          </p:cNvPicPr>
          <p:nvPr/>
        </p:nvPicPr>
        <p:blipFill>
          <a:blip r:embed="rId2" cstate="print"/>
          <a:srcRect/>
          <a:stretch>
            <a:fillRect/>
          </a:stretch>
        </p:blipFill>
        <p:spPr bwMode="auto">
          <a:xfrm>
            <a:off x="342900" y="3284538"/>
            <a:ext cx="8801100" cy="3400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323850" y="188913"/>
            <a:ext cx="8640763" cy="6858000"/>
          </a:xfrm>
        </p:spPr>
        <p:txBody>
          <a:bodyPr/>
          <a:lstStyle/>
          <a:p>
            <a:pPr eaLnBrk="1" hangingPunct="1">
              <a:lnSpc>
                <a:spcPct val="80000"/>
              </a:lnSpc>
            </a:pPr>
            <a:r>
              <a:rPr lang="ru-RU" sz="2200" smtClean="0"/>
              <a:t>Александр Васильевич сам наглядно показывал, как надо преодолевать рвы, засеки, волчьи ямы, как бить, колотить противника и врываться на укрепления Измаила. «Валы высоки, рвы глубоки, а всё-таки нам надо его взять!» - приговаривал он. Через девять дней после своего прибытия к Измаилу Суворов закончил все приготовления и собрал военный совет, где с уверенностью сказал: «Крепость сильна, гарнизон – целая армия, но ничто не устоит против русского оружия…»  Коменданту Измаила Суворов предложил сдать крепость без кровопролития: «24 часа – воля. Первый выстрел – неволя. Штурм – смерть». На это последовал ответ: «Скорее небо упадёт на землю и Дунай потечёт вспять, чем сдастся Измаил», и советовал Суворову «…убираться поскорее, если они не хотят умереть от холода и голода».  После интенсивной артиллерийской подготовки под прикрытием ночного тумана русские войска начали штурм. Потери были огромные. С обеих сторон били сотни орудий. Бой продолжался 9 часов, но сопротивление турок было сломлено, и Измаил пал.  В этом бою впервые прославил себя ученик А.В. Суворова – будущий полководец М.И. Кутузов. Взятие Измаила – решающая победа в ходе войны</a:t>
            </a:r>
          </a:p>
          <a:p>
            <a:pPr eaLnBrk="1" hangingPunct="1">
              <a:lnSpc>
                <a:spcPct val="80000"/>
              </a:lnSpc>
            </a:pPr>
            <a:endParaRPr lang="ru-RU" sz="220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a:xfrm>
            <a:off x="3203575" y="333375"/>
            <a:ext cx="5940425" cy="6858000"/>
          </a:xfrm>
        </p:spPr>
        <p:txBody>
          <a:bodyPr/>
          <a:lstStyle/>
          <a:p>
            <a:pPr eaLnBrk="1" hangingPunct="1">
              <a:lnSpc>
                <a:spcPct val="80000"/>
              </a:lnSpc>
              <a:buFontTx/>
              <a:buNone/>
            </a:pPr>
            <a:r>
              <a:rPr lang="ru-RU" sz="900" smtClean="0"/>
              <a:t>         </a:t>
            </a:r>
            <a:r>
              <a:rPr lang="ru-RU" sz="1300" smtClean="0"/>
              <a:t>Был одним из самых образованных военных деятелей </a:t>
            </a:r>
            <a:r>
              <a:rPr lang="en-US" sz="1300" smtClean="0"/>
              <a:t>XVIII </a:t>
            </a:r>
            <a:r>
              <a:rPr lang="ru-RU" sz="1300" smtClean="0"/>
              <a:t>в. и остаётся в памяти народа непобедимым полководцем – национальный герой России. Обладая обширными познаниями в области военной истории, он внимательно следил за развитием армий соседних государств. </a:t>
            </a:r>
          </a:p>
          <a:p>
            <a:pPr eaLnBrk="1" hangingPunct="1">
              <a:lnSpc>
                <a:spcPct val="80000"/>
              </a:lnSpc>
              <a:buFontTx/>
              <a:buNone/>
            </a:pPr>
            <a:r>
              <a:rPr lang="ru-RU" sz="1300" smtClean="0"/>
              <a:t>        Вклад Суворова в развитие российского военного искусства огромен. Он являлся автором ряда работ, таких как «Полковое учреждение», «Наука побеждать», а также множества наставлений, инструкций, приказов, диспозиций, памятных записок. Ценным являлось то, что теоретические обобщения Суворова подкреплялись их практической проверкой в ходе войн второй половины </a:t>
            </a:r>
            <a:r>
              <a:rPr lang="en-US" sz="1300" smtClean="0"/>
              <a:t>XVIII </a:t>
            </a:r>
            <a:r>
              <a:rPr lang="ru-RU" sz="1300" smtClean="0"/>
              <a:t>в. </a:t>
            </a:r>
          </a:p>
          <a:p>
            <a:pPr eaLnBrk="1" hangingPunct="1">
              <a:lnSpc>
                <a:spcPct val="80000"/>
              </a:lnSpc>
              <a:buFontTx/>
              <a:buNone/>
            </a:pPr>
            <a:r>
              <a:rPr lang="ru-RU" sz="1300" smtClean="0"/>
              <a:t>        Суворов считал, что война служит лишь преддверием мира и должна быть по возможности скоротечной. Для успешного ведения боевых действий Суворов считал необходимым изучить местность, определить численность и расположение противника, правильно поставить цель и сделать так, чтобы все (от офицеров до солдат) понимали её и стремились её достичь. Передвижения и маневры, необходимые в ходе боя, должны были осуществляться быстро, чтобы опередить противника и ударить тогда, когда он  не ждёт. Успех сражения во многом зависел от разведки (войсковой, агентурной), скрытости своих замыслов и действий, внезапности удара. </a:t>
            </a:r>
          </a:p>
          <a:p>
            <a:pPr eaLnBrk="1" hangingPunct="1">
              <a:lnSpc>
                <a:spcPct val="80000"/>
              </a:lnSpc>
              <a:buFontTx/>
              <a:buNone/>
            </a:pPr>
            <a:r>
              <a:rPr lang="ru-RU" sz="1300" smtClean="0"/>
              <a:t>        С населением завоёванных территорий Суворов обращался корректно, сурово наказывал за мародёрство и, следуя Воинскому уставу 1716 г., строго приказывал: «обывателям ни малейших обид не чинить и безденежно ничего не брать», сдающихся в плен и просящих «аман» турок или «пардон» французов всегда щадить, «с пленными поступать человеколюбиво, стыдиться варварства», ибо «победителю прилично великодушие» </a:t>
            </a:r>
          </a:p>
          <a:p>
            <a:pPr eaLnBrk="1" hangingPunct="1">
              <a:lnSpc>
                <a:spcPct val="80000"/>
              </a:lnSpc>
              <a:buFontTx/>
              <a:buNone/>
            </a:pPr>
            <a:r>
              <a:rPr lang="ru-RU" sz="1300" smtClean="0"/>
              <a:t>        Инициативу, предприимчивость, храбрость солдат Суворов поощрял боевыми наградами, утверждая, что «и в нижнем чине бывают герои». </a:t>
            </a:r>
          </a:p>
          <a:p>
            <a:pPr eaLnBrk="1" hangingPunct="1">
              <a:lnSpc>
                <a:spcPct val="80000"/>
              </a:lnSpc>
              <a:buFontTx/>
              <a:buNone/>
            </a:pPr>
            <a:r>
              <a:rPr lang="ru-RU" sz="1300" smtClean="0"/>
              <a:t>         Полководец, не проигравший ни одного сражения, любимец солдат, человек самостоятельных независимых суждений, Суворов внёс свой вклад в развитие мирового военного искусства. Он воспитал талантливых русских военачальников М.И. Кутузова, Н.Н. Раевского, П.И. Багратиона, А.П. Ермолова.</a:t>
            </a:r>
          </a:p>
        </p:txBody>
      </p:sp>
      <p:sp>
        <p:nvSpPr>
          <p:cNvPr id="47106" name="Rectangle 2"/>
          <p:cNvSpPr>
            <a:spLocks noGrp="1" noChangeArrowheads="1"/>
          </p:cNvSpPr>
          <p:nvPr>
            <p:ph type="title"/>
          </p:nvPr>
        </p:nvSpPr>
        <p:spPr>
          <a:xfrm>
            <a:off x="251520" y="332656"/>
            <a:ext cx="2746375" cy="1143000"/>
          </a:xfrm>
        </p:spPr>
        <p:txBody>
          <a:bodyPr>
            <a:normAutofit fontScale="90000"/>
          </a:bodyPr>
          <a:lstStyle/>
          <a:p>
            <a:pPr algn="ctr" eaLnBrk="1" fontAlgn="auto" hangingPunct="1">
              <a:spcAft>
                <a:spcPts val="0"/>
              </a:spcAft>
              <a:defRPr/>
            </a:pPr>
            <a:r>
              <a:rPr lang="ru-RU" sz="3200" b="1"/>
              <a:t>Александр Васильевич Суворов</a:t>
            </a:r>
          </a:p>
        </p:txBody>
      </p:sp>
      <p:sp>
        <p:nvSpPr>
          <p:cNvPr id="29700" name="Text Box 6"/>
          <p:cNvSpPr txBox="1">
            <a:spLocks noChangeArrowheads="1"/>
          </p:cNvSpPr>
          <p:nvPr/>
        </p:nvSpPr>
        <p:spPr bwMode="auto">
          <a:xfrm>
            <a:off x="755650" y="6308725"/>
            <a:ext cx="2016125" cy="457200"/>
          </a:xfrm>
          <a:prstGeom prst="rect">
            <a:avLst/>
          </a:prstGeom>
          <a:noFill/>
          <a:ln w="9525">
            <a:noFill/>
            <a:miter lim="800000"/>
            <a:headEnd/>
            <a:tailEnd/>
          </a:ln>
        </p:spPr>
        <p:txBody>
          <a:bodyPr>
            <a:spAutoFit/>
          </a:bodyPr>
          <a:lstStyle/>
          <a:p>
            <a:pPr algn="ctr">
              <a:spcBef>
                <a:spcPct val="50000"/>
              </a:spcBef>
            </a:pPr>
            <a:r>
              <a:rPr lang="ru-RU" sz="2400"/>
              <a:t>1730-1800</a:t>
            </a:r>
          </a:p>
        </p:txBody>
      </p:sp>
      <p:pic>
        <p:nvPicPr>
          <p:cNvPr id="29701" name="Рисунок 5" descr="20.jpg"/>
          <p:cNvPicPr>
            <a:picLocks noChangeAspect="1"/>
          </p:cNvPicPr>
          <p:nvPr/>
        </p:nvPicPr>
        <p:blipFill>
          <a:blip r:embed="rId2" cstate="print"/>
          <a:srcRect/>
          <a:stretch>
            <a:fillRect/>
          </a:stretch>
        </p:blipFill>
        <p:spPr bwMode="auto">
          <a:xfrm>
            <a:off x="107950" y="1341438"/>
            <a:ext cx="3276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179388" y="476250"/>
            <a:ext cx="8785225" cy="6381750"/>
          </a:xfrm>
        </p:spPr>
        <p:txBody>
          <a:bodyPr/>
          <a:lstStyle/>
          <a:p>
            <a:pPr eaLnBrk="1" hangingPunct="1">
              <a:lnSpc>
                <a:spcPct val="80000"/>
              </a:lnSpc>
            </a:pPr>
            <a:r>
              <a:rPr lang="ru-RU" sz="1400" smtClean="0"/>
              <a:t>… </a:t>
            </a:r>
            <a:r>
              <a:rPr lang="ru-RU" sz="1800" smtClean="0"/>
              <a:t>Береги пулю на три дни, а иногда и на целую кампанию, когда негде взять. Стреляй редко, да метко. Штыком коли крепко… Пуля дура, штык молодец… Трое наскочат: первого заколи, второго застрели, третьему штыком карачун. Это нередко (бывает), а заряжать некогда. В атаке не задерживай. </a:t>
            </a:r>
          </a:p>
          <a:p>
            <a:pPr eaLnBrk="1" hangingPunct="1">
              <a:lnSpc>
                <a:spcPct val="80000"/>
              </a:lnSpc>
            </a:pPr>
            <a:r>
              <a:rPr lang="ru-RU" sz="1800" smtClean="0"/>
              <a:t>     (Когда видишь) фитиль на картечь – бросься на картечь: летит сверх головы. Пушки твои, люди твои. Вали на месте, гони, коли, остальным давай пощаду. Грех напрасно убивать: они такие же люди… </a:t>
            </a:r>
          </a:p>
          <a:p>
            <a:pPr eaLnBrk="1" hangingPunct="1">
              <a:lnSpc>
                <a:spcPct val="80000"/>
              </a:lnSpc>
            </a:pPr>
            <a:r>
              <a:rPr lang="ru-RU" sz="1800" smtClean="0"/>
              <a:t>      Обывателя не обижай: он нас поит и кормит. Солдат – не разбойник… </a:t>
            </a:r>
          </a:p>
          <a:p>
            <a:pPr eaLnBrk="1" hangingPunct="1">
              <a:lnSpc>
                <a:spcPct val="80000"/>
              </a:lnSpc>
            </a:pPr>
            <a:r>
              <a:rPr lang="ru-RU" sz="1800" smtClean="0"/>
              <a:t>     В баталии полевой три атаки: 1) в крыло, которое слабее. Крепкое крыло, (если) закрыто лесом – это немудрено; солдат проберётся и болотом; тяжело чрез реку – без мосту не перебежишь; шанцы всякие перескочишь; 2) атака в середину не выгодна, разве конница хорошо рубить будет, а иначе самих сожмут; 3) атака в тыл очень хороша только для небольшого корпуса, а армиею заходить тяжело.  </a:t>
            </a:r>
          </a:p>
          <a:p>
            <a:pPr eaLnBrk="1" hangingPunct="1">
              <a:lnSpc>
                <a:spcPct val="80000"/>
              </a:lnSpc>
            </a:pPr>
            <a:r>
              <a:rPr lang="ru-RU" sz="1800" smtClean="0"/>
              <a:t>     Штурм или валовой приступ. Ломи чрез засеки, бросай плетни, чрез волчьи ямы, быстро беги… спускайся в ров, ставь лестницы. Стрелки, очищай колонны! Стреляй по головам! Колонны, лети чрез стены на вал, скалывай, на валу вытягивай линию, (ставь) караул к пороховым погребам, отворяй вороты коннице! Неприятель бежит в город, его пушки обороти по нём, стреляй сильно в улицы, бомбардируй живо – недосуг за этим ходить… Неприятель сдался – пощади. </a:t>
            </a:r>
            <a:endParaRPr lang="ru-RU" sz="1800" b="1" i="1" smtClean="0"/>
          </a:p>
          <a:p>
            <a:pPr eaLnBrk="1" hangingPunct="1">
              <a:lnSpc>
                <a:spcPct val="80000"/>
              </a:lnSpc>
              <a:buFontTx/>
              <a:buNone/>
            </a:pPr>
            <a:r>
              <a:rPr lang="ru-RU" sz="1600" b="1" i="1" smtClean="0"/>
              <a:t>Вопросы к документу </a:t>
            </a:r>
            <a:endParaRPr lang="ru-RU" sz="1600" smtClean="0"/>
          </a:p>
          <a:p>
            <a:pPr eaLnBrk="1" hangingPunct="1">
              <a:lnSpc>
                <a:spcPct val="80000"/>
              </a:lnSpc>
            </a:pPr>
            <a:r>
              <a:rPr lang="ru-RU" sz="1600" smtClean="0"/>
              <a:t>Как этот документ характеризует личность А.В. Суворова и его полководческий талант? </a:t>
            </a:r>
          </a:p>
          <a:p>
            <a:pPr eaLnBrk="1" hangingPunct="1">
              <a:lnSpc>
                <a:spcPct val="80000"/>
              </a:lnSpc>
            </a:pPr>
            <a:r>
              <a:rPr lang="ru-RU" sz="1600" smtClean="0"/>
              <a:t>Можно ли считать, что этот документ является моральным кодексом солдата? </a:t>
            </a:r>
          </a:p>
          <a:p>
            <a:pPr eaLnBrk="1" hangingPunct="1">
              <a:lnSpc>
                <a:spcPct val="80000"/>
              </a:lnSpc>
            </a:pPr>
            <a:endParaRPr lang="ru-RU" sz="1600" smtClean="0"/>
          </a:p>
        </p:txBody>
      </p:sp>
      <p:sp>
        <p:nvSpPr>
          <p:cNvPr id="59394" name="Rectangle 2"/>
          <p:cNvSpPr>
            <a:spLocks noGrp="1" noChangeArrowheads="1"/>
          </p:cNvSpPr>
          <p:nvPr>
            <p:ph type="title"/>
          </p:nvPr>
        </p:nvSpPr>
        <p:spPr>
          <a:xfrm>
            <a:off x="457200" y="274638"/>
            <a:ext cx="8229600" cy="490537"/>
          </a:xfrm>
        </p:spPr>
        <p:txBody>
          <a:bodyPr>
            <a:normAutofit fontScale="90000"/>
          </a:bodyPr>
          <a:lstStyle/>
          <a:p>
            <a:pPr eaLnBrk="1" fontAlgn="auto" hangingPunct="1">
              <a:spcAft>
                <a:spcPts val="0"/>
              </a:spcAft>
              <a:defRPr/>
            </a:pPr>
            <a:r>
              <a:rPr lang="ru-RU" sz="2800" b="1"/>
              <a:t>А.В. Суворов. «Наука побеждать»</a:t>
            </a:r>
            <a:r>
              <a:rPr lang="ru-RU" sz="4000"/>
              <a:t/>
            </a:r>
            <a:br>
              <a:rPr lang="ru-RU" sz="4000"/>
            </a:br>
            <a:endParaRPr lang="ru-RU" sz="4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0" y="188913"/>
            <a:ext cx="3563938" cy="6858000"/>
          </a:xfrm>
        </p:spPr>
        <p:txBody>
          <a:bodyPr/>
          <a:lstStyle/>
          <a:p>
            <a:pPr marL="0" indent="0" algn="ctr" eaLnBrk="1" hangingPunct="1">
              <a:lnSpc>
                <a:spcPct val="80000"/>
              </a:lnSpc>
              <a:buFontTx/>
              <a:buNone/>
            </a:pPr>
            <a:r>
              <a:rPr lang="ru-RU" sz="1800" smtClean="0"/>
              <a:t>Флот под командованием    Ф.Ф. Ушакова нанёс основательный урон турецкой эскадре сначала в Керченском проливе, а  затем. </a:t>
            </a:r>
            <a:r>
              <a:rPr lang="ru-RU" sz="1800" b="1" smtClean="0"/>
              <a:t>31 июля 1791 г</a:t>
            </a:r>
            <a:r>
              <a:rPr lang="ru-RU" sz="1800" smtClean="0"/>
              <a:t>, утром Ф.Ф. Ушаков необычной своей морской тактикой разбил турецкий флот  у мыса Калиакрия (неподалёку от болгарского г. Варна) и разметал остатки его по всему Черноморью. Тактика маневрирования – изменение построения кораблей от обстановки, главное – выведение из строя флагмана врага. Атакующий стиль – каждое судно имело свою задачу, самостоятельно решая её в бою. Быстрота, внезапность, сосредоточение сил по направлению главного удара, обстрел береговых укреплений, затем – десант – штурм крепостей.  Турция обратилась к России с предложением заключить мир, только бы остановить «Ушак-пашу». </a:t>
            </a:r>
          </a:p>
        </p:txBody>
      </p:sp>
      <p:pic>
        <p:nvPicPr>
          <p:cNvPr id="31747" name="Рисунок 3" descr="21.jpg"/>
          <p:cNvPicPr>
            <a:picLocks noChangeAspect="1"/>
          </p:cNvPicPr>
          <p:nvPr/>
        </p:nvPicPr>
        <p:blipFill>
          <a:blip r:embed="rId2" cstate="print"/>
          <a:srcRect/>
          <a:stretch>
            <a:fillRect/>
          </a:stretch>
        </p:blipFill>
        <p:spPr bwMode="auto">
          <a:xfrm>
            <a:off x="3543300" y="0"/>
            <a:ext cx="5600700" cy="657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23850" y="620713"/>
            <a:ext cx="2447925" cy="1079500"/>
          </a:xfrm>
        </p:spPr>
        <p:txBody>
          <a:bodyPr>
            <a:normAutofit fontScale="90000"/>
          </a:bodyPr>
          <a:lstStyle/>
          <a:p>
            <a:pPr algn="ctr" eaLnBrk="1" fontAlgn="auto" hangingPunct="1">
              <a:spcAft>
                <a:spcPts val="0"/>
              </a:spcAft>
              <a:defRPr/>
            </a:pPr>
            <a:r>
              <a:rPr lang="ru-RU" sz="3200"/>
              <a:t>Ушаков Фёдор Фёдорович</a:t>
            </a:r>
            <a:r>
              <a:rPr lang="ru-RU" sz="4000"/>
              <a:t> </a:t>
            </a:r>
          </a:p>
        </p:txBody>
      </p:sp>
      <p:sp>
        <p:nvSpPr>
          <p:cNvPr id="32771" name="Rectangle 10"/>
          <p:cNvSpPr>
            <a:spLocks noChangeArrowheads="1"/>
          </p:cNvSpPr>
          <p:nvPr/>
        </p:nvSpPr>
        <p:spPr bwMode="auto">
          <a:xfrm>
            <a:off x="755650" y="5589588"/>
            <a:ext cx="1644650" cy="457200"/>
          </a:xfrm>
          <a:prstGeom prst="rect">
            <a:avLst/>
          </a:prstGeom>
          <a:noFill/>
          <a:ln w="9525">
            <a:noFill/>
            <a:miter lim="800000"/>
            <a:headEnd/>
            <a:tailEnd/>
          </a:ln>
        </p:spPr>
        <p:txBody>
          <a:bodyPr wrap="none">
            <a:spAutoFit/>
          </a:bodyPr>
          <a:lstStyle/>
          <a:p>
            <a:r>
              <a:rPr lang="ru-RU" sz="2400" b="1"/>
              <a:t>1745-1817</a:t>
            </a:r>
          </a:p>
        </p:txBody>
      </p:sp>
      <p:pic>
        <p:nvPicPr>
          <p:cNvPr id="32772" name="Рисунок 5" descr="22.jpg"/>
          <p:cNvPicPr>
            <a:picLocks noChangeAspect="1"/>
          </p:cNvPicPr>
          <p:nvPr/>
        </p:nvPicPr>
        <p:blipFill>
          <a:blip r:embed="rId2" cstate="print"/>
          <a:srcRect/>
          <a:stretch>
            <a:fillRect/>
          </a:stretch>
        </p:blipFill>
        <p:spPr bwMode="auto">
          <a:xfrm>
            <a:off x="0" y="1844675"/>
            <a:ext cx="3133725" cy="3552825"/>
          </a:xfrm>
          <a:prstGeom prst="rect">
            <a:avLst/>
          </a:prstGeom>
          <a:noFill/>
          <a:ln w="9525">
            <a:noFill/>
            <a:miter lim="800000"/>
            <a:headEnd/>
            <a:tailEnd/>
          </a:ln>
        </p:spPr>
      </p:pic>
      <p:pic>
        <p:nvPicPr>
          <p:cNvPr id="32773" name="Рисунок 6" descr="23.jpg"/>
          <p:cNvPicPr>
            <a:picLocks noChangeAspect="1"/>
          </p:cNvPicPr>
          <p:nvPr/>
        </p:nvPicPr>
        <p:blipFill>
          <a:blip r:embed="rId3" cstate="print"/>
          <a:srcRect/>
          <a:stretch>
            <a:fillRect/>
          </a:stretch>
        </p:blipFill>
        <p:spPr bwMode="auto">
          <a:xfrm>
            <a:off x="3105150" y="981075"/>
            <a:ext cx="603885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0" y="1196975"/>
            <a:ext cx="9144000" cy="5400675"/>
          </a:xfrm>
        </p:spPr>
        <p:txBody>
          <a:bodyPr/>
          <a:lstStyle/>
          <a:p>
            <a:pPr marL="0" indent="17463" eaLnBrk="1" hangingPunct="1">
              <a:lnSpc>
                <a:spcPct val="80000"/>
              </a:lnSpc>
              <a:buFontTx/>
              <a:buNone/>
            </a:pPr>
            <a:r>
              <a:rPr lang="ru-RU" sz="1800" smtClean="0"/>
              <a:t>Рядом с великими полководцами, которых породила эпоха Семилетней и турецких войн, стоят фигуры славных флотоводцев России – Спиридова, Сенявиных, Клокачёва, многих других; несомненно, самый выдающийся из них – гениальный Ушаков. Его талант сродни суворовскому. </a:t>
            </a:r>
          </a:p>
          <a:p>
            <a:pPr marL="0" indent="17463" eaLnBrk="1" hangingPunct="1">
              <a:lnSpc>
                <a:spcPct val="80000"/>
              </a:lnSpc>
              <a:buFontTx/>
              <a:buNone/>
            </a:pPr>
            <a:r>
              <a:rPr lang="ru-RU" sz="1800" smtClean="0"/>
              <a:t>С детских лет под влиянием отца-преображенца и любимого дяди, он мечтает о службе Отечеству, причём не где-нибудь, а на море, на кораблях. </a:t>
            </a:r>
          </a:p>
          <a:p>
            <a:pPr marL="0" indent="17463" eaLnBrk="1" hangingPunct="1">
              <a:lnSpc>
                <a:spcPct val="80000"/>
              </a:lnSpc>
              <a:buFontTx/>
              <a:buNone/>
            </a:pPr>
            <a:r>
              <a:rPr lang="ru-RU" sz="1800" smtClean="0"/>
              <a:t>С 1783 г. Ушаков – на Черноморском флоте. Вскоре Ушаков одерживает первые свои победы в ходе русско-турецкой войны. У острова Фидониси, в районе Гаджибея (будущей Одессы), он, командуя авангардом эскадры адмирала М. Войновича, смело напал на флагманский корабль турок, разгромил его, и весь турецкий флот обратился в бегство. </a:t>
            </a:r>
          </a:p>
          <a:p>
            <a:pPr marL="0" indent="17463" eaLnBrk="1" hangingPunct="1">
              <a:lnSpc>
                <a:spcPct val="80000"/>
              </a:lnSpc>
              <a:buFontTx/>
              <a:buNone/>
            </a:pPr>
            <a:r>
              <a:rPr lang="ru-RU" sz="1800" smtClean="0"/>
              <a:t>В марте 1790 г. Потёмкин, главнокомандующий Черноморским флотом, назначает Ушакова его военным начальником («по военному употреблению»). Последовали блестящие победы контрадмирала Ушакова у Керчи, острова Тендра, наконец, у мыса Калиакрия (31 июля 1791 г.), где он уничтожил почти весь турецкий флот. Тактика маневрирования – изменение построения кораблей от обстановки, главное – выведение из строя флагмана врага. Атакующий стиль – каждое судно имело свою задачу, самостоятельно решая её в бою. Объединение действий с моря и с суши. Его действия как флотоводца отличали смелость, стремительность, ломка шаблонной линейной тактики (выделение и своевременное использование резерва из лёгких фрегатов, неожиданные для противника маневры, повороты русских судов «без соблюдения порядка» их номеров, т.е. заранее предназначенного им места в линии баталии). Здесь он делает примерно то же, что Румянцев и Суворов в армии. </a:t>
            </a:r>
          </a:p>
        </p:txBody>
      </p:sp>
      <p:sp>
        <p:nvSpPr>
          <p:cNvPr id="55300" name="Rectangle 4"/>
          <p:cNvSpPr>
            <a:spLocks noGrp="1" noChangeArrowheads="1"/>
          </p:cNvSpPr>
          <p:nvPr>
            <p:ph type="title"/>
          </p:nvPr>
        </p:nvSpPr>
        <p:spPr>
          <a:xfrm>
            <a:off x="395288" y="260350"/>
            <a:ext cx="8229600" cy="882650"/>
          </a:xfrm>
        </p:spPr>
        <p:txBody>
          <a:bodyPr>
            <a:normAutofit fontScale="90000"/>
          </a:bodyPr>
          <a:lstStyle/>
          <a:p>
            <a:pPr eaLnBrk="1" fontAlgn="auto" hangingPunct="1">
              <a:spcAft>
                <a:spcPts val="0"/>
              </a:spcAft>
              <a:defRPr/>
            </a:pPr>
            <a:r>
              <a:rPr lang="ru-RU" sz="3200" b="1"/>
              <a:t>Ушаков Фёдор Фёдорович</a:t>
            </a:r>
            <a:r>
              <a:rPr lang="ru-RU" sz="3200"/>
              <a:t> </a:t>
            </a:r>
            <a:br>
              <a:rPr lang="ru-RU" sz="3200"/>
            </a:br>
            <a:r>
              <a:rPr lang="ru-RU" sz="2800">
                <a:solidFill>
                  <a:schemeClr val="tx1"/>
                </a:solidFill>
              </a:rPr>
              <a:t>1745-1817</a:t>
            </a:r>
            <a:r>
              <a:rPr lang="ru-RU" sz="2800" b="1">
                <a:solidFill>
                  <a:schemeClr val="tx1"/>
                </a:solidFill>
              </a:rPr>
              <a:t/>
            </a:r>
            <a:br>
              <a:rPr lang="ru-RU" sz="2800" b="1">
                <a:solidFill>
                  <a:schemeClr val="tx1"/>
                </a:solidFill>
              </a:rPr>
            </a:br>
            <a:endParaRPr lang="ru-RU" sz="2800" b="1">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395288" y="1052513"/>
            <a:ext cx="8229600" cy="5256212"/>
          </a:xfrm>
        </p:spPr>
        <p:txBody>
          <a:bodyPr/>
          <a:lstStyle/>
          <a:p>
            <a:pPr eaLnBrk="1" hangingPunct="1">
              <a:lnSpc>
                <a:spcPct val="80000"/>
              </a:lnSpc>
            </a:pPr>
            <a:endParaRPr lang="ru-RU" sz="2800" b="1" i="1" smtClean="0"/>
          </a:p>
          <a:p>
            <a:pPr eaLnBrk="1" hangingPunct="1">
              <a:lnSpc>
                <a:spcPct val="80000"/>
              </a:lnSpc>
            </a:pPr>
            <a:r>
              <a:rPr lang="ru-RU" sz="2800" b="1" i="1" smtClean="0"/>
              <a:t>Брандер – </a:t>
            </a:r>
            <a:r>
              <a:rPr lang="ru-RU" sz="2800" smtClean="0"/>
              <a:t>судно, нагруженное горючими и взрывчатыми веществами, которое поджигали и пускали по ветру или течению на неприятельские корабли. </a:t>
            </a:r>
            <a:endParaRPr lang="ru-RU" sz="2800" b="1" i="1" smtClean="0"/>
          </a:p>
          <a:p>
            <a:pPr eaLnBrk="1" hangingPunct="1">
              <a:lnSpc>
                <a:spcPct val="80000"/>
              </a:lnSpc>
            </a:pPr>
            <a:r>
              <a:rPr lang="ru-RU" sz="2800" b="1" i="1" smtClean="0"/>
              <a:t>Протекторат – </a:t>
            </a:r>
            <a:r>
              <a:rPr lang="ru-RU" sz="2800" smtClean="0"/>
              <a:t>форма зависимости, при которой страна, сохраняя своё государственное устройство, подчинена другой стране. </a:t>
            </a:r>
          </a:p>
          <a:p>
            <a:pPr eaLnBrk="1" hangingPunct="1">
              <a:lnSpc>
                <a:spcPct val="80000"/>
              </a:lnSpc>
            </a:pPr>
            <a:r>
              <a:rPr lang="ru-RU" sz="2800" b="1" i="1" smtClean="0"/>
              <a:t>Диссиденты,</a:t>
            </a:r>
            <a:r>
              <a:rPr lang="ru-RU" sz="2800" smtClean="0"/>
              <a:t> в данном случае, - некатолики из числа православных  украинцев, белорусов и протестантов в Речи Посполитой.</a:t>
            </a:r>
          </a:p>
        </p:txBody>
      </p:sp>
      <p:sp>
        <p:nvSpPr>
          <p:cNvPr id="34818" name="Rectangle 2"/>
          <p:cNvSpPr>
            <a:spLocks noGrp="1" noChangeArrowheads="1"/>
          </p:cNvSpPr>
          <p:nvPr>
            <p:ph type="title"/>
          </p:nvPr>
        </p:nvSpPr>
        <p:spPr>
          <a:xfrm>
            <a:off x="457200" y="274638"/>
            <a:ext cx="8229600" cy="490537"/>
          </a:xfrm>
        </p:spPr>
        <p:txBody>
          <a:bodyPr>
            <a:normAutofit fontScale="90000"/>
          </a:bodyPr>
          <a:lstStyle/>
          <a:p>
            <a:pPr eaLnBrk="1" fontAlgn="auto" hangingPunct="1">
              <a:spcAft>
                <a:spcPts val="0"/>
              </a:spcAft>
              <a:defRPr/>
            </a:pPr>
            <a:r>
              <a:rPr lang="ru-RU" sz="2800" b="1"/>
              <a:t>Основные понятия:</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0" y="0"/>
            <a:ext cx="1547813" cy="6597650"/>
          </a:xfrm>
        </p:spPr>
        <p:txBody>
          <a:bodyPr/>
          <a:lstStyle/>
          <a:p>
            <a:pPr marL="0" indent="0" algn="ctr" eaLnBrk="1" hangingPunct="1">
              <a:lnSpc>
                <a:spcPct val="80000"/>
              </a:lnSpc>
              <a:buFontTx/>
              <a:buNone/>
            </a:pPr>
            <a:r>
              <a:rPr lang="ru-RU" sz="1400" b="1" smtClean="0"/>
              <a:t>29 октября 1791 г.</a:t>
            </a:r>
            <a:r>
              <a:rPr lang="ru-RU" sz="1400" smtClean="0"/>
              <a:t>Ясский (г. Яссы) мирный договор между Россией и Турцией: Крым был признан владением России; границей между двумя странами стала р. Днестр; в состав России вошла территория между реками Буг и Днестр; Турция признала российское покровительство Восточной Грузии, установленное Георгиевским трактатом   1783 г. Этим миром была завершена вековая борьба России за доступ к незамерзающему Чёрному морю, необходимому ей для экономического развития. </a:t>
            </a:r>
          </a:p>
        </p:txBody>
      </p:sp>
      <p:pic>
        <p:nvPicPr>
          <p:cNvPr id="34819" name="Рисунок 3" descr="23.jpg"/>
          <p:cNvPicPr>
            <a:picLocks noChangeAspect="1"/>
          </p:cNvPicPr>
          <p:nvPr/>
        </p:nvPicPr>
        <p:blipFill>
          <a:blip r:embed="rId2" cstate="print"/>
          <a:srcRect/>
          <a:stretch>
            <a:fillRect/>
          </a:stretch>
        </p:blipFill>
        <p:spPr bwMode="auto">
          <a:xfrm>
            <a:off x="2627313" y="981075"/>
            <a:ext cx="603885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79388" y="260350"/>
            <a:ext cx="8964612" cy="6264275"/>
          </a:xfrm>
        </p:spPr>
        <p:txBody>
          <a:bodyPr/>
          <a:lstStyle/>
          <a:p>
            <a:pPr marL="0" indent="0" eaLnBrk="1" hangingPunct="1">
              <a:lnSpc>
                <a:spcPct val="80000"/>
              </a:lnSpc>
              <a:buFontTx/>
              <a:buNone/>
            </a:pPr>
            <a:r>
              <a:rPr lang="ru-RU" sz="2200" smtClean="0"/>
              <a:t>В ходе войн 60-х – начала 90-х гг. Россия показала высокий уровень военного и военно-морского искусства. </a:t>
            </a:r>
            <a:r>
              <a:rPr lang="ru-RU" sz="2200" b="1" smtClean="0"/>
              <a:t>В чём причины побед русского оружия?</a:t>
            </a:r>
            <a:r>
              <a:rPr lang="ru-RU" sz="2200" smtClean="0"/>
              <a:t>  -  Выросло новое поколение талантливых полководцев и флотоводцев, русская армия была лучше вооружена, дисциплинированна и обучена. Для военно-морского искусства характерна глубокая проработка стратегических замыслов. В армии на смену линейной тактике приходит усилиями Румянцева, Суворова и других военачальников  тактика колонн и рассыпного строя. В действиях войск и флотов полностью оправдали себя решительность, опора на солдат, их сознательность и любовь к Отечеству. Большую роль сыграли и преобразования в армии. Особенно большой вклад в дело укрепления  российской армии внесла деятельность Г.А. Потёмкина, вице-президента Военной коллегии. Изменились принципы обучения рекрутов: их сразу предназначали для какой-то определённой военной специальности, а время строевой подготовки (шагистика) сокращалось до минимума. В составе кавалерии появились полки карабинеров (отборные стрелки). В 1795 г. был издан манифест, в котором впервые проводилась мысль, что защита Отечества – священный долг каждого его гражданина. </a:t>
            </a:r>
          </a:p>
          <a:p>
            <a:pPr marL="0" indent="0" eaLnBrk="1" hangingPunct="1">
              <a:lnSpc>
                <a:spcPct val="80000"/>
              </a:lnSpc>
              <a:buFontTx/>
              <a:buNone/>
            </a:pPr>
            <a:r>
              <a:rPr lang="ru-RU" sz="2200" smtClean="0"/>
              <a:t>Военное искусство  опиралось на экономическую мощь государства.  Экономические реформы Екатерины </a:t>
            </a:r>
            <a:r>
              <a:rPr lang="en-US" sz="2200" smtClean="0"/>
              <a:t>II</a:t>
            </a:r>
            <a:r>
              <a:rPr lang="ru-RU" sz="2200" smtClean="0"/>
              <a:t> позволили выделить достаточно средств на ведение войны.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0" y="620713"/>
            <a:ext cx="8964613" cy="6237287"/>
          </a:xfrm>
        </p:spPr>
        <p:txBody>
          <a:bodyPr/>
          <a:lstStyle/>
          <a:p>
            <a:pPr marL="0" indent="0" eaLnBrk="1" hangingPunct="1">
              <a:lnSpc>
                <a:spcPct val="80000"/>
              </a:lnSpc>
              <a:buFontTx/>
              <a:buNone/>
            </a:pPr>
            <a:r>
              <a:rPr lang="ru-RU" sz="2000" smtClean="0"/>
              <a:t>В результате русско-турецких войн ускорилось хозяйственное освоение степного юга России. Земли в Северном Причерноморье осваивались не только нашими людьми.  Скоро на южных землях появились образцовые колонии земледельцев. Из Англии и Франции были выписаны специалисты для устройства парков и садов, разведения шелковичных деревьев. Особое внимание Потёмкин уделял посадке и сохранению лесов на степных территориях. Была создана даже Контора земледелия и домоводства, в ней давались советы по развитию хлебопашества, садоводства и виноделия. Князь  предполагал организовать хозяйство на основе новейших достижений европейской науки. </a:t>
            </a:r>
          </a:p>
          <a:p>
            <a:pPr marL="0" indent="0" eaLnBrk="1" hangingPunct="1">
              <a:lnSpc>
                <a:spcPct val="80000"/>
              </a:lnSpc>
              <a:buFontTx/>
              <a:buNone/>
            </a:pPr>
            <a:r>
              <a:rPr lang="ru-RU" sz="2000" smtClean="0"/>
              <a:t>Во вновь присоединённых к России областях создавались кожевенные, свечные, кирпичные, фаянсовые и другие фабрики. </a:t>
            </a:r>
          </a:p>
          <a:p>
            <a:pPr marL="0" indent="0" eaLnBrk="1" hangingPunct="1">
              <a:lnSpc>
                <a:spcPct val="80000"/>
              </a:lnSpc>
              <a:buFontTx/>
              <a:buNone/>
            </a:pPr>
            <a:r>
              <a:rPr lang="ru-RU" sz="2000" smtClean="0"/>
              <a:t>Было ликвидировано Крымское ханство – постоянный очаг агрессии против украинских и русских земель.  Давний враг Руси, очаг постоянной опасности, грабительских набегов, полуостров превратился в опорный пункт России на Чёрном море. </a:t>
            </a:r>
          </a:p>
          <a:p>
            <a:pPr marL="0" indent="0" eaLnBrk="1" hangingPunct="1">
              <a:lnSpc>
                <a:spcPct val="80000"/>
              </a:lnSpc>
              <a:buFontTx/>
              <a:buNone/>
            </a:pPr>
            <a:r>
              <a:rPr lang="ru-RU" sz="2000" smtClean="0"/>
              <a:t> На юге России были основаны города Екатеринослав (1776) (Днепропетровск), Херсон (1778), Николаев (1789), Екатеринодар (1793) (Краснодар), Одесса (1794). Ни один из этих городов не похож на другой. В этом заслуга талантливых русских архитекторов (таких как И.Е. Старов, К. Геруа, В.В. Ванрезант), которые воплощали творческие замыслы наместника края. Ширились связи России со странами Средиземноморья.  Возрос вес России в международной политике, её влияние на Балканах, на Кавказе. </a:t>
            </a:r>
          </a:p>
        </p:txBody>
      </p:sp>
      <p:sp>
        <p:nvSpPr>
          <p:cNvPr id="57346" name="Rectangle 2"/>
          <p:cNvSpPr>
            <a:spLocks noGrp="1" noChangeArrowheads="1"/>
          </p:cNvSpPr>
          <p:nvPr>
            <p:ph type="title"/>
          </p:nvPr>
        </p:nvSpPr>
        <p:spPr>
          <a:xfrm>
            <a:off x="468313" y="333375"/>
            <a:ext cx="8229600" cy="346075"/>
          </a:xfrm>
        </p:spPr>
        <p:txBody>
          <a:bodyPr>
            <a:normAutofit fontScale="90000"/>
          </a:bodyPr>
          <a:lstStyle/>
          <a:p>
            <a:pPr eaLnBrk="1" fontAlgn="auto" hangingPunct="1">
              <a:spcAft>
                <a:spcPts val="0"/>
              </a:spcAft>
              <a:defRPr/>
            </a:pPr>
            <a:r>
              <a:rPr lang="ru-RU" sz="4000"/>
              <a:t> </a:t>
            </a:r>
            <a:r>
              <a:rPr lang="ru-RU" sz="2800"/>
              <a:t>Каковы последствия русско-турецких войн</a:t>
            </a:r>
            <a:r>
              <a:rPr lang="ru-RU" sz="4000"/>
              <a:t/>
            </a:r>
            <a:br>
              <a:rPr lang="ru-RU" sz="4000"/>
            </a:br>
            <a:endParaRPr lang="ru-RU" sz="40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8"/>
          <p:cNvSpPr>
            <a:spLocks noGrp="1" noChangeArrowheads="1"/>
          </p:cNvSpPr>
          <p:nvPr>
            <p:ph idx="1"/>
          </p:nvPr>
        </p:nvSpPr>
        <p:spPr>
          <a:xfrm>
            <a:off x="-252413" y="171450"/>
            <a:ext cx="6192838" cy="6858000"/>
          </a:xfrm>
        </p:spPr>
        <p:txBody>
          <a:bodyPr/>
          <a:lstStyle/>
          <a:p>
            <a:pPr algn="just" eaLnBrk="1" hangingPunct="1">
              <a:lnSpc>
                <a:spcPct val="80000"/>
              </a:lnSpc>
            </a:pPr>
            <a:r>
              <a:rPr lang="ru-RU" sz="1600" smtClean="0"/>
              <a:t>Государственный деятель, полководец, генерал-фельдмаршал, долгое время фаворит и ближайший помощник Екатерины Великой. В начале 60-х гг. </a:t>
            </a:r>
            <a:r>
              <a:rPr lang="en-US" sz="1600" smtClean="0"/>
              <a:t>XVIII</a:t>
            </a:r>
            <a:r>
              <a:rPr lang="ru-RU" sz="1600" smtClean="0"/>
              <a:t> века служил в гвардии и содействовал восшествию на престол Екатерины </a:t>
            </a:r>
            <a:r>
              <a:rPr lang="en-US" sz="1600" smtClean="0"/>
              <a:t>II</a:t>
            </a:r>
            <a:r>
              <a:rPr lang="ru-RU" sz="1600" smtClean="0"/>
              <a:t>. В 1776 году назначен генерал-губернатором Новороссийской, Азовской и Астраханской губерний (всего юга России). Потемкин много сил и времени уделяет важнейшим делам в Петербурге и Новороссии. Его заслуга – заселение Причерноморья трудовым и военным людом, строительство городов и гаваней.  В 1783 году Потемкин умело провёл переговоры с крымским ханом Шагин-Гиреем и добился бескровного присоединения Крыма к России, за что стал Светлейшим князем Таврическим. В 1784 он реорганизовал русскую армию и создал Черноморский флот, в связи с чем стал генерал- фельдмаршалом. В армии решительно отвергает прусскую муштру, неудобные для солдат одежду, косы, пудру («туалет солдатский должен быть таков, что встал, то готов»). Потёмкин запрещал наказывать солдат без особой нужды, но требовал строгой дисциплины от них, а от командиров – заботиться об их питании, одежде, здоровье. Он провёл в армии реформы – увеличил состав кавалерии, сформировал ряд полков – гренадёрских, егерских, мушкетёрских, сократил сроки службы. Светлейший князь, уделяя исключительное внимание проблемам строительства флота, проявил ум, размах и масштабность государственного деятеля, административную энергию и трудолюбие.  Потемкин был президентом Военной коллегии, т.е военным министром, вникал во все подробности военных приготовлений, умел  находить таланты ( под командованием Г.А. Потемкина находились такие выдающиеся полководцы, как П.А. Румянцев и А.В. Суворов, флотоводец Ф.Ф Ушаков). </a:t>
            </a:r>
          </a:p>
        </p:txBody>
      </p:sp>
      <p:sp>
        <p:nvSpPr>
          <p:cNvPr id="17410" name="Rectangle 2"/>
          <p:cNvSpPr>
            <a:spLocks noGrp="1" noChangeArrowheads="1"/>
          </p:cNvSpPr>
          <p:nvPr>
            <p:ph type="title"/>
          </p:nvPr>
        </p:nvSpPr>
        <p:spPr>
          <a:xfrm>
            <a:off x="5749925" y="130175"/>
            <a:ext cx="3394075" cy="1858963"/>
          </a:xfrm>
        </p:spPr>
        <p:txBody>
          <a:bodyPr/>
          <a:lstStyle/>
          <a:p>
            <a:pPr algn="ctr" eaLnBrk="1" fontAlgn="auto" hangingPunct="1">
              <a:spcAft>
                <a:spcPts val="0"/>
              </a:spcAft>
              <a:defRPr/>
            </a:pPr>
            <a:r>
              <a:rPr lang="ru-RU" sz="3200" b="1"/>
              <a:t>Григорий Александрович Потемкин</a:t>
            </a:r>
          </a:p>
        </p:txBody>
      </p:sp>
      <p:sp>
        <p:nvSpPr>
          <p:cNvPr id="37892" name="Text Box 10"/>
          <p:cNvSpPr txBox="1">
            <a:spLocks noChangeArrowheads="1"/>
          </p:cNvSpPr>
          <p:nvPr/>
        </p:nvSpPr>
        <p:spPr bwMode="auto">
          <a:xfrm>
            <a:off x="6156325" y="5851525"/>
            <a:ext cx="2592388" cy="457200"/>
          </a:xfrm>
          <a:prstGeom prst="rect">
            <a:avLst/>
          </a:prstGeom>
          <a:noFill/>
          <a:ln w="9525">
            <a:noFill/>
            <a:miter lim="800000"/>
            <a:headEnd/>
            <a:tailEnd/>
          </a:ln>
        </p:spPr>
        <p:txBody>
          <a:bodyPr>
            <a:spAutoFit/>
          </a:bodyPr>
          <a:lstStyle/>
          <a:p>
            <a:pPr algn="ctr">
              <a:spcBef>
                <a:spcPct val="50000"/>
              </a:spcBef>
            </a:pPr>
            <a:r>
              <a:rPr lang="ru-RU" sz="2400"/>
              <a:t>1739-1791</a:t>
            </a:r>
          </a:p>
        </p:txBody>
      </p:sp>
      <p:pic>
        <p:nvPicPr>
          <p:cNvPr id="37893" name="Рисунок 5" descr="24.jpg"/>
          <p:cNvPicPr>
            <a:picLocks noChangeAspect="1"/>
          </p:cNvPicPr>
          <p:nvPr/>
        </p:nvPicPr>
        <p:blipFill>
          <a:blip r:embed="rId2" cstate="print"/>
          <a:srcRect/>
          <a:stretch>
            <a:fillRect/>
          </a:stretch>
        </p:blipFill>
        <p:spPr bwMode="auto">
          <a:xfrm>
            <a:off x="6084888" y="1989138"/>
            <a:ext cx="2867025" cy="3409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1476375" y="188913"/>
            <a:ext cx="6624638" cy="350837"/>
          </a:xfrm>
          <a:prstGeom prst="rect">
            <a:avLst/>
          </a:prstGeom>
          <a:noFill/>
          <a:ln w="9525">
            <a:noFill/>
            <a:miter lim="800000"/>
            <a:headEnd/>
            <a:tailEnd/>
          </a:ln>
        </p:spPr>
        <p:txBody>
          <a:bodyPr>
            <a:spAutoFit/>
          </a:bodyPr>
          <a:lstStyle/>
          <a:p>
            <a:pPr algn="ctr">
              <a:spcBef>
                <a:spcPct val="50000"/>
              </a:spcBef>
            </a:pPr>
            <a:endParaRPr lang="ru-RU"/>
          </a:p>
        </p:txBody>
      </p:sp>
      <p:sp>
        <p:nvSpPr>
          <p:cNvPr id="38915" name="Text Box 6"/>
          <p:cNvSpPr txBox="1">
            <a:spLocks noChangeArrowheads="1"/>
          </p:cNvSpPr>
          <p:nvPr/>
        </p:nvSpPr>
        <p:spPr bwMode="auto">
          <a:xfrm>
            <a:off x="250825" y="0"/>
            <a:ext cx="8569325" cy="903288"/>
          </a:xfrm>
          <a:prstGeom prst="rect">
            <a:avLst/>
          </a:prstGeom>
          <a:noFill/>
          <a:ln w="9525">
            <a:noFill/>
            <a:miter lim="800000"/>
            <a:headEnd/>
            <a:tailEnd/>
          </a:ln>
        </p:spPr>
        <p:txBody>
          <a:bodyPr>
            <a:spAutoFit/>
          </a:bodyPr>
          <a:lstStyle/>
          <a:p>
            <a:pPr algn="ctr">
              <a:lnSpc>
                <a:spcPct val="80000"/>
              </a:lnSpc>
              <a:spcBef>
                <a:spcPct val="20000"/>
              </a:spcBef>
            </a:pPr>
            <a:r>
              <a:rPr lang="ru-RU" b="1"/>
              <a:t>В чём проявилась преемственность внешнеполитического курса Петра </a:t>
            </a:r>
            <a:r>
              <a:rPr lang="en-US" b="1"/>
              <a:t>I </a:t>
            </a:r>
            <a:r>
              <a:rPr lang="ru-RU" b="1"/>
              <a:t> при Екатерине </a:t>
            </a:r>
            <a:r>
              <a:rPr lang="en-US" b="1"/>
              <a:t>II</a:t>
            </a:r>
            <a:r>
              <a:rPr lang="ru-RU" b="1"/>
              <a:t>? Показать на карте. </a:t>
            </a:r>
          </a:p>
          <a:p>
            <a:pPr>
              <a:spcBef>
                <a:spcPct val="50000"/>
              </a:spcBef>
            </a:pPr>
            <a:endParaRPr lang="ru-RU" b="1"/>
          </a:p>
        </p:txBody>
      </p:sp>
      <p:pic>
        <p:nvPicPr>
          <p:cNvPr id="38916" name="Содержимое 5" descr="25.jpg"/>
          <p:cNvPicPr>
            <a:picLocks noGrp="1" noChangeAspect="1"/>
          </p:cNvPicPr>
          <p:nvPr>
            <p:ph idx="1"/>
          </p:nvPr>
        </p:nvPicPr>
        <p:blipFill>
          <a:blip r:embed="rId2" cstate="print"/>
          <a:srcRect/>
          <a:stretch>
            <a:fillRect/>
          </a:stretch>
        </p:blipFill>
        <p:spPr>
          <a:xfrm>
            <a:off x="539750" y="682625"/>
            <a:ext cx="7848600" cy="6086475"/>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323850" y="0"/>
            <a:ext cx="8351838" cy="903288"/>
          </a:xfrm>
          <a:prstGeom prst="rect">
            <a:avLst/>
          </a:prstGeom>
          <a:noFill/>
          <a:ln w="9525">
            <a:noFill/>
            <a:miter lim="800000"/>
            <a:headEnd/>
            <a:tailEnd/>
          </a:ln>
        </p:spPr>
        <p:txBody>
          <a:bodyPr>
            <a:spAutoFit/>
          </a:bodyPr>
          <a:lstStyle/>
          <a:p>
            <a:pPr algn="ctr">
              <a:lnSpc>
                <a:spcPct val="80000"/>
              </a:lnSpc>
              <a:spcBef>
                <a:spcPct val="20000"/>
              </a:spcBef>
            </a:pPr>
            <a:r>
              <a:rPr lang="ru-RU" b="1"/>
              <a:t>В чём проявилась преемственность внешнеполитического курса Петра </a:t>
            </a:r>
            <a:r>
              <a:rPr lang="en-US" b="1"/>
              <a:t>I </a:t>
            </a:r>
            <a:r>
              <a:rPr lang="ru-RU" b="1"/>
              <a:t> при Екатерине </a:t>
            </a:r>
            <a:r>
              <a:rPr lang="en-US" b="1"/>
              <a:t>II</a:t>
            </a:r>
            <a:r>
              <a:rPr lang="ru-RU" b="1"/>
              <a:t>? Показать на карте. </a:t>
            </a:r>
          </a:p>
          <a:p>
            <a:pPr>
              <a:spcBef>
                <a:spcPct val="50000"/>
              </a:spcBef>
            </a:pPr>
            <a:endParaRPr lang="ru-RU" b="1"/>
          </a:p>
        </p:txBody>
      </p:sp>
      <p:pic>
        <p:nvPicPr>
          <p:cNvPr id="39939" name="Содержимое 4" descr="26.jpg"/>
          <p:cNvPicPr>
            <a:picLocks noGrp="1" noChangeAspect="1"/>
          </p:cNvPicPr>
          <p:nvPr>
            <p:ph idx="1"/>
          </p:nvPr>
        </p:nvPicPr>
        <p:blipFill>
          <a:blip r:embed="rId2" cstate="print"/>
          <a:srcRect/>
          <a:stretch>
            <a:fillRect/>
          </a:stretch>
        </p:blipFill>
        <p:spPr>
          <a:xfrm>
            <a:off x="755650" y="577850"/>
            <a:ext cx="7561263" cy="62357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3"/>
          <p:cNvSpPr>
            <a:spLocks noGrp="1" noChangeAspect="1" noChangeArrowheads="1"/>
          </p:cNvSpPr>
          <p:nvPr>
            <p:ph idx="1"/>
          </p:nvPr>
        </p:nvSpPr>
        <p:spPr>
          <a:xfrm>
            <a:off x="5508625" y="188913"/>
            <a:ext cx="3635375" cy="2519362"/>
          </a:xfrm>
        </p:spPr>
        <p:txBody>
          <a:bodyPr/>
          <a:lstStyle/>
          <a:p>
            <a:pPr marL="0" indent="0" algn="ctr" eaLnBrk="1" hangingPunct="1">
              <a:lnSpc>
                <a:spcPct val="80000"/>
              </a:lnSpc>
              <a:buFontTx/>
              <a:buNone/>
            </a:pPr>
            <a:r>
              <a:rPr lang="ru-RU" sz="2800" smtClean="0"/>
              <a:t>В чём проявилась преемственность внешнеполитического курса Петра </a:t>
            </a:r>
            <a:r>
              <a:rPr lang="en-US" sz="2800" smtClean="0"/>
              <a:t>I </a:t>
            </a:r>
            <a:r>
              <a:rPr lang="ru-RU" sz="2800" smtClean="0"/>
              <a:t> при Екатерине </a:t>
            </a:r>
            <a:r>
              <a:rPr lang="en-US" sz="2800" smtClean="0"/>
              <a:t>II</a:t>
            </a:r>
            <a:r>
              <a:rPr lang="ru-RU" sz="2800" smtClean="0"/>
              <a:t>? Показать на карте. </a:t>
            </a:r>
          </a:p>
        </p:txBody>
      </p:sp>
      <p:pic>
        <p:nvPicPr>
          <p:cNvPr id="40963" name="Рисунок 4" descr="27.jpg"/>
          <p:cNvPicPr>
            <a:picLocks noChangeAspect="1"/>
          </p:cNvPicPr>
          <p:nvPr/>
        </p:nvPicPr>
        <p:blipFill>
          <a:blip r:embed="rId2" cstate="print"/>
          <a:srcRect/>
          <a:stretch>
            <a:fillRect/>
          </a:stretch>
        </p:blipFill>
        <p:spPr bwMode="auto">
          <a:xfrm>
            <a:off x="0" y="260350"/>
            <a:ext cx="5524500" cy="6286500"/>
          </a:xfrm>
          <a:prstGeom prst="rect">
            <a:avLst/>
          </a:prstGeom>
          <a:noFill/>
          <a:ln w="9525">
            <a:noFill/>
            <a:miter lim="800000"/>
            <a:headEnd/>
            <a:tailEnd/>
          </a:ln>
        </p:spPr>
      </p:pic>
      <p:pic>
        <p:nvPicPr>
          <p:cNvPr id="40964" name="Рисунок 5" descr="28.jpg"/>
          <p:cNvPicPr>
            <a:picLocks noChangeAspect="1"/>
          </p:cNvPicPr>
          <p:nvPr/>
        </p:nvPicPr>
        <p:blipFill>
          <a:blip r:embed="rId3" cstate="print"/>
          <a:srcRect/>
          <a:stretch>
            <a:fillRect/>
          </a:stretch>
        </p:blipFill>
        <p:spPr bwMode="auto">
          <a:xfrm>
            <a:off x="5516563" y="3284538"/>
            <a:ext cx="3627437"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a:spLocks noGrp="1" noChangeArrowheads="1"/>
          </p:cNvSpPr>
          <p:nvPr>
            <p:ph idx="1"/>
          </p:nvPr>
        </p:nvSpPr>
        <p:spPr>
          <a:xfrm>
            <a:off x="0" y="1052513"/>
            <a:ext cx="9144000" cy="5256212"/>
          </a:xfrm>
        </p:spPr>
        <p:txBody>
          <a:bodyPr/>
          <a:lstStyle/>
          <a:p>
            <a:pPr eaLnBrk="1" hangingPunct="1">
              <a:lnSpc>
                <a:spcPct val="90000"/>
              </a:lnSpc>
            </a:pPr>
            <a:r>
              <a:rPr lang="ru-RU" sz="2800" smtClean="0"/>
              <a:t>В </a:t>
            </a:r>
            <a:r>
              <a:rPr lang="ru-RU" sz="2800" b="1" smtClean="0"/>
              <a:t>1772 г</a:t>
            </a:r>
            <a:r>
              <a:rPr lang="ru-RU" sz="2800" smtClean="0"/>
              <a:t>. по первому разделу России отошли земли современной Восточной Белоруссии с городами Гомель, Могилёв, Витебск, Полоцк и часть Лифляндии.В </a:t>
            </a:r>
            <a:r>
              <a:rPr lang="ru-RU" sz="2800" b="1" smtClean="0"/>
              <a:t>1793</a:t>
            </a:r>
            <a:r>
              <a:rPr lang="ru-RU" sz="2800" smtClean="0"/>
              <a:t> г. по второму разделу Россия присоединила к себе Правобережную Украину и центральные белорусские земли с Минском. Осенью </a:t>
            </a:r>
            <a:r>
              <a:rPr lang="ru-RU" sz="2800" b="1" smtClean="0"/>
              <a:t>1795 </a:t>
            </a:r>
            <a:r>
              <a:rPr lang="ru-RU" sz="2800" smtClean="0"/>
              <a:t>г.состоялся 3 раздел, к России отошли западнобелорусские земли, Волынь и Литва. Эти разделы вернули Российской империи наследие Древней Руси – земли, населённые украинцами и белорусами. Государственное единство русских, украинцев и белорусов восстановилось. </a:t>
            </a:r>
          </a:p>
        </p:txBody>
      </p:sp>
      <p:sp>
        <p:nvSpPr>
          <p:cNvPr id="65538" name="Rectangle 2"/>
          <p:cNvSpPr>
            <a:spLocks noGrp="1" noChangeArrowheads="1"/>
          </p:cNvSpPr>
          <p:nvPr>
            <p:ph type="title"/>
          </p:nvPr>
        </p:nvSpPr>
        <p:spPr>
          <a:xfrm>
            <a:off x="468313" y="260350"/>
            <a:ext cx="8229600" cy="504825"/>
          </a:xfrm>
        </p:spPr>
        <p:txBody>
          <a:bodyPr>
            <a:normAutofit fontScale="90000"/>
          </a:bodyPr>
          <a:lstStyle/>
          <a:p>
            <a:pPr eaLnBrk="1" fontAlgn="auto" hangingPunct="1">
              <a:spcAft>
                <a:spcPts val="0"/>
              </a:spcAft>
              <a:defRPr/>
            </a:pPr>
            <a:r>
              <a:rPr lang="ru-RU" sz="4000"/>
              <a:t>Разделы Польши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79388" y="549275"/>
            <a:ext cx="8785225" cy="6308725"/>
          </a:xfrm>
        </p:spPr>
        <p:txBody>
          <a:bodyPr/>
          <a:lstStyle/>
          <a:p>
            <a:pPr marL="0" indent="15875" eaLnBrk="1" hangingPunct="1">
              <a:lnSpc>
                <a:spcPct val="80000"/>
              </a:lnSpc>
              <a:buFontTx/>
              <a:buNone/>
            </a:pPr>
            <a:endParaRPr lang="ru-RU" sz="1400" smtClean="0"/>
          </a:p>
          <a:p>
            <a:pPr marL="0" indent="15875" eaLnBrk="1" hangingPunct="1">
              <a:lnSpc>
                <a:spcPct val="80000"/>
              </a:lnSpc>
            </a:pPr>
            <a:r>
              <a:rPr lang="ru-RU" sz="1400" smtClean="0"/>
              <a:t>  </a:t>
            </a:r>
            <a:r>
              <a:rPr lang="ru-RU" sz="1400" u="sng" smtClean="0"/>
              <a:t>Определите по краткой характеристике, о каком полководце идёт речь: </a:t>
            </a:r>
          </a:p>
          <a:p>
            <a:pPr marL="0" indent="15875" eaLnBrk="1" hangingPunct="1">
              <a:lnSpc>
                <a:spcPct val="80000"/>
              </a:lnSpc>
              <a:buFontTx/>
              <a:buNone/>
            </a:pPr>
            <a:r>
              <a:rPr lang="ru-RU" sz="1400" smtClean="0"/>
              <a:t> современники считали, что он сделал для России на юге не меньше, чем Пётр </a:t>
            </a:r>
            <a:r>
              <a:rPr lang="en-US" sz="1400" smtClean="0"/>
              <a:t>I </a:t>
            </a:r>
            <a:r>
              <a:rPr lang="ru-RU" sz="1400" smtClean="0"/>
              <a:t>на севере, а Екатерина </a:t>
            </a:r>
            <a:r>
              <a:rPr lang="en-US" sz="1400" smtClean="0"/>
              <a:t>II </a:t>
            </a:r>
            <a:r>
              <a:rPr lang="ru-RU" sz="1400" smtClean="0"/>
              <a:t>говорила о нём: «Он был мой дражайший друг… человек гениальный. Мне некем его заменить!». </a:t>
            </a:r>
          </a:p>
          <a:p>
            <a:pPr marL="0" indent="15875" eaLnBrk="1" hangingPunct="1">
              <a:lnSpc>
                <a:spcPct val="80000"/>
              </a:lnSpc>
              <a:buFontTx/>
              <a:buNone/>
            </a:pPr>
            <a:endParaRPr lang="ru-RU" sz="1400" smtClean="0"/>
          </a:p>
          <a:p>
            <a:pPr marL="0" indent="15875" eaLnBrk="1" hangingPunct="1">
              <a:lnSpc>
                <a:spcPct val="80000"/>
              </a:lnSpc>
            </a:pPr>
            <a:r>
              <a:rPr lang="ru-RU" sz="1400" smtClean="0"/>
              <a:t>  </a:t>
            </a:r>
            <a:r>
              <a:rPr lang="ru-RU" sz="1400" u="sng" smtClean="0"/>
              <a:t>Вставьте вместо пропусков. </a:t>
            </a:r>
            <a:endParaRPr lang="ru-RU" sz="1400" smtClean="0"/>
          </a:p>
          <a:p>
            <a:pPr marL="0" indent="15875" eaLnBrk="1" hangingPunct="1">
              <a:lnSpc>
                <a:spcPct val="80000"/>
              </a:lnSpc>
              <a:buFontTx/>
              <a:buNone/>
            </a:pPr>
            <a:r>
              <a:rPr lang="ru-RU" sz="1400" smtClean="0"/>
              <a:t>За особые заслуги перед отечеством ряд полководцев и государственных деятелей к дворянской фамилии и титулу специальным указом Екатерины </a:t>
            </a:r>
            <a:r>
              <a:rPr lang="en-US" sz="1400" smtClean="0"/>
              <a:t>II </a:t>
            </a:r>
            <a:r>
              <a:rPr lang="ru-RU" sz="1400" smtClean="0"/>
              <a:t>получили почётное наименование: </a:t>
            </a:r>
          </a:p>
          <a:p>
            <a:pPr marL="0" indent="15875" eaLnBrk="1" hangingPunct="1">
              <a:lnSpc>
                <a:spcPct val="80000"/>
              </a:lnSpc>
              <a:buFontTx/>
              <a:buNone/>
            </a:pPr>
            <a:r>
              <a:rPr lang="ru-RU" sz="1400" smtClean="0"/>
              <a:t>А) Князь Г.А. Потёмкин - __________________________; </a:t>
            </a:r>
          </a:p>
          <a:p>
            <a:pPr marL="0" indent="15875" eaLnBrk="1" hangingPunct="1">
              <a:lnSpc>
                <a:spcPct val="80000"/>
              </a:lnSpc>
              <a:buFontTx/>
              <a:buNone/>
            </a:pPr>
            <a:r>
              <a:rPr lang="ru-RU" sz="1400" smtClean="0"/>
              <a:t>Б) Граф А.Г. Орлов - ______________________________; </a:t>
            </a:r>
          </a:p>
          <a:p>
            <a:pPr marL="0" indent="15875" eaLnBrk="1" hangingPunct="1">
              <a:lnSpc>
                <a:spcPct val="80000"/>
              </a:lnSpc>
              <a:buFontTx/>
              <a:buNone/>
            </a:pPr>
            <a:r>
              <a:rPr lang="ru-RU" sz="1400" smtClean="0"/>
              <a:t>В) Граф П.А. Румянцев - __________________________; </a:t>
            </a:r>
          </a:p>
          <a:p>
            <a:pPr marL="0" indent="15875" eaLnBrk="1" hangingPunct="1">
              <a:lnSpc>
                <a:spcPct val="80000"/>
              </a:lnSpc>
              <a:buFontTx/>
              <a:buNone/>
            </a:pPr>
            <a:r>
              <a:rPr lang="ru-RU" sz="1400" smtClean="0"/>
              <a:t>Г) Граф А.В. Суворов - ____________________________.   </a:t>
            </a:r>
          </a:p>
          <a:p>
            <a:pPr marL="0" indent="15875" eaLnBrk="1" hangingPunct="1">
              <a:lnSpc>
                <a:spcPct val="80000"/>
              </a:lnSpc>
              <a:buFontTx/>
              <a:buChar char="-"/>
            </a:pPr>
            <a:r>
              <a:rPr lang="ru-RU" sz="1400" smtClean="0"/>
              <a:t>В связи с какими событиями они были удостоены этой чести?</a:t>
            </a:r>
          </a:p>
          <a:p>
            <a:pPr marL="0" indent="15875" eaLnBrk="1" hangingPunct="1">
              <a:lnSpc>
                <a:spcPct val="80000"/>
              </a:lnSpc>
              <a:buFontTx/>
              <a:buNone/>
            </a:pPr>
            <a:r>
              <a:rPr lang="ru-RU" sz="1400" smtClean="0"/>
              <a:t> </a:t>
            </a:r>
          </a:p>
          <a:p>
            <a:pPr marL="0" indent="15875" eaLnBrk="1" hangingPunct="1">
              <a:lnSpc>
                <a:spcPct val="80000"/>
              </a:lnSpc>
            </a:pPr>
            <a:r>
              <a:rPr lang="ru-RU" sz="1400" smtClean="0"/>
              <a:t>  </a:t>
            </a:r>
            <a:r>
              <a:rPr lang="ru-RU" sz="1400" u="sng" smtClean="0"/>
              <a:t>О чём идёт речь?</a:t>
            </a:r>
            <a:r>
              <a:rPr lang="ru-RU" sz="1400" b="1" smtClean="0"/>
              <a:t> </a:t>
            </a:r>
            <a:endParaRPr lang="ru-RU" sz="1400" smtClean="0"/>
          </a:p>
          <a:p>
            <a:pPr marL="0" indent="15875" eaLnBrk="1" hangingPunct="1">
              <a:lnSpc>
                <a:spcPct val="80000"/>
              </a:lnSpc>
              <a:buFontTx/>
              <a:buNone/>
            </a:pPr>
            <a:r>
              <a:rPr lang="ru-RU" sz="1400" smtClean="0"/>
              <a:t>О каком сражении говорится в рапорте адмирала Г.А. Спиридова: «Турецкий флот атаковали, разбили, разломали, сожгли, на небо пустили, потопили и в пепел обратили и оставили на том месте страшное позорище, а сами стали быть во всём архипелаге господствующими». В честь этой победы была выбита медаль с лаконичной надписью «Был». </a:t>
            </a:r>
          </a:p>
          <a:p>
            <a:pPr marL="0" indent="15875" eaLnBrk="1" hangingPunct="1">
              <a:lnSpc>
                <a:spcPct val="80000"/>
              </a:lnSpc>
              <a:buFontTx/>
              <a:buNone/>
            </a:pPr>
            <a:endParaRPr lang="ru-RU" sz="1400" smtClean="0"/>
          </a:p>
          <a:p>
            <a:pPr marL="0" indent="15875" eaLnBrk="1" hangingPunct="1">
              <a:lnSpc>
                <a:spcPct val="80000"/>
              </a:lnSpc>
            </a:pPr>
            <a:r>
              <a:rPr lang="ru-RU" sz="1400" b="1" smtClean="0"/>
              <a:t> </a:t>
            </a:r>
            <a:r>
              <a:rPr lang="ru-RU" sz="1400" u="sng" smtClean="0"/>
              <a:t>Выберите правильные ответы.</a:t>
            </a:r>
            <a:r>
              <a:rPr lang="ru-RU" sz="1400" b="1" smtClean="0"/>
              <a:t> </a:t>
            </a:r>
            <a:endParaRPr lang="ru-RU" sz="1400" smtClean="0"/>
          </a:p>
          <a:p>
            <a:pPr marL="0" indent="15875" eaLnBrk="1" hangingPunct="1">
              <a:lnSpc>
                <a:spcPct val="80000"/>
              </a:lnSpc>
              <a:buFontTx/>
              <a:buNone/>
            </a:pPr>
            <a:r>
              <a:rPr lang="ru-RU" sz="1400" smtClean="0"/>
              <a:t>Основные направления внешней политики при Екатерине </a:t>
            </a:r>
            <a:r>
              <a:rPr lang="en-US" sz="1400" smtClean="0"/>
              <a:t>II </a:t>
            </a:r>
            <a:r>
              <a:rPr lang="ru-RU" sz="1400" smtClean="0"/>
              <a:t>: </a:t>
            </a:r>
          </a:p>
          <a:p>
            <a:pPr marL="0" indent="15875" eaLnBrk="1" hangingPunct="1">
              <a:lnSpc>
                <a:spcPct val="80000"/>
              </a:lnSpc>
              <a:buFontTx/>
              <a:buNone/>
            </a:pPr>
            <a:r>
              <a:rPr lang="ru-RU" sz="1400" smtClean="0"/>
              <a:t>А) обеспечение выхода России к Чёрному морю </a:t>
            </a:r>
          </a:p>
          <a:p>
            <a:pPr marL="0" indent="15875" eaLnBrk="1" hangingPunct="1">
              <a:lnSpc>
                <a:spcPct val="80000"/>
              </a:lnSpc>
              <a:buFontTx/>
              <a:buNone/>
            </a:pPr>
            <a:r>
              <a:rPr lang="ru-RU" sz="1400" smtClean="0"/>
              <a:t>Б) возвращение в состав России украинских и белорусских земель </a:t>
            </a:r>
          </a:p>
          <a:p>
            <a:pPr marL="0" indent="15875" eaLnBrk="1" hangingPunct="1">
              <a:lnSpc>
                <a:spcPct val="80000"/>
              </a:lnSpc>
              <a:buFontTx/>
              <a:buNone/>
            </a:pPr>
            <a:r>
              <a:rPr lang="ru-RU" sz="1400" smtClean="0"/>
              <a:t>В) создание антитурецкой коалиции  </a:t>
            </a:r>
          </a:p>
          <a:p>
            <a:pPr marL="0" indent="15875" eaLnBrk="1" hangingPunct="1">
              <a:lnSpc>
                <a:spcPct val="80000"/>
              </a:lnSpc>
              <a:buFontTx/>
              <a:buNone/>
            </a:pPr>
            <a:r>
              <a:rPr lang="ru-RU" sz="1400" smtClean="0"/>
              <a:t>Г) освобождение балканских народов от турецкого владычества </a:t>
            </a:r>
          </a:p>
          <a:p>
            <a:pPr marL="0" indent="15875" eaLnBrk="1" hangingPunct="1">
              <a:lnSpc>
                <a:spcPct val="80000"/>
              </a:lnSpc>
              <a:buFontTx/>
              <a:buNone/>
            </a:pPr>
            <a:r>
              <a:rPr lang="ru-RU" sz="1400" smtClean="0"/>
              <a:t>Д) продвижение в Среднюю Азию  </a:t>
            </a:r>
          </a:p>
          <a:p>
            <a:pPr marL="0" indent="15875" eaLnBrk="1" hangingPunct="1">
              <a:lnSpc>
                <a:spcPct val="80000"/>
              </a:lnSpc>
              <a:buFontTx/>
              <a:buNone/>
            </a:pPr>
            <a:r>
              <a:rPr lang="ru-RU" sz="1400" smtClean="0"/>
              <a:t>Е) борьба с революционной Францией. </a:t>
            </a:r>
          </a:p>
        </p:txBody>
      </p:sp>
      <p:sp>
        <p:nvSpPr>
          <p:cNvPr id="58370" name="Rectangle 2"/>
          <p:cNvSpPr>
            <a:spLocks noGrp="1" noChangeArrowheads="1"/>
          </p:cNvSpPr>
          <p:nvPr>
            <p:ph type="title"/>
          </p:nvPr>
        </p:nvSpPr>
        <p:spPr>
          <a:xfrm>
            <a:off x="457200" y="274638"/>
            <a:ext cx="8229600" cy="417512"/>
          </a:xfrm>
        </p:spPr>
        <p:txBody>
          <a:bodyPr>
            <a:normAutofit fontScale="90000"/>
          </a:bodyPr>
          <a:lstStyle/>
          <a:p>
            <a:pPr eaLnBrk="1" fontAlgn="auto" hangingPunct="1">
              <a:spcAft>
                <a:spcPts val="0"/>
              </a:spcAft>
              <a:defRPr/>
            </a:pPr>
            <a:r>
              <a:rPr lang="ru-RU" sz="2800"/>
              <a:t>Закрепление материала.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sz="half" idx="1"/>
          </p:nvPr>
        </p:nvSpPr>
        <p:spPr>
          <a:xfrm>
            <a:off x="2555875" y="0"/>
            <a:ext cx="5761038" cy="6858000"/>
          </a:xfrm>
        </p:spPr>
        <p:txBody>
          <a:bodyPr/>
          <a:lstStyle/>
          <a:p>
            <a:pPr marL="0" indent="0" eaLnBrk="1" hangingPunct="1">
              <a:lnSpc>
                <a:spcPct val="80000"/>
              </a:lnSpc>
              <a:buFontTx/>
              <a:buNone/>
            </a:pPr>
            <a:endParaRPr lang="ru-RU" sz="1800" smtClean="0"/>
          </a:p>
          <a:p>
            <a:pPr marL="0" indent="0" eaLnBrk="1" hangingPunct="1">
              <a:lnSpc>
                <a:spcPct val="80000"/>
              </a:lnSpc>
              <a:buFontTx/>
              <a:buNone/>
            </a:pPr>
            <a:r>
              <a:rPr lang="ru-RU" sz="1800" smtClean="0"/>
              <a:t>О,росс! О, род великодушный!... </a:t>
            </a:r>
          </a:p>
          <a:p>
            <a:pPr marL="0" indent="0" eaLnBrk="1" hangingPunct="1">
              <a:lnSpc>
                <a:spcPct val="80000"/>
              </a:lnSpc>
              <a:buFontTx/>
              <a:buNone/>
            </a:pPr>
            <a:r>
              <a:rPr lang="ru-RU" sz="1800" smtClean="0"/>
              <a:t>Чего не может род сей славный, </a:t>
            </a:r>
          </a:p>
          <a:p>
            <a:pPr marL="0" indent="0" eaLnBrk="1" hangingPunct="1">
              <a:lnSpc>
                <a:spcPct val="80000"/>
              </a:lnSpc>
              <a:buFontTx/>
              <a:buNone/>
            </a:pPr>
            <a:r>
              <a:rPr lang="ru-RU" sz="1800" smtClean="0"/>
              <a:t>Любя царей своих, свершить? </a:t>
            </a:r>
          </a:p>
          <a:p>
            <a:pPr marL="0" indent="0" eaLnBrk="1" hangingPunct="1">
              <a:lnSpc>
                <a:spcPct val="80000"/>
              </a:lnSpc>
              <a:buFontTx/>
              <a:buNone/>
            </a:pPr>
            <a:r>
              <a:rPr lang="ru-RU" sz="1800" smtClean="0"/>
              <a:t>Умейте лишь, главы венчанны, </a:t>
            </a:r>
          </a:p>
          <a:p>
            <a:pPr marL="0" indent="0" eaLnBrk="1" hangingPunct="1">
              <a:lnSpc>
                <a:spcPct val="80000"/>
              </a:lnSpc>
              <a:buFontTx/>
              <a:buNone/>
            </a:pPr>
            <a:r>
              <a:rPr lang="ru-RU" sz="1800" smtClean="0"/>
              <a:t>Его бесценну кровь щадить: </a:t>
            </a:r>
          </a:p>
          <a:p>
            <a:pPr marL="0" indent="0" eaLnBrk="1" hangingPunct="1">
              <a:lnSpc>
                <a:spcPct val="80000"/>
              </a:lnSpc>
              <a:buFontTx/>
              <a:buNone/>
            </a:pPr>
            <a:r>
              <a:rPr lang="ru-RU" sz="1800" smtClean="0"/>
              <a:t>Умейте дать ему вы льготу, </a:t>
            </a:r>
          </a:p>
          <a:p>
            <a:pPr marL="0" indent="0" eaLnBrk="1" hangingPunct="1">
              <a:lnSpc>
                <a:spcPct val="80000"/>
              </a:lnSpc>
              <a:buFontTx/>
              <a:buNone/>
            </a:pPr>
            <a:r>
              <a:rPr lang="ru-RU" sz="1800" smtClean="0"/>
              <a:t>К делам великим дух, охоту </a:t>
            </a:r>
          </a:p>
          <a:p>
            <a:pPr marL="0" indent="0" eaLnBrk="1" hangingPunct="1">
              <a:lnSpc>
                <a:spcPct val="80000"/>
              </a:lnSpc>
              <a:buFontTx/>
              <a:buNone/>
            </a:pPr>
            <a:r>
              <a:rPr lang="ru-RU" sz="1800" smtClean="0"/>
              <a:t>И правотой сердца пленить, </a:t>
            </a:r>
          </a:p>
          <a:p>
            <a:pPr marL="0" indent="0" eaLnBrk="1" hangingPunct="1">
              <a:lnSpc>
                <a:spcPct val="80000"/>
              </a:lnSpc>
              <a:buFontTx/>
              <a:buNone/>
            </a:pPr>
            <a:r>
              <a:rPr lang="ru-RU" sz="1800" smtClean="0"/>
              <a:t>Вы можете его рукою </a:t>
            </a:r>
          </a:p>
          <a:p>
            <a:pPr marL="0" indent="0" eaLnBrk="1" hangingPunct="1">
              <a:lnSpc>
                <a:spcPct val="80000"/>
              </a:lnSpc>
              <a:buFontTx/>
              <a:buNone/>
            </a:pPr>
            <a:r>
              <a:rPr lang="ru-RU" sz="1800" smtClean="0"/>
              <a:t>Всегда, войной и не войною, </a:t>
            </a:r>
          </a:p>
          <a:p>
            <a:pPr marL="0" indent="0" eaLnBrk="1" hangingPunct="1">
              <a:lnSpc>
                <a:spcPct val="80000"/>
              </a:lnSpc>
              <a:buFontTx/>
              <a:buNone/>
            </a:pPr>
            <a:r>
              <a:rPr lang="ru-RU" sz="1800" smtClean="0"/>
              <a:t>Весь мир себя заставить чтить. </a:t>
            </a:r>
          </a:p>
          <a:p>
            <a:pPr marL="0" indent="0" eaLnBrk="1" hangingPunct="1">
              <a:lnSpc>
                <a:spcPct val="80000"/>
              </a:lnSpc>
              <a:buFontTx/>
              <a:buNone/>
            </a:pPr>
            <a:r>
              <a:rPr lang="ru-RU" sz="1800" smtClean="0"/>
              <a:t>Война, как северно сиянье, </a:t>
            </a:r>
          </a:p>
          <a:p>
            <a:pPr marL="0" indent="0" eaLnBrk="1" hangingPunct="1">
              <a:lnSpc>
                <a:spcPct val="80000"/>
              </a:lnSpc>
              <a:buFontTx/>
              <a:buNone/>
            </a:pPr>
            <a:r>
              <a:rPr lang="ru-RU" sz="1800" smtClean="0"/>
              <a:t>Лишь удивляет чернь одну; </a:t>
            </a:r>
          </a:p>
          <a:p>
            <a:pPr marL="0" indent="0" eaLnBrk="1" hangingPunct="1">
              <a:lnSpc>
                <a:spcPct val="80000"/>
              </a:lnSpc>
              <a:buFontTx/>
              <a:buNone/>
            </a:pPr>
            <a:r>
              <a:rPr lang="ru-RU" sz="1800" smtClean="0"/>
              <a:t>Как светлой радуги блистанье, </a:t>
            </a:r>
          </a:p>
          <a:p>
            <a:pPr marL="0" indent="0" eaLnBrk="1" hangingPunct="1">
              <a:lnSpc>
                <a:spcPct val="80000"/>
              </a:lnSpc>
              <a:buFontTx/>
              <a:buNone/>
            </a:pPr>
            <a:r>
              <a:rPr lang="ru-RU" sz="1800" smtClean="0"/>
              <a:t>Всяк мудрый любит тишину. </a:t>
            </a:r>
          </a:p>
          <a:p>
            <a:pPr marL="0" indent="0" eaLnBrk="1" hangingPunct="1">
              <a:lnSpc>
                <a:spcPct val="80000"/>
              </a:lnSpc>
              <a:buFontTx/>
              <a:buNone/>
            </a:pPr>
            <a:r>
              <a:rPr lang="ru-RU" sz="1800" smtClean="0"/>
              <a:t>Что благовонней аромата? </a:t>
            </a:r>
          </a:p>
          <a:p>
            <a:pPr marL="0" indent="0" eaLnBrk="1" hangingPunct="1">
              <a:lnSpc>
                <a:spcPct val="80000"/>
              </a:lnSpc>
              <a:buFontTx/>
              <a:buNone/>
            </a:pPr>
            <a:r>
              <a:rPr lang="ru-RU" sz="1800" smtClean="0"/>
              <a:t>Что слаще мёда, краше злата </a:t>
            </a:r>
          </a:p>
          <a:p>
            <a:pPr marL="0" indent="0" eaLnBrk="1" hangingPunct="1">
              <a:lnSpc>
                <a:spcPct val="80000"/>
              </a:lnSpc>
              <a:buFontTx/>
              <a:buNone/>
            </a:pPr>
            <a:r>
              <a:rPr lang="ru-RU" sz="1800" smtClean="0"/>
              <a:t>И драгоценнее порфир? </a:t>
            </a:r>
          </a:p>
          <a:p>
            <a:pPr marL="0" indent="0" eaLnBrk="1" hangingPunct="1">
              <a:lnSpc>
                <a:spcPct val="80000"/>
              </a:lnSpc>
              <a:buFontTx/>
              <a:buNone/>
            </a:pPr>
            <a:r>
              <a:rPr lang="ru-RU" sz="1800" smtClean="0"/>
              <a:t>Не ты ль, которого всем взгляды </a:t>
            </a:r>
          </a:p>
          <a:p>
            <a:pPr marL="0" indent="0" eaLnBrk="1" hangingPunct="1">
              <a:lnSpc>
                <a:spcPct val="80000"/>
              </a:lnSpc>
              <a:buFontTx/>
              <a:buNone/>
            </a:pPr>
            <a:r>
              <a:rPr lang="ru-RU" sz="1800" smtClean="0"/>
              <a:t>Льют обилие прохлады, </a:t>
            </a:r>
          </a:p>
          <a:p>
            <a:pPr marL="0" indent="0" eaLnBrk="1" hangingPunct="1">
              <a:lnSpc>
                <a:spcPct val="80000"/>
              </a:lnSpc>
              <a:buFontTx/>
              <a:buNone/>
            </a:pPr>
            <a:r>
              <a:rPr lang="ru-RU" sz="1800" smtClean="0"/>
              <a:t>Прекрасный и полезный мир? </a:t>
            </a:r>
          </a:p>
          <a:p>
            <a:pPr marL="0" indent="0" algn="r" eaLnBrk="1" hangingPunct="1">
              <a:lnSpc>
                <a:spcPct val="80000"/>
              </a:lnSpc>
              <a:buFontTx/>
              <a:buNone/>
            </a:pPr>
            <a:endParaRPr lang="ru-RU" sz="1800" smtClean="0"/>
          </a:p>
          <a:p>
            <a:pPr marL="0" indent="0" algn="r" eaLnBrk="1" hangingPunct="1">
              <a:lnSpc>
                <a:spcPct val="80000"/>
              </a:lnSpc>
              <a:buFontTx/>
              <a:buNone/>
            </a:pPr>
            <a:r>
              <a:rPr lang="ru-RU" sz="1800" smtClean="0"/>
              <a:t>Г.Р. Державин.</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179388" y="908050"/>
            <a:ext cx="8964612" cy="5792788"/>
          </a:xfrm>
        </p:spPr>
        <p:txBody>
          <a:bodyPr/>
          <a:lstStyle/>
          <a:p>
            <a:pPr eaLnBrk="1" hangingPunct="1">
              <a:lnSpc>
                <a:spcPct val="80000"/>
              </a:lnSpc>
            </a:pPr>
            <a:r>
              <a:rPr lang="ru-RU" sz="2000" smtClean="0"/>
              <a:t>Выход к Черному морю открывал для России широкие возможности для развития торговли, хозяйственного освоения новых земель, укрепление её положения на международной арене.</a:t>
            </a:r>
          </a:p>
          <a:p>
            <a:pPr eaLnBrk="1" hangingPunct="1">
              <a:lnSpc>
                <a:spcPct val="80000"/>
              </a:lnSpc>
            </a:pPr>
            <a:r>
              <a:rPr lang="ru-RU" sz="2000" smtClean="0"/>
              <a:t>Постоянная опасность набегов являлась тормозом на пути освоения плодородных степных земель</a:t>
            </a:r>
            <a:r>
              <a:rPr lang="ru-RU" sz="2000" i="1" smtClean="0"/>
              <a:t> </a:t>
            </a:r>
          </a:p>
          <a:p>
            <a:pPr eaLnBrk="1" hangingPunct="1">
              <a:lnSpc>
                <a:spcPct val="80000"/>
              </a:lnSpc>
            </a:pPr>
            <a:r>
              <a:rPr lang="ru-RU" sz="2000" smtClean="0"/>
              <a:t>Крымское ханство при поддержке Османской империи  беспокоило южные пределы России. Но к концу 18 века Россия уже могла помериться силами с турками.</a:t>
            </a:r>
            <a:endParaRPr lang="ru-RU" sz="2000" i="1" smtClean="0"/>
          </a:p>
          <a:p>
            <a:pPr eaLnBrk="1" hangingPunct="1">
              <a:lnSpc>
                <a:spcPct val="80000"/>
              </a:lnSpc>
            </a:pPr>
            <a:r>
              <a:rPr lang="ru-RU" sz="2000" i="1" smtClean="0"/>
              <a:t>Предыстория конфликта: вопрос об уравнивании в правах католиков и диссидентов-  </a:t>
            </a:r>
            <a:r>
              <a:rPr lang="ru-RU" sz="2000" smtClean="0"/>
              <a:t>в данном случае, диссиденты – некатолики из числа православных (украинцев и белорусов) и протестантов в Речи Посполитой.</a:t>
            </a:r>
          </a:p>
          <a:p>
            <a:pPr eaLnBrk="1" hangingPunct="1">
              <a:lnSpc>
                <a:spcPct val="80000"/>
              </a:lnSpc>
            </a:pPr>
            <a:r>
              <a:rPr lang="ru-RU" sz="2000" smtClean="0"/>
              <a:t>В 1768 г. сейм под нажимом короля Станислава Понятовского принял такое решение. Но Барская конфедерация (объединение магнатов и шляхты) это решение не признала и подняла мятеж против своего короля. Начались военные действия между конфедератами и русскими войсками, введёнными по просьбе Понятовского. Конфедераты потерпели несколько поражений. Но в события вмешалась Турция . </a:t>
            </a:r>
          </a:p>
          <a:p>
            <a:pPr eaLnBrk="1" hangingPunct="1">
              <a:lnSpc>
                <a:spcPct val="80000"/>
              </a:lnSpc>
            </a:pPr>
            <a:r>
              <a:rPr lang="ru-RU" sz="2000" smtClean="0"/>
              <a:t>Её поддерживали европейские страны, прежде всего Франция и Австрия, не желавшие усиления России. Подстрекаемая французским правительством, Османская империя в 1768 году объявила России войну.</a:t>
            </a:r>
          </a:p>
        </p:txBody>
      </p:sp>
      <p:sp>
        <p:nvSpPr>
          <p:cNvPr id="35842" name="Rectangle 2"/>
          <p:cNvSpPr>
            <a:spLocks noGrp="1" noChangeArrowheads="1"/>
          </p:cNvSpPr>
          <p:nvPr>
            <p:ph type="title"/>
          </p:nvPr>
        </p:nvSpPr>
        <p:spPr>
          <a:xfrm>
            <a:off x="468313" y="260350"/>
            <a:ext cx="8229600" cy="490538"/>
          </a:xfrm>
        </p:spPr>
        <p:txBody>
          <a:bodyPr>
            <a:normAutofit fontScale="90000"/>
          </a:bodyPr>
          <a:lstStyle/>
          <a:p>
            <a:pPr eaLnBrk="1" fontAlgn="auto" hangingPunct="1">
              <a:spcAft>
                <a:spcPts val="0"/>
              </a:spcAft>
              <a:defRPr/>
            </a:pPr>
            <a:r>
              <a:rPr lang="ru-RU" sz="2800" b="1">
                <a:solidFill>
                  <a:schemeClr val="accent2"/>
                </a:solidFill>
              </a:rPr>
              <a:t>Причины русско-турецкой войны 1768 -1774. Предыстория конфликта.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79388" y="5157788"/>
            <a:ext cx="4176712" cy="792162"/>
          </a:xfrm>
        </p:spPr>
        <p:txBody>
          <a:bodyPr>
            <a:normAutofit fontScale="90000"/>
          </a:bodyPr>
          <a:lstStyle/>
          <a:p>
            <a:pPr eaLnBrk="1" fontAlgn="auto" hangingPunct="1">
              <a:spcAft>
                <a:spcPts val="0"/>
              </a:spcAft>
              <a:defRPr/>
            </a:pPr>
            <a:r>
              <a:rPr lang="ru-RU" sz="2000"/>
              <a:t>Мустафа </a:t>
            </a:r>
            <a:r>
              <a:rPr sz="2000"/>
              <a:t>III </a:t>
            </a:r>
            <a:r>
              <a:rPr lang="ru-RU" sz="2000"/>
              <a:t>турецкий султан  с 1757-1774 гг.</a:t>
            </a:r>
            <a:r>
              <a:rPr lang="ru-RU" sz="4000"/>
              <a:t> </a:t>
            </a:r>
          </a:p>
        </p:txBody>
      </p:sp>
      <p:sp>
        <p:nvSpPr>
          <p:cNvPr id="9219" name="Text Box 5"/>
          <p:cNvSpPr txBox="1">
            <a:spLocks noChangeArrowheads="1"/>
          </p:cNvSpPr>
          <p:nvPr/>
        </p:nvSpPr>
        <p:spPr bwMode="auto">
          <a:xfrm>
            <a:off x="4427538" y="66675"/>
            <a:ext cx="4716462" cy="6791325"/>
          </a:xfrm>
          <a:prstGeom prst="rect">
            <a:avLst/>
          </a:prstGeom>
          <a:noFill/>
          <a:ln w="9525">
            <a:noFill/>
            <a:miter lim="800000"/>
            <a:headEnd/>
            <a:tailEnd/>
          </a:ln>
        </p:spPr>
        <p:txBody>
          <a:bodyPr>
            <a:spAutoFit/>
          </a:bodyPr>
          <a:lstStyle/>
          <a:p>
            <a:pPr>
              <a:spcBef>
                <a:spcPct val="50000"/>
              </a:spcBef>
            </a:pPr>
            <a:r>
              <a:rPr lang="ru-RU" sz="2200"/>
              <a:t>Войну начала именно Турция – султан потребовал вывода русских войск из Речи Посполитой, отказа от поддержки диссидентов. В </a:t>
            </a:r>
            <a:r>
              <a:rPr lang="ru-RU" sz="2200" b="1"/>
              <a:t>1768 г.</a:t>
            </a:r>
            <a:r>
              <a:rPr lang="ru-RU" sz="2200"/>
              <a:t> он объявил войну России и крымские татары совершили опустошительный набег на русские и украинские земли (оказавшийся для них последним). России пришлось воевать на двух фронтах. Но, несмотря на это, уверенности придавали серьёзные факторы: превосходство России над Турцией в экономике, выучке и храбрости солдат, искусстве полководцев, уже заявившие о себе – П.А. Румянцев и             А.В. Суворов.</a:t>
            </a:r>
          </a:p>
        </p:txBody>
      </p:sp>
      <p:pic>
        <p:nvPicPr>
          <p:cNvPr id="9220" name="Рисунок 4" descr="4.jpg"/>
          <p:cNvPicPr>
            <a:picLocks noChangeAspect="1"/>
          </p:cNvPicPr>
          <p:nvPr/>
        </p:nvPicPr>
        <p:blipFill>
          <a:blip r:embed="rId2" cstate="print"/>
          <a:srcRect/>
          <a:stretch>
            <a:fillRect/>
          </a:stretch>
        </p:blipFill>
        <p:spPr bwMode="auto">
          <a:xfrm>
            <a:off x="611188" y="836613"/>
            <a:ext cx="3752850" cy="405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5"/>
          <p:cNvSpPr txBox="1">
            <a:spLocks noChangeArrowheads="1"/>
          </p:cNvSpPr>
          <p:nvPr/>
        </p:nvSpPr>
        <p:spPr bwMode="auto">
          <a:xfrm>
            <a:off x="6156325" y="0"/>
            <a:ext cx="2987675" cy="6958013"/>
          </a:xfrm>
          <a:prstGeom prst="rect">
            <a:avLst/>
          </a:prstGeom>
          <a:noFill/>
          <a:ln w="9525">
            <a:noFill/>
            <a:miter lim="800000"/>
            <a:headEnd/>
            <a:tailEnd/>
          </a:ln>
        </p:spPr>
        <p:txBody>
          <a:bodyPr>
            <a:spAutoFit/>
          </a:bodyPr>
          <a:lstStyle/>
          <a:p>
            <a:pPr>
              <a:spcBef>
                <a:spcPct val="50000"/>
              </a:spcBef>
            </a:pPr>
            <a:r>
              <a:rPr lang="ru-RU" sz="1800" b="1"/>
              <a:t> 21 июля 1770 г. </a:t>
            </a:r>
            <a:r>
              <a:rPr lang="ru-RU" sz="1800"/>
              <a:t>Сражение у реки Кагул (впадает в Дунай) русская армия (27 тысяч человек) под командованием генерала П.А. Румянцева разгромила численно превосходящие турецкие силы, которые возглавил великий визир Халиль-паша. В результате Кагульского сражения турки, располагавшие 50 тысячами пехотинцев и 100 тысячами конных воинов, потеряли до 20 тысяч убитыми, а 2 тысячи попали в плен. Т.о., главная и наиболее боеспособная часть турецких войск была выведена из строя, что позволило русским развить успех и занять весь левый берег Дуная. </a:t>
            </a:r>
          </a:p>
        </p:txBody>
      </p:sp>
      <p:sp>
        <p:nvSpPr>
          <p:cNvPr id="10243" name="Text Box 6"/>
          <p:cNvSpPr txBox="1">
            <a:spLocks noChangeArrowheads="1"/>
          </p:cNvSpPr>
          <p:nvPr/>
        </p:nvSpPr>
        <p:spPr bwMode="auto">
          <a:xfrm>
            <a:off x="179388" y="404813"/>
            <a:ext cx="6011862" cy="1878012"/>
          </a:xfrm>
          <a:prstGeom prst="rect">
            <a:avLst/>
          </a:prstGeom>
          <a:noFill/>
          <a:ln w="9525">
            <a:noFill/>
            <a:miter lim="800000"/>
            <a:headEnd/>
            <a:tailEnd/>
          </a:ln>
        </p:spPr>
        <p:txBody>
          <a:bodyPr>
            <a:spAutoFit/>
          </a:bodyPr>
          <a:lstStyle/>
          <a:p>
            <a:pPr>
              <a:spcBef>
                <a:spcPct val="50000"/>
              </a:spcBef>
            </a:pPr>
            <a:r>
              <a:rPr lang="ru-RU" sz="1800" b="1"/>
              <a:t>17 июня 1770г.  </a:t>
            </a:r>
            <a:r>
              <a:rPr lang="ru-RU" sz="1800"/>
              <a:t>Сражение у кургана Рябая Могила. </a:t>
            </a:r>
          </a:p>
          <a:p>
            <a:pPr>
              <a:spcBef>
                <a:spcPct val="50000"/>
              </a:spcBef>
            </a:pPr>
            <a:r>
              <a:rPr lang="ru-RU" sz="1800" b="1"/>
              <a:t> 7 июля 1770г. </a:t>
            </a:r>
            <a:r>
              <a:rPr lang="ru-RU" sz="1800"/>
              <a:t>Сражение у реки Ларги (левый приток реки Прут). Русские войска под командованием     П.А. Румянцева в ходе ожесточённого восьмичасового боя разгромили более чем вдвое превосходящие силы турок. </a:t>
            </a:r>
          </a:p>
        </p:txBody>
      </p:sp>
      <p:pic>
        <p:nvPicPr>
          <p:cNvPr id="10244" name="Рисунок 4" descr="5.jpg"/>
          <p:cNvPicPr>
            <a:picLocks noChangeAspect="1"/>
          </p:cNvPicPr>
          <p:nvPr/>
        </p:nvPicPr>
        <p:blipFill>
          <a:blip r:embed="rId2" cstate="print"/>
          <a:srcRect/>
          <a:stretch>
            <a:fillRect/>
          </a:stretch>
        </p:blipFill>
        <p:spPr bwMode="auto">
          <a:xfrm>
            <a:off x="0" y="2276475"/>
            <a:ext cx="6105525"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Rectangle 6"/>
          <p:cNvSpPr>
            <a:spLocks noGrp="1" noChangeArrowheads="1"/>
          </p:cNvSpPr>
          <p:nvPr>
            <p:ph type="title"/>
          </p:nvPr>
        </p:nvSpPr>
        <p:spPr>
          <a:xfrm>
            <a:off x="0" y="980728"/>
            <a:ext cx="2916238" cy="417513"/>
          </a:xfrm>
        </p:spPr>
        <p:txBody>
          <a:bodyPr>
            <a:normAutofit fontScale="90000"/>
          </a:bodyPr>
          <a:lstStyle/>
          <a:p>
            <a:pPr algn="ctr" eaLnBrk="1" fontAlgn="auto" hangingPunct="1">
              <a:spcAft>
                <a:spcPts val="0"/>
              </a:spcAft>
              <a:defRPr/>
            </a:pPr>
            <a:r>
              <a:rPr lang="ru-RU" sz="2400" b="1"/>
              <a:t>Петр Александрович Румянцев - Задунайский</a:t>
            </a:r>
          </a:p>
        </p:txBody>
      </p:sp>
      <p:sp>
        <p:nvSpPr>
          <p:cNvPr id="11267" name="Text Box 7"/>
          <p:cNvSpPr txBox="1">
            <a:spLocks noChangeArrowheads="1"/>
          </p:cNvSpPr>
          <p:nvPr/>
        </p:nvSpPr>
        <p:spPr bwMode="auto">
          <a:xfrm>
            <a:off x="539750" y="5661025"/>
            <a:ext cx="2016125" cy="457200"/>
          </a:xfrm>
          <a:prstGeom prst="rect">
            <a:avLst/>
          </a:prstGeom>
          <a:noFill/>
          <a:ln w="9525">
            <a:noFill/>
            <a:miter lim="800000"/>
            <a:headEnd/>
            <a:tailEnd/>
          </a:ln>
        </p:spPr>
        <p:txBody>
          <a:bodyPr>
            <a:spAutoFit/>
          </a:bodyPr>
          <a:lstStyle/>
          <a:p>
            <a:pPr>
              <a:spcBef>
                <a:spcPct val="50000"/>
              </a:spcBef>
            </a:pPr>
            <a:r>
              <a:rPr lang="ru-RU" sz="2400"/>
              <a:t>1725 - 1796</a:t>
            </a:r>
          </a:p>
        </p:txBody>
      </p:sp>
      <p:sp>
        <p:nvSpPr>
          <p:cNvPr id="11268" name="Text Box 11"/>
          <p:cNvSpPr txBox="1">
            <a:spLocks noChangeArrowheads="1"/>
          </p:cNvSpPr>
          <p:nvPr/>
        </p:nvSpPr>
        <p:spPr bwMode="auto">
          <a:xfrm>
            <a:off x="3059113" y="0"/>
            <a:ext cx="6084887" cy="6767513"/>
          </a:xfrm>
          <a:prstGeom prst="rect">
            <a:avLst/>
          </a:prstGeom>
          <a:noFill/>
          <a:ln w="9525">
            <a:noFill/>
            <a:miter lim="800000"/>
            <a:headEnd/>
            <a:tailEnd/>
          </a:ln>
        </p:spPr>
        <p:txBody>
          <a:bodyPr>
            <a:spAutoFit/>
          </a:bodyPr>
          <a:lstStyle/>
          <a:p>
            <a:r>
              <a:rPr lang="ru-RU" sz="1800" b="1"/>
              <a:t>       </a:t>
            </a:r>
            <a:r>
              <a:rPr lang="ru-RU" sz="1500"/>
              <a:t>Он отличился в Семилетней войне. Продвигался по службе не благодаря связям, а за счёт серьёзной работы и собственных талантов. В начале правления Екатерины </a:t>
            </a:r>
            <a:r>
              <a:rPr lang="en-US" sz="1500"/>
              <a:t>II </a:t>
            </a:r>
            <a:r>
              <a:rPr lang="ru-RU" sz="1500"/>
              <a:t>он – глава Малороссийской коллегии, управляет Левобережной Украиной. Выполняя волю Екатерины </a:t>
            </a:r>
            <a:r>
              <a:rPr lang="en-US" sz="1500"/>
              <a:t>II</a:t>
            </a:r>
            <a:r>
              <a:rPr lang="ru-RU" sz="1500"/>
              <a:t>, Румянцев проводил имперскую политику ликвидации автономии и усиления крепостничества в Малороссии.  Заботясь об усилении могущества России и укрепления её южных границ, Румянцев считал необходимым продвинуть их к Чёрному морю, Бугу и Днестру. </a:t>
            </a:r>
          </a:p>
          <a:p>
            <a:r>
              <a:rPr lang="ru-RU" sz="1500"/>
              <a:t>          Во время русско-турецкой войны 1768-1774 он развернул быстрые наступательные действия – его войска освобождают от турок Молдавию, действуют в Валахии, по Дунаю. В 1770 г. полководец одерживает свои самые блистательные победы над врагом. Его главный козырь – наступление, решительный бой. </a:t>
            </a:r>
          </a:p>
          <a:p>
            <a:r>
              <a:rPr lang="ru-RU" sz="1500"/>
              <a:t>          За победу при Кагуле Румянцев получил звание генерал-фельдмаршала, добавление к своей фамилии «Задунайский». Он заслужил также и восторженное письмо Фридриха </a:t>
            </a:r>
            <a:r>
              <a:rPr lang="en-US" sz="1500"/>
              <a:t>II</a:t>
            </a:r>
            <a:r>
              <a:rPr lang="ru-RU" sz="1500"/>
              <a:t>: «Полная победа, которую одержали вы над турецкой армией, приносит вам тем более славы, что успех её был плодом вашего мужества, благоразумия и деятельности».В победный исход войны он внёс очень большой вклад. Решающую роль сыграл его переход от маневрирования армии, вытеснения противника из городов и крепостей к наступательной стратегии генерального сражения, от линейной тактики к тактике колонн и рассыпного строя. </a:t>
            </a:r>
          </a:p>
          <a:p>
            <a:r>
              <a:rPr lang="ru-RU" sz="1500"/>
              <a:t>     Военные идеи Румянцева-Задунайского, изложенные им в «Инструкции» (1761), «Обряде службы» (1770), «Мыслях» (1777), сыграли важную роль в реорганизации русской армии, в развитии отечественного военного искусства. </a:t>
            </a:r>
          </a:p>
        </p:txBody>
      </p:sp>
      <p:pic>
        <p:nvPicPr>
          <p:cNvPr id="11269" name="Содержимое 6" descr="6.jpg"/>
          <p:cNvPicPr>
            <a:picLocks noGrp="1" noChangeAspect="1"/>
          </p:cNvPicPr>
          <p:nvPr>
            <p:ph idx="1"/>
          </p:nvPr>
        </p:nvPicPr>
        <p:blipFill>
          <a:blip r:embed="rId2" cstate="print"/>
          <a:srcRect/>
          <a:stretch>
            <a:fillRect/>
          </a:stretch>
        </p:blipFill>
        <p:spPr>
          <a:xfrm>
            <a:off x="250825" y="1916113"/>
            <a:ext cx="2733675" cy="3629025"/>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68313" y="260350"/>
            <a:ext cx="8229600" cy="350838"/>
          </a:xfrm>
        </p:spPr>
        <p:txBody>
          <a:bodyPr>
            <a:normAutofit fontScale="90000"/>
          </a:bodyPr>
          <a:lstStyle/>
          <a:p>
            <a:pPr eaLnBrk="1" fontAlgn="auto" hangingPunct="1">
              <a:spcAft>
                <a:spcPts val="0"/>
              </a:spcAft>
              <a:defRPr/>
            </a:pPr>
            <a:r>
              <a:rPr lang="ru-RU" sz="3200"/>
              <a:t>Победа Российского флота</a:t>
            </a:r>
          </a:p>
        </p:txBody>
      </p:sp>
      <p:sp>
        <p:nvSpPr>
          <p:cNvPr id="12291" name="Rectangle 5"/>
          <p:cNvSpPr>
            <a:spLocks noGrp="1" noChangeArrowheads="1"/>
          </p:cNvSpPr>
          <p:nvPr>
            <p:ph sz="half" idx="1"/>
          </p:nvPr>
        </p:nvSpPr>
        <p:spPr>
          <a:xfrm>
            <a:off x="4391025" y="908050"/>
            <a:ext cx="4752975" cy="5689600"/>
          </a:xfrm>
        </p:spPr>
        <p:txBody>
          <a:bodyPr/>
          <a:lstStyle/>
          <a:p>
            <a:pPr eaLnBrk="1" hangingPunct="1">
              <a:lnSpc>
                <a:spcPct val="80000"/>
              </a:lnSpc>
            </a:pPr>
            <a:r>
              <a:rPr lang="ru-RU" sz="2400" smtClean="0"/>
              <a:t>Не меньших успехов добился российский флот. Для борьбы на море в обход Европы отправилась Балтийская эскадра под командованием Алексея Григорьевича Орлова (1737-1807). Летом 1770 года корабли вошли в Эгейское море. Передовую эскадру возглавлял адмирал Григорий Андреевич Спиридов (1713-1790). В Хиосском проливе 30 русских кораблей приняли бой с 70 турецкими. Решительная атака Спиридова заставили турецкий флот отойти в Чесменскую бухту. </a:t>
            </a:r>
          </a:p>
        </p:txBody>
      </p:sp>
      <p:sp>
        <p:nvSpPr>
          <p:cNvPr id="12292" name="Text Box 6"/>
          <p:cNvSpPr txBox="1">
            <a:spLocks noChangeArrowheads="1"/>
          </p:cNvSpPr>
          <p:nvPr/>
        </p:nvSpPr>
        <p:spPr bwMode="auto">
          <a:xfrm>
            <a:off x="323850" y="4868863"/>
            <a:ext cx="3527425" cy="396875"/>
          </a:xfrm>
          <a:prstGeom prst="rect">
            <a:avLst/>
          </a:prstGeom>
          <a:noFill/>
          <a:ln w="9525">
            <a:noFill/>
            <a:miter lim="800000"/>
            <a:headEnd/>
            <a:tailEnd/>
          </a:ln>
        </p:spPr>
        <p:txBody>
          <a:bodyPr>
            <a:spAutoFit/>
          </a:bodyPr>
          <a:lstStyle/>
          <a:p>
            <a:pPr algn="ctr">
              <a:spcBef>
                <a:spcPct val="50000"/>
              </a:spcBef>
            </a:pPr>
            <a:endParaRPr lang="ru-RU" sz="2000"/>
          </a:p>
        </p:txBody>
      </p:sp>
      <p:sp>
        <p:nvSpPr>
          <p:cNvPr id="12293" name="Text Box 9"/>
          <p:cNvSpPr txBox="1">
            <a:spLocks noChangeArrowheads="1"/>
          </p:cNvSpPr>
          <p:nvPr/>
        </p:nvSpPr>
        <p:spPr bwMode="auto">
          <a:xfrm>
            <a:off x="447675" y="4541838"/>
            <a:ext cx="184150" cy="350837"/>
          </a:xfrm>
          <a:prstGeom prst="rect">
            <a:avLst/>
          </a:prstGeom>
          <a:noFill/>
          <a:ln w="9525">
            <a:noFill/>
            <a:miter lim="800000"/>
            <a:headEnd/>
            <a:tailEnd/>
          </a:ln>
        </p:spPr>
        <p:txBody>
          <a:bodyPr wrap="none">
            <a:spAutoFit/>
          </a:bodyPr>
          <a:lstStyle/>
          <a:p>
            <a:endParaRPr lang="ru-RU"/>
          </a:p>
        </p:txBody>
      </p:sp>
      <p:sp>
        <p:nvSpPr>
          <p:cNvPr id="12294" name="Text Box 12"/>
          <p:cNvSpPr txBox="1">
            <a:spLocks noChangeArrowheads="1"/>
          </p:cNvSpPr>
          <p:nvPr/>
        </p:nvSpPr>
        <p:spPr bwMode="auto">
          <a:xfrm>
            <a:off x="611188" y="4149725"/>
            <a:ext cx="3673475" cy="2033588"/>
          </a:xfrm>
          <a:prstGeom prst="rect">
            <a:avLst/>
          </a:prstGeom>
          <a:noFill/>
          <a:ln w="9525">
            <a:noFill/>
            <a:miter lim="800000"/>
            <a:headEnd/>
            <a:tailEnd/>
          </a:ln>
        </p:spPr>
        <p:txBody>
          <a:bodyPr>
            <a:spAutoFit/>
          </a:bodyPr>
          <a:lstStyle/>
          <a:p>
            <a:pPr algn="ctr">
              <a:spcBef>
                <a:spcPct val="50000"/>
              </a:spcBef>
            </a:pPr>
            <a:r>
              <a:rPr lang="ru-RU" b="1"/>
              <a:t>Линейный корабль «Евстафий»</a:t>
            </a:r>
            <a:r>
              <a:rPr lang="ru-RU"/>
              <a:t> </a:t>
            </a:r>
          </a:p>
          <a:p>
            <a:pPr>
              <a:spcBef>
                <a:spcPct val="50000"/>
              </a:spcBef>
            </a:pPr>
            <a:r>
              <a:rPr lang="ru-RU"/>
              <a:t>На этом корабле Г.А. Спиридов держал свой флаг в ходе экспедиции в район Греческого архипелага  и во время боя с турецкой эскадрой в Хиосском проливе 24 июня 1770 г. </a:t>
            </a:r>
          </a:p>
        </p:txBody>
      </p:sp>
      <p:pic>
        <p:nvPicPr>
          <p:cNvPr id="12295" name="Рисунок 7" descr="7.jpg"/>
          <p:cNvPicPr>
            <a:picLocks noChangeAspect="1"/>
          </p:cNvPicPr>
          <p:nvPr/>
        </p:nvPicPr>
        <p:blipFill>
          <a:blip r:embed="rId2" cstate="print"/>
          <a:srcRect/>
          <a:stretch>
            <a:fillRect/>
          </a:stretch>
        </p:blipFill>
        <p:spPr bwMode="auto">
          <a:xfrm>
            <a:off x="46038" y="692150"/>
            <a:ext cx="438150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0.jpg"/>
          <p:cNvPicPr>
            <a:picLocks noGrp="1" noChangeAspect="1"/>
          </p:cNvPicPr>
          <p:nvPr>
            <p:ph idx="1"/>
          </p:nvPr>
        </p:nvPicPr>
        <p:blipFill>
          <a:blip r:embed="rId2" cstate="print"/>
          <a:stretch>
            <a:fillRect/>
          </a:stretch>
        </p:blipFill>
        <p:spPr>
          <a:xfrm>
            <a:off x="0" y="-1"/>
            <a:ext cx="8964488" cy="6646567"/>
          </a:xfrm>
        </p:spPr>
      </p:pic>
      <p:pic>
        <p:nvPicPr>
          <p:cNvPr id="25607" name="Picture 7"/>
          <p:cNvPicPr>
            <a:picLocks noChangeAspect="1" noChangeArrowheads="1"/>
          </p:cNvPicPr>
          <p:nvPr/>
        </p:nvPicPr>
        <p:blipFill>
          <a:blip r:embed="rId3" cstate="print"/>
          <a:srcRect/>
          <a:stretch>
            <a:fillRect/>
          </a:stretch>
        </p:blipFill>
        <p:spPr bwMode="auto">
          <a:xfrm>
            <a:off x="4860032" y="3573016"/>
            <a:ext cx="838200" cy="21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5607"/>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1323</TotalTime>
  <Words>5257</Words>
  <Application>Microsoft Office PowerPoint</Application>
  <PresentationFormat>Экран (4:3)</PresentationFormat>
  <Paragraphs>172</Paragraphs>
  <Slides>39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39</vt:i4>
      </vt:variant>
    </vt:vector>
  </HeadingPairs>
  <TitlesOfParts>
    <vt:vector size="44" baseType="lpstr">
      <vt:lpstr>Arial</vt:lpstr>
      <vt:lpstr>Constantia</vt:lpstr>
      <vt:lpstr>Wingdings 2</vt:lpstr>
      <vt:lpstr>Calibri</vt:lpstr>
      <vt:lpstr>Бумажная</vt:lpstr>
      <vt:lpstr>Внешнюю политику считают самой блестящей стороной государственной деятельности Екатерины II. Она вникала в детали военных операций, работала как настоящий начальник генерального штаба, входила в подробности военных приготовлений, следила за всем происходящим на фронтах. Итог был поистине грандиозен, в состав России вошли огромные территории, страна получила долгожданный выход в Чёрное море, её роль и влияние в мире возросли.</vt:lpstr>
      <vt:lpstr> Борьба России за выход к Чёрному морю.   Русское военное искусство. </vt:lpstr>
      <vt:lpstr>Основные понятия:</vt:lpstr>
      <vt:lpstr>Причины русско-турецкой войны 1768 -1774. Предыстория конфликта. </vt:lpstr>
      <vt:lpstr>Мустафа III турецкий султан  с 1757-1774 гг. </vt:lpstr>
      <vt:lpstr>Слайд 6</vt:lpstr>
      <vt:lpstr>Петр Александрович Румянцев - Задунайский</vt:lpstr>
      <vt:lpstr>Победа Российского флота</vt:lpstr>
      <vt:lpstr>Слайд 9</vt:lpstr>
      <vt:lpstr>Чесменский бой 26 июня 1770 г.</vt:lpstr>
      <vt:lpstr>Слайд 11</vt:lpstr>
      <vt:lpstr>Награды в память о Чесменском сражении</vt:lpstr>
      <vt:lpstr>Слайд 13</vt:lpstr>
      <vt:lpstr>Слайд 14</vt:lpstr>
      <vt:lpstr>Алексей  Григорьевич  Орлов</vt:lpstr>
      <vt:lpstr>Присоединение Крыма </vt:lpstr>
      <vt:lpstr>Слайд 17</vt:lpstr>
      <vt:lpstr>Слайд 18</vt:lpstr>
      <vt:lpstr>Слайд 19</vt:lpstr>
      <vt:lpstr>Слайд 20</vt:lpstr>
      <vt:lpstr>Победы Александра Васильевича Суворова при Фокшанах и Рымнике. </vt:lpstr>
      <vt:lpstr>Слайд 22</vt:lpstr>
      <vt:lpstr>Слайд 23</vt:lpstr>
      <vt:lpstr>Слайд 24</vt:lpstr>
      <vt:lpstr>Александр Васильевич Суворов</vt:lpstr>
      <vt:lpstr>А.В. Суворов. «Наука побеждать» </vt:lpstr>
      <vt:lpstr>Слайд 27</vt:lpstr>
      <vt:lpstr>Ушаков Фёдор Фёдорович </vt:lpstr>
      <vt:lpstr>Ушаков Фёдор Фёдорович  1745-1817 </vt:lpstr>
      <vt:lpstr>Слайд 30</vt:lpstr>
      <vt:lpstr>Слайд 31</vt:lpstr>
      <vt:lpstr> Каковы последствия русско-турецких войн </vt:lpstr>
      <vt:lpstr>Григорий Александрович Потемкин</vt:lpstr>
      <vt:lpstr>Слайд 34</vt:lpstr>
      <vt:lpstr>Слайд 35</vt:lpstr>
      <vt:lpstr>Слайд 36</vt:lpstr>
      <vt:lpstr>Разделы Польши </vt:lpstr>
      <vt:lpstr>Закрепление материала.</vt:lpstr>
      <vt:lpstr>Слайд 39</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Customer</dc:creator>
  <cp:lastModifiedBy>User</cp:lastModifiedBy>
  <cp:revision>48</cp:revision>
  <dcterms:created xsi:type="dcterms:W3CDTF">2009-11-15T12:56:36Z</dcterms:created>
  <dcterms:modified xsi:type="dcterms:W3CDTF">2016-02-01T01:09:46Z</dcterms:modified>
</cp:coreProperties>
</file>