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6" r:id="rId17"/>
    <p:sldId id="308" r:id="rId18"/>
    <p:sldId id="300" r:id="rId19"/>
    <p:sldId id="301" r:id="rId20"/>
    <p:sldId id="302" r:id="rId21"/>
    <p:sldId id="304" r:id="rId22"/>
    <p:sldId id="309" r:id="rId23"/>
    <p:sldId id="310" r:id="rId24"/>
    <p:sldId id="311" r:id="rId25"/>
    <p:sldId id="312" r:id="rId26"/>
    <p:sldId id="313" r:id="rId27"/>
    <p:sldId id="314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70" d="100"/>
          <a:sy n="70" d="100"/>
        </p:scale>
        <p:origin x="8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47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7475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475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475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75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76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76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76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76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76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76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76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476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7476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8436E1A-DA47-4684-AB4A-B2C6F6139251}" type="datetimeFigureOut">
              <a:rPr lang="ru-RU" altLang="ru-RU"/>
              <a:pPr/>
              <a:t>01.02.2016</a:t>
            </a:fld>
            <a:endParaRPr lang="ru-RU" altLang="ru-RU"/>
          </a:p>
        </p:txBody>
      </p:sp>
      <p:sp>
        <p:nvSpPr>
          <p:cNvPr id="7476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477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91D069C-CB8B-4C00-A046-DA643956499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47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47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D50EFA-6438-4BE1-973C-EA1825793F7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9A274B7-9B5F-4CA9-B67C-CE39B1620A9A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4273655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7CF213-FB7A-45B9-B558-7F1B335535E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AC8306-F4AC-4E84-8EBE-C309707B8026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3985046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F94C3D2-4662-40DA-BE14-896FFB55FA4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1650D97-B47A-483E-97DA-5261B88BA11B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8352978"/>
      </p:ext>
    </p:extLst>
  </p:cSld>
  <p:clrMapOvr>
    <a:masterClrMapping/>
  </p:clrMapOvr>
  <p:transition spd="med"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2678E6-1C8D-4B25-B58E-D8D1BAA0701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B97D33-3609-4077-B33B-0C8FE6E40DF8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0172709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1A5A8A-1857-4229-A3DE-A7C6271D770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6E1DC76-F769-469F-A8C8-AB6FF88758C9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0732360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B49FC6-E3C7-486B-AED1-933459A1871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1F18E64-5391-43AA-8228-2FE82748AD29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9094122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DAA4B5-FF08-4D3D-9161-8944F750B59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243C357-DB29-4D83-8360-8E8FAA6A4CE5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2729275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8E27D1-C3BB-4E30-8F9F-4F5E290531B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280C89A-83CF-40F6-BB11-83E826C3DABF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5770205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CA17C3-04D8-4A71-924D-7FC12AEC6A3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90A1810-272F-4DB6-B99E-E84F50B33DE4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1873678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DEA5F4-0C4B-44FE-9E9D-3647AF1B9E2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B8DEE89-AEEF-42B0-B77D-56D07E05AD1C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6750628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C41118-DADC-4E37-8BED-02225C66238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052650F-D91A-432A-8461-A17DBC789132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4889710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B6D757-37B8-4E61-9CE0-E217C17E4AD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23C36C5-6F3F-4B6D-931F-D834E42E4EE8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4856211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ru-RU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1964696E-9925-467E-A3DB-A4A591E741BA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7373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737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737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737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737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737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737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737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737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737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737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37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37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913C61A-D0D6-49DA-98C0-7AA15286F844}" type="datetimeFigureOut">
              <a:rPr lang="ru-RU" altLang="ru-RU"/>
              <a:pPr/>
              <a:t>01.02.2016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2420938"/>
            <a:ext cx="7200900" cy="1431925"/>
          </a:xfrm>
        </p:spPr>
        <p:txBody>
          <a:bodyPr/>
          <a:lstStyle/>
          <a:p>
            <a:r>
              <a:rPr lang="ru-RU" altLang="ru-RU" b="1" u="sng"/>
              <a:t>Файлы </a:t>
            </a:r>
            <a:br>
              <a:rPr lang="ru-RU" altLang="ru-RU" b="1" u="sng"/>
            </a:br>
            <a:r>
              <a:rPr lang="ru-RU" altLang="ru-RU" b="1" u="sng"/>
              <a:t>и файловая система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6450"/>
            <a:ext cx="8229600" cy="1022350"/>
          </a:xfrm>
        </p:spPr>
        <p:txBody>
          <a:bodyPr/>
          <a:lstStyle/>
          <a:p>
            <a:r>
              <a:rPr lang="ru-RU" altLang="ru-RU" sz="3200"/>
              <a:t>Многоуровневая иерархическая файловая система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989138"/>
            <a:ext cx="7812087" cy="1600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300"/>
              <a:t>Если на диске хранятся сотни и тысячи файлов, то для удобства поиска файлы организуются в </a:t>
            </a:r>
            <a:r>
              <a:rPr lang="ru-RU" altLang="ru-RU" sz="2300" i="1"/>
              <a:t>многоуровневую иерархическую файловую систему</a:t>
            </a:r>
            <a:r>
              <a:rPr lang="ru-RU" altLang="ru-RU" sz="2300"/>
              <a:t>, которая имеет «древовидную» структуру (имеет вид перевернутого дерева).</a:t>
            </a:r>
          </a:p>
        </p:txBody>
      </p:sp>
      <p:pic>
        <p:nvPicPr>
          <p:cNvPr id="53252" name="Picture 4" descr="многоуровневая иерархическая файловая систем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746500"/>
            <a:ext cx="3240088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2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22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96888" y="1244600"/>
            <a:ext cx="7905750" cy="476250"/>
          </a:xfrm>
        </p:spPr>
        <p:txBody>
          <a:bodyPr/>
          <a:lstStyle/>
          <a:p>
            <a:r>
              <a:rPr lang="ru-RU" altLang="ru-RU" sz="4000"/>
              <a:t>Многоуровневая файловая система</a:t>
            </a:r>
          </a:p>
        </p:txBody>
      </p:sp>
      <p:pic>
        <p:nvPicPr>
          <p:cNvPr id="54275" name="Picture 3" descr="файлов сист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276475"/>
            <a:ext cx="8424862" cy="429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Путь к файлу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9700" y="1628775"/>
            <a:ext cx="3681413" cy="3886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Для того чтобы найти файл в иерархической файловой структуре необходимо указать путь к файлу. В путь к файлу входят записываемые через разделитель "\" логическое имя диска и последовательность имен вложенных друг в друга каталогов, в последнем из которых находится данный нужный файл. </a:t>
            </a:r>
          </a:p>
        </p:txBody>
      </p:sp>
      <p:pic>
        <p:nvPicPr>
          <p:cNvPr id="55300" name="Picture 4" descr="Без-имени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00213"/>
            <a:ext cx="4716462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971550" y="5084763"/>
            <a:ext cx="3384550" cy="1190625"/>
          </a:xfrm>
          <a:prstGeom prst="rect">
            <a:avLst/>
          </a:prstGeom>
          <a:solidFill>
            <a:srgbClr val="E2F3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>
                <a:latin typeface="Times New Roman" panose="02020603050405020304" pitchFamily="18" charset="0"/>
              </a:rPr>
              <a:t>C:\Рефераты\</a:t>
            </a:r>
          </a:p>
          <a:p>
            <a:r>
              <a:rPr lang="ru-RU" altLang="ru-RU" b="1">
                <a:latin typeface="Times New Roman" panose="02020603050405020304" pitchFamily="18" charset="0"/>
              </a:rPr>
              <a:t>C:\Рефераты\Физика\</a:t>
            </a:r>
          </a:p>
          <a:p>
            <a:r>
              <a:rPr lang="ru-RU" altLang="ru-RU" b="1">
                <a:latin typeface="Times New Roman" panose="02020603050405020304" pitchFamily="18" charset="0"/>
              </a:rPr>
              <a:t>C:\Рефераты\Информатика\ </a:t>
            </a:r>
          </a:p>
          <a:p>
            <a:r>
              <a:rPr lang="ru-RU" altLang="ru-RU" b="1">
                <a:latin typeface="Times New Roman" panose="02020603050405020304" pitchFamily="18" charset="0"/>
              </a:rPr>
              <a:t>C:\Рисунки\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94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  <p:bldP spid="553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Полное имя файла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4338" y="1700213"/>
            <a:ext cx="3649662" cy="13589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300"/>
              <a:t>Путь к файлу вместе с именем файла называют </a:t>
            </a:r>
            <a:r>
              <a:rPr lang="ru-RU" altLang="ru-RU" sz="2300" u="sng"/>
              <a:t>полным именем файла</a:t>
            </a:r>
            <a:r>
              <a:rPr lang="ru-RU" altLang="ru-RU" sz="2300"/>
              <a:t>. </a:t>
            </a:r>
          </a:p>
        </p:txBody>
      </p:sp>
      <p:pic>
        <p:nvPicPr>
          <p:cNvPr id="56324" name="Picture 4" descr="Без-имени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44675"/>
            <a:ext cx="42481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755650" y="4581525"/>
            <a:ext cx="7523163" cy="1616075"/>
          </a:xfrm>
          <a:prstGeom prst="rect">
            <a:avLst/>
          </a:prstGeom>
          <a:solidFill>
            <a:srgbClr val="E2F3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000" b="1">
                <a:latin typeface="Times New Roman" panose="02020603050405020304" pitchFamily="18" charset="0"/>
              </a:rPr>
              <a:t>C:\Рефераты\Физика\Оптические явления.</a:t>
            </a:r>
            <a:r>
              <a:rPr lang="en-US" altLang="ru-RU" sz="2000" b="1">
                <a:latin typeface="Times New Roman" panose="02020603050405020304" pitchFamily="18" charset="0"/>
              </a:rPr>
              <a:t>doc</a:t>
            </a:r>
            <a:endParaRPr lang="ru-RU" altLang="ru-RU" sz="2000" b="1">
              <a:latin typeface="Times New Roman" panose="02020603050405020304" pitchFamily="18" charset="0"/>
            </a:endParaRPr>
          </a:p>
          <a:p>
            <a:r>
              <a:rPr lang="ru-RU" altLang="ru-RU" sz="2000" b="1">
                <a:latin typeface="Times New Roman" panose="02020603050405020304" pitchFamily="18" charset="0"/>
              </a:rPr>
              <a:t>C:\Рефераты\Информатика\Интернет.</a:t>
            </a:r>
            <a:r>
              <a:rPr lang="en-US" altLang="ru-RU" sz="2000" b="1">
                <a:latin typeface="Times New Roman" panose="02020603050405020304" pitchFamily="18" charset="0"/>
              </a:rPr>
              <a:t>doc</a:t>
            </a:r>
            <a:endParaRPr lang="ru-RU" altLang="ru-RU" sz="2000" b="1">
              <a:latin typeface="Times New Roman" panose="02020603050405020304" pitchFamily="18" charset="0"/>
            </a:endParaRPr>
          </a:p>
          <a:p>
            <a:r>
              <a:rPr lang="ru-RU" altLang="ru-RU" sz="2000" b="1">
                <a:latin typeface="Times New Roman" panose="02020603050405020304" pitchFamily="18" charset="0"/>
              </a:rPr>
              <a:t>C:\Рефераты\Информатика\Компьютерные вирусы.</a:t>
            </a:r>
            <a:r>
              <a:rPr lang="en-US" altLang="ru-RU" sz="2000" b="1">
                <a:latin typeface="Times New Roman" panose="02020603050405020304" pitchFamily="18" charset="0"/>
              </a:rPr>
              <a:t>doc</a:t>
            </a:r>
            <a:endParaRPr lang="ru-RU" altLang="ru-RU" sz="2000" b="1">
              <a:latin typeface="Times New Roman" panose="02020603050405020304" pitchFamily="18" charset="0"/>
            </a:endParaRPr>
          </a:p>
          <a:p>
            <a:r>
              <a:rPr lang="ru-RU" altLang="ru-RU" sz="2000" b="1">
                <a:latin typeface="Times New Roman" panose="02020603050405020304" pitchFamily="18" charset="0"/>
              </a:rPr>
              <a:t>C:\Рисунки\Закат.</a:t>
            </a:r>
            <a:r>
              <a:rPr lang="en-US" altLang="ru-RU" sz="2000" b="1">
                <a:latin typeface="Times New Roman" panose="02020603050405020304" pitchFamily="18" charset="0"/>
              </a:rPr>
              <a:t>jpg</a:t>
            </a:r>
            <a:endParaRPr lang="ru-RU" altLang="ru-RU" sz="2000" b="1">
              <a:latin typeface="Times New Roman" panose="02020603050405020304" pitchFamily="18" charset="0"/>
            </a:endParaRPr>
          </a:p>
          <a:p>
            <a:r>
              <a:rPr lang="ru-RU" altLang="ru-RU" sz="2000" b="1">
                <a:latin typeface="Times New Roman" panose="02020603050405020304" pitchFamily="18" charset="0"/>
              </a:rPr>
              <a:t>C:\Рисунки\ Зима.</a:t>
            </a:r>
            <a:r>
              <a:rPr lang="en-US" altLang="ru-RU" sz="2000" b="1">
                <a:latin typeface="Times New Roman" panose="02020603050405020304" pitchFamily="18" charset="0"/>
              </a:rPr>
              <a:t>jpg</a:t>
            </a:r>
            <a:endParaRPr lang="ru-RU" altLang="ru-RU" sz="20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  <p:bldP spid="563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Папка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2565400"/>
            <a:ext cx="7623175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В операционной системе </a:t>
            </a:r>
            <a:r>
              <a:rPr lang="en-US" altLang="ru-RU" sz="2000"/>
              <a:t>Windows </a:t>
            </a:r>
            <a:r>
              <a:rPr lang="ru-RU" altLang="ru-RU" sz="2000"/>
              <a:t>вместо каталогов используется понятие «папка».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 u="sng"/>
              <a:t>Папка</a:t>
            </a:r>
            <a:r>
              <a:rPr lang="ru-RU" altLang="ru-RU" sz="2000"/>
              <a:t> – это объект </a:t>
            </a:r>
            <a:r>
              <a:rPr lang="en-US" altLang="ru-RU" sz="2000"/>
              <a:t>Windows</a:t>
            </a:r>
            <a:r>
              <a:rPr lang="ru-RU" altLang="ru-RU" sz="2000"/>
              <a:t>, предназначенное для объединения файлов и других папок в группы.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Понятие папки шире, чем понятие «каталог». В Windows на вершине иерархии папок находится папка Рабочий стол. (Следующий уровень представлен папками Мой компьютер, Корзина и Сетевое окружение (если компьютер подключен к локальной сети).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1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40"/>
                            </p:stCondLst>
                            <p:childTnLst>
                              <p:par>
                                <p:cTn id="1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240"/>
                            </p:stCondLst>
                            <p:childTnLst>
                              <p:par>
                                <p:cTn id="1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Иерархии папок Windows</a:t>
            </a:r>
          </a:p>
        </p:txBody>
      </p:sp>
      <p:pic>
        <p:nvPicPr>
          <p:cNvPr id="58371" name="Picture 3" descr="раб-сто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6983413" cy="411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40"/>
                            </p:stCondLst>
                            <p:childTnLst>
                              <p:par>
                                <p:cTn id="1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Файловая система </a:t>
            </a:r>
            <a:r>
              <a:rPr lang="en-US" altLang="ru-RU" sz="4000"/>
              <a:t>Linux</a:t>
            </a:r>
            <a:r>
              <a:rPr lang="ru-RU" altLang="ru-RU" sz="4000"/>
              <a:t/>
            </a:r>
            <a:br>
              <a:rPr lang="ru-RU" altLang="ru-RU" sz="4000"/>
            </a:br>
            <a:endParaRPr lang="ru-RU" altLang="ru-RU" sz="400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3035300" cy="38862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38"/>
              </a:spcBef>
              <a:spcAft>
                <a:spcPts val="1413"/>
              </a:spcAft>
              <a:buFont typeface="Wingdings" panose="05000000000000000000" pitchFamily="2" charset="2"/>
              <a:buNone/>
            </a:pPr>
            <a:r>
              <a:rPr lang="ru-RU" altLang="ru-RU" sz="2400"/>
              <a:t>Корневая папка всегда только одна, а все остальные папки в неё вложены, т.е. для пользователя файловая система представляет собой единое целое.</a:t>
            </a:r>
          </a:p>
          <a:p>
            <a:pPr>
              <a:lnSpc>
                <a:spcPct val="80000"/>
              </a:lnSpc>
            </a:pPr>
            <a:endParaRPr lang="ru-RU" altLang="ru-RU" sz="2400"/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412875"/>
            <a:ext cx="5527675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Файловая система </a:t>
            </a:r>
            <a:r>
              <a:rPr lang="en-US" altLang="ru-RU" sz="4000"/>
              <a:t>Linux</a:t>
            </a:r>
            <a:r>
              <a:rPr lang="ru-RU" altLang="ru-RU" sz="4000"/>
              <a:t/>
            </a:r>
            <a:br>
              <a:rPr lang="ru-RU" altLang="ru-RU" sz="4000"/>
            </a:br>
            <a:endParaRPr lang="ru-RU" altLang="ru-RU" sz="400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5832475" cy="194468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638"/>
              </a:spcBef>
              <a:spcAft>
                <a:spcPts val="1413"/>
              </a:spcAft>
              <a:buFont typeface="Wingdings" panose="05000000000000000000" pitchFamily="2" charset="2"/>
              <a:buNone/>
            </a:pPr>
            <a:r>
              <a:rPr lang="ru-RU" altLang="ru-RU" sz="2400"/>
              <a:t>В ОС Linux чаще всего используется файловая система ext3, в которой кластер может иметь размер от 1 до 8 Кбайт.</a:t>
            </a:r>
          </a:p>
          <a:p>
            <a:pPr>
              <a:lnSpc>
                <a:spcPct val="90000"/>
              </a:lnSpc>
            </a:pPr>
            <a:endParaRPr lang="ru-RU" altLang="ru-RU" sz="2400"/>
          </a:p>
        </p:txBody>
      </p:sp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141663"/>
            <a:ext cx="5572125" cy="311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Стандартные действия с файлами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349500"/>
            <a:ext cx="7551738" cy="3783013"/>
          </a:xfrm>
        </p:spPr>
        <p:txBody>
          <a:bodyPr/>
          <a:lstStyle/>
          <a:p>
            <a:r>
              <a:rPr lang="ru-RU" altLang="ru-RU" sz="2400"/>
              <a:t>Такие действия с файлами, как </a:t>
            </a:r>
            <a:r>
              <a:rPr lang="ru-RU" altLang="ru-RU" sz="2400">
                <a:solidFill>
                  <a:srgbClr val="3333CC"/>
                </a:solidFill>
              </a:rPr>
              <a:t>«создать», «сохранить», «закрыть»</a:t>
            </a:r>
            <a:r>
              <a:rPr lang="ru-RU" altLang="ru-RU" sz="2400"/>
              <a:t> можно выполнить только в прикладных программах («Блокнот», «Paint», …).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400"/>
          </a:p>
          <a:p>
            <a:r>
              <a:rPr lang="ru-RU" altLang="ru-RU" sz="2400"/>
              <a:t>Действия </a:t>
            </a:r>
            <a:r>
              <a:rPr lang="ru-RU" altLang="ru-RU" sz="2400">
                <a:solidFill>
                  <a:srgbClr val="3333CC"/>
                </a:solidFill>
              </a:rPr>
              <a:t>«открыть», «переименовать», «переместить», «копировать», «удалить»</a:t>
            </a:r>
            <a:r>
              <a:rPr lang="ru-RU" altLang="ru-RU" sz="2400"/>
              <a:t> можно выполнить в системной среде.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1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620"/>
                            </p:stCondLst>
                            <p:childTnLst>
                              <p:par>
                                <p:cTn id="1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81025" y="571500"/>
            <a:ext cx="8105775" cy="1257300"/>
          </a:xfrm>
        </p:spPr>
        <p:txBody>
          <a:bodyPr/>
          <a:lstStyle/>
          <a:p>
            <a:r>
              <a:rPr lang="ru-RU" altLang="ru-RU" sz="4000"/>
              <a:t>Операции с файлами и папками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813" y="2260600"/>
            <a:ext cx="8027987" cy="3606800"/>
          </a:xfrm>
        </p:spPr>
        <p:txBody>
          <a:bodyPr/>
          <a:lstStyle/>
          <a:p>
            <a:r>
              <a:rPr lang="ru-RU" altLang="ru-RU" sz="2400" b="1"/>
              <a:t>Копирование</a:t>
            </a:r>
            <a:r>
              <a:rPr lang="ru-RU" altLang="ru-RU" sz="2400"/>
              <a:t> </a:t>
            </a:r>
            <a:endParaRPr lang="en-US" altLang="ru-RU" sz="2400"/>
          </a:p>
          <a:p>
            <a:r>
              <a:rPr lang="ru-RU" altLang="ru-RU" sz="2400" b="1"/>
              <a:t>Перемещение</a:t>
            </a:r>
            <a:endParaRPr lang="ru-RU" altLang="ru-RU" sz="2400"/>
          </a:p>
          <a:p>
            <a:r>
              <a:rPr lang="ru-RU" altLang="ru-RU" sz="2400" b="1"/>
              <a:t>Удаление</a:t>
            </a:r>
            <a:endParaRPr lang="ru-RU" altLang="ru-RU" sz="2400"/>
          </a:p>
          <a:p>
            <a:r>
              <a:rPr lang="ru-RU" altLang="ru-RU" sz="2400" b="1"/>
              <a:t>Переименование</a:t>
            </a:r>
            <a:endParaRPr lang="ru-RU" altLang="ru-RU" sz="240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Что такое файл?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0463" y="2205038"/>
            <a:ext cx="7983537" cy="41481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Все программы и данные хранятся в долговременной (внешней) памяти компьютера в виде файлов.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u="sng"/>
              <a:t>Файл</a:t>
            </a:r>
            <a:r>
              <a:rPr lang="ru-RU" altLang="ru-RU" sz="2800"/>
              <a:t> — это определенное количество информации (программа или данные), имеющее имя и хранящееся в долговременной (внешней) памяти.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1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Запишите полные имена всех файлов</a:t>
            </a:r>
          </a:p>
        </p:txBody>
      </p:sp>
      <p:pic>
        <p:nvPicPr>
          <p:cNvPr id="61443" name="Picture 3" descr="файловая-систем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844675"/>
            <a:ext cx="6985000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4" name="WordArt 4"/>
          <p:cNvSpPr>
            <a:spLocks noChangeArrowheads="1" noChangeShapeType="1" noTextEdit="1"/>
          </p:cNvSpPr>
          <p:nvPr/>
        </p:nvSpPr>
        <p:spPr bwMode="auto">
          <a:xfrm>
            <a:off x="8172450" y="476250"/>
            <a:ext cx="563563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solidFill>
                  <a:srgbClr val="FF0000"/>
                </a:solidFill>
                <a:cs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Постройте дерево каталогов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58813" y="2463800"/>
            <a:ext cx="8004175" cy="2244725"/>
          </a:xfrm>
        </p:spPr>
        <p:txBody>
          <a:bodyPr/>
          <a:lstStyle/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2800" b="1"/>
              <a:t>C:\Рисунки\Природа\Небо.</a:t>
            </a:r>
            <a:r>
              <a:rPr lang="en-US" altLang="ru-RU" sz="2800" b="1"/>
              <a:t>bmp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2800" b="1"/>
              <a:t>C:\Рисунки\Природа\Снег.</a:t>
            </a:r>
            <a:r>
              <a:rPr lang="en-US" altLang="ru-RU" sz="2800" b="1"/>
              <a:t>bmp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2800" b="1"/>
              <a:t>C:\Рисунки\Компьютер\Монитор.</a:t>
            </a:r>
            <a:r>
              <a:rPr lang="en-US" altLang="ru-RU" sz="2800" b="1"/>
              <a:t>bmp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2800" b="1"/>
              <a:t>C:\Мои документы\Доклад.</a:t>
            </a:r>
            <a:r>
              <a:rPr lang="en-US" altLang="ru-RU" sz="2800" b="1"/>
              <a:t>doc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ru-RU" altLang="ru-RU" sz="2800"/>
          </a:p>
        </p:txBody>
      </p:sp>
      <p:sp>
        <p:nvSpPr>
          <p:cNvPr id="63492" name="WordArt 4"/>
          <p:cNvSpPr>
            <a:spLocks noChangeArrowheads="1" noChangeShapeType="1" noTextEdit="1"/>
          </p:cNvSpPr>
          <p:nvPr/>
        </p:nvSpPr>
        <p:spPr bwMode="auto">
          <a:xfrm>
            <a:off x="8172450" y="476250"/>
            <a:ext cx="563563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solidFill>
                  <a:srgbClr val="FF0000"/>
                </a:solidFill>
                <a:cs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WordArt 5"/>
          <p:cNvSpPr>
            <a:spLocks noChangeArrowheads="1" noChangeShapeType="1" noTextEdit="1"/>
          </p:cNvSpPr>
          <p:nvPr/>
        </p:nvSpPr>
        <p:spPr bwMode="auto">
          <a:xfrm>
            <a:off x="8316913" y="836613"/>
            <a:ext cx="563562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solidFill>
                  <a:srgbClr val="FF0000"/>
                </a:solidFill>
                <a:cs typeface="Arial" panose="020B0604020202020204" pitchFamily="34" charset="0"/>
              </a:rPr>
              <a:t>?</a:t>
            </a:r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229600" cy="56165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i="1"/>
              <a:t>Перемещаясь из одного каталога в другой, пользователь последовательно посетил каталоги  </a:t>
            </a:r>
            <a:r>
              <a:rPr lang="ru-RU" altLang="ru-RU" sz="2800" b="1"/>
              <a:t>DOC</a:t>
            </a:r>
            <a:r>
              <a:rPr lang="ru-RU" altLang="ru-RU" sz="2800" i="1"/>
              <a:t>, </a:t>
            </a:r>
            <a:r>
              <a:rPr lang="ru-RU" altLang="ru-RU" sz="2800" b="1"/>
              <a:t>USER</a:t>
            </a:r>
            <a:r>
              <a:rPr lang="ru-RU" altLang="ru-RU" sz="2800" i="1"/>
              <a:t>, </a:t>
            </a:r>
            <a:r>
              <a:rPr lang="ru-RU" altLang="ru-RU" sz="2800" b="1"/>
              <a:t>SCHOOL</a:t>
            </a:r>
            <a:r>
              <a:rPr lang="ru-RU" altLang="ru-RU" sz="2800" i="1"/>
              <a:t>, </a:t>
            </a:r>
            <a:r>
              <a:rPr lang="ru-RU" altLang="ru-RU" sz="2800" b="1"/>
              <a:t>A:\</a:t>
            </a:r>
            <a:r>
              <a:rPr lang="ru-RU" altLang="ru-RU" sz="2800" i="1"/>
              <a:t>, </a:t>
            </a:r>
            <a:r>
              <a:rPr lang="ru-RU" altLang="ru-RU" sz="2800" b="1"/>
              <a:t>LETTER</a:t>
            </a:r>
            <a:r>
              <a:rPr lang="ru-RU" altLang="ru-RU" sz="2800" i="1"/>
              <a:t>, </a:t>
            </a:r>
            <a:r>
              <a:rPr lang="ru-RU" altLang="ru-RU" sz="2800" b="1"/>
              <a:t>INBOX</a:t>
            </a:r>
            <a:r>
              <a:rPr lang="ru-RU" altLang="ru-RU" sz="2800" i="1"/>
              <a:t>. При каждом перемещении пользователь либо спускался в каталог на уровень ниже, либо поднимался на уровень выше. Каково полное имя каталога, из которого начал перемещение пользователь?</a:t>
            </a:r>
            <a:endParaRPr lang="en-US" altLang="ru-RU" sz="2800" i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ru-RU" sz="2800" i="1"/>
              <a:t>1)  </a:t>
            </a:r>
            <a:r>
              <a:rPr lang="en-US" altLang="ru-RU" sz="2800" b="1" i="1"/>
              <a:t>A:\DOC</a:t>
            </a:r>
            <a:endParaRPr lang="en-US" altLang="ru-RU" sz="2800" i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ru-RU" sz="2800" i="1"/>
              <a:t>2)  </a:t>
            </a:r>
            <a:r>
              <a:rPr lang="en-US" altLang="ru-RU" sz="2800" b="1" i="1"/>
              <a:t>A:\LETTER\INBOX</a:t>
            </a:r>
            <a:endParaRPr lang="en-US" altLang="ru-RU" sz="2800" i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ru-RU" sz="2800" i="1"/>
              <a:t>3)  </a:t>
            </a:r>
            <a:r>
              <a:rPr lang="ru-RU" altLang="ru-RU" sz="2800" b="1" i="1"/>
              <a:t>А</a:t>
            </a:r>
            <a:r>
              <a:rPr lang="en-US" altLang="ru-RU" sz="2800" b="1" i="1"/>
              <a:t>:\SCHOOL\USER\DOC</a:t>
            </a:r>
            <a:endParaRPr lang="en-US" altLang="ru-RU" sz="2800" i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ru-RU" sz="2800" i="1"/>
              <a:t>4)  </a:t>
            </a:r>
            <a:r>
              <a:rPr lang="ru-RU" altLang="ru-RU" sz="2800" b="1" i="1"/>
              <a:t>А</a:t>
            </a:r>
            <a:r>
              <a:rPr lang="en-US" altLang="ru-RU" sz="2800" b="1" i="1"/>
              <a:t>:\DOC\USER\SCHOOL</a:t>
            </a:r>
            <a:endParaRPr lang="ru-RU" altLang="ru-RU" sz="2800" b="1" i="1"/>
          </a:p>
        </p:txBody>
      </p:sp>
    </p:spTree>
  </p:cSld>
  <p:clrMapOvr>
    <a:masterClrMapping/>
  </p:clrMapOvr>
  <p:transition spd="med"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Маска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маска служит для обозначения (выделения) группы файлов, имена которых имеют общие свойства, например, общее расширение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в масках, кроме «обычных» символов (допустимых в именах файлов) используются два специальных символа: звездочка «*» и знак вопроса «?»;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звездочка «*» обозначает любой количество любых символов, в том числе, может обозначать пустую последовательность;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знак вопроса «?» обозначает ровно один любой символ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3886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 i="1"/>
              <a:t>Определите, какое из указанных имен файлов удовлетворяет маске:   </a:t>
            </a:r>
            <a:r>
              <a:rPr lang="ru-RU" altLang="ru-RU" b="1"/>
              <a:t>?hel*lo.c?*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ru-RU" altLang="ru-RU" b="1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 b="1"/>
              <a:t>1) hello.c 	        2) hello.cpp 	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 b="1"/>
              <a:t>3) hhelolo.cpp 	4) hhelolo.c</a:t>
            </a:r>
            <a:r>
              <a:rPr lang="ru-RU" altLang="ru-RU"/>
              <a:t> </a:t>
            </a:r>
          </a:p>
        </p:txBody>
      </p:sp>
      <p:sp>
        <p:nvSpPr>
          <p:cNvPr id="84996" name="WordArt 4"/>
          <p:cNvSpPr>
            <a:spLocks noChangeArrowheads="1" noChangeShapeType="1" noTextEdit="1"/>
          </p:cNvSpPr>
          <p:nvPr/>
        </p:nvSpPr>
        <p:spPr bwMode="auto">
          <a:xfrm>
            <a:off x="8243888" y="692150"/>
            <a:ext cx="563562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solidFill>
                  <a:srgbClr val="FF0000"/>
                </a:solidFill>
                <a:cs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229600" cy="57610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i="1"/>
              <a:t>Для групповых операций с файлами используются маски имен файлов. Маска представляет собой последовательность букв, цифр и прочих допустимых в именах файлов символов, в которых также могут встречаться следующие символы: Символ «?» (вопросительный знак) означает ровно один произвольный символ. Символ «*» (звездочка) означает любую последовательность символов произвольной длины, в том числе «*» может задавать и пустую последовательность. Определите, по какой из масок будет выбрана указанная группа файлов:</a:t>
            </a:r>
            <a:endParaRPr lang="fr-CA" altLang="ru-RU" sz="20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ru-RU" sz="2000" b="1"/>
              <a:t>   1234.xls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ru-RU" sz="2000" b="1"/>
              <a:t>   23.xml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ru-RU" sz="2000" b="1"/>
              <a:t>   234.xls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ru-RU" sz="2000" b="1"/>
              <a:t>   23.xml</a:t>
            </a:r>
            <a:endParaRPr lang="ru-RU" altLang="ru-RU" sz="20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/>
              <a:t>1</a:t>
            </a:r>
            <a:r>
              <a:rPr lang="fr-CA" altLang="ru-RU" sz="2000" b="1"/>
              <a:t>)  *23*.?x*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ru-RU" sz="2000" b="1"/>
              <a:t>2) ?23?.x??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ru-RU" sz="2000" b="1"/>
              <a:t>3) ?23?.x*</a:t>
            </a:r>
            <a:endParaRPr lang="en-US" altLang="ru-RU" sz="20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000" b="1"/>
              <a:t>4) </a:t>
            </a:r>
            <a:r>
              <a:rPr lang="fr-CA" altLang="ru-RU" sz="2000" b="1"/>
              <a:t>*23*.???</a:t>
            </a:r>
            <a:endParaRPr lang="ru-RU" altLang="ru-RU" sz="2000" b="1"/>
          </a:p>
        </p:txBody>
      </p:sp>
      <p:sp>
        <p:nvSpPr>
          <p:cNvPr id="86020" name="WordArt 4"/>
          <p:cNvSpPr>
            <a:spLocks noChangeArrowheads="1" noChangeShapeType="1" noTextEdit="1"/>
          </p:cNvSpPr>
          <p:nvPr/>
        </p:nvSpPr>
        <p:spPr bwMode="auto">
          <a:xfrm>
            <a:off x="8316913" y="549275"/>
            <a:ext cx="563562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solidFill>
                  <a:srgbClr val="FF0000"/>
                </a:solidFill>
                <a:cs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Сортировка файлов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/>
              <a:t>при выводе списка имен файлов они могут быть отсортированы по имени, типу (расширению), дате последнего изменения, размеру; это не меняет их размещения на диске;</a:t>
            </a:r>
          </a:p>
          <a:p>
            <a:r>
              <a:rPr lang="ru-RU" altLang="ru-RU" sz="2800"/>
              <a:t>если установлена сортировка по имени или типу, сравнение идет по кодам символов, входящих в имя или в расширение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229600" cy="5688013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i="1"/>
              <a:t>Каталог содержит файлы с именами</a:t>
            </a:r>
            <a:endParaRPr lang="ru-RU" altLang="ru-RU" sz="2800" b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b="1"/>
              <a:t>     </a:t>
            </a:r>
            <a:r>
              <a:rPr lang="ru-RU" altLang="ru-RU" sz="2800"/>
              <a:t>а)</a:t>
            </a:r>
            <a:r>
              <a:rPr lang="ru-RU" altLang="ru-RU" sz="2800" b="1"/>
              <a:t>  q.c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b="1"/>
              <a:t>     </a:t>
            </a:r>
            <a:r>
              <a:rPr lang="ru-RU" altLang="ru-RU" sz="2800"/>
              <a:t>б)</a:t>
            </a:r>
            <a:r>
              <a:rPr lang="ru-RU" altLang="ru-RU" sz="2800" b="1"/>
              <a:t>  q</a:t>
            </a:r>
            <a:r>
              <a:rPr lang="en-US" altLang="ru-RU" sz="2800" b="1"/>
              <a:t>q</a:t>
            </a:r>
            <a:r>
              <a:rPr lang="ru-RU" altLang="ru-RU" sz="2800" b="1"/>
              <a:t>.cpp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b="1"/>
              <a:t>     </a:t>
            </a:r>
            <a:r>
              <a:rPr lang="ru-RU" altLang="ru-RU" sz="2800"/>
              <a:t>в)</a:t>
            </a:r>
            <a:r>
              <a:rPr lang="ru-RU" altLang="ru-RU" sz="2800" b="1"/>
              <a:t>  q</a:t>
            </a:r>
            <a:r>
              <a:rPr lang="en-US" altLang="ru-RU" sz="2800" b="1"/>
              <a:t>q</a:t>
            </a:r>
            <a:r>
              <a:rPr lang="ru-RU" altLang="ru-RU" sz="2800" b="1"/>
              <a:t>.c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b="1"/>
              <a:t>     </a:t>
            </a:r>
            <a:r>
              <a:rPr lang="ru-RU" altLang="ru-RU" sz="2800"/>
              <a:t>г)</a:t>
            </a:r>
            <a:r>
              <a:rPr lang="ru-RU" altLang="ru-RU" sz="2800" b="1"/>
              <a:t>  q1.c1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b="1"/>
              <a:t>     </a:t>
            </a:r>
            <a:r>
              <a:rPr lang="ru-RU" altLang="ru-RU" sz="2800"/>
              <a:t>д)</a:t>
            </a:r>
            <a:r>
              <a:rPr lang="ru-RU" altLang="ru-RU" sz="2800" b="1"/>
              <a:t>  q</a:t>
            </a:r>
            <a:r>
              <a:rPr lang="en-US" altLang="ru-RU" sz="2800" b="1"/>
              <a:t>aa</a:t>
            </a:r>
            <a:r>
              <a:rPr lang="ru-RU" altLang="ru-RU" sz="2800" b="1"/>
              <a:t>.c</a:t>
            </a:r>
            <a:r>
              <a:rPr lang="en-US" altLang="ru-RU" sz="2800" b="1"/>
              <a:t>md</a:t>
            </a:r>
            <a:endParaRPr lang="ru-RU" altLang="ru-RU" sz="2800" b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b="1"/>
              <a:t>     </a:t>
            </a:r>
            <a:r>
              <a:rPr lang="ru-RU" altLang="ru-RU" sz="2800"/>
              <a:t>е)</a:t>
            </a:r>
            <a:r>
              <a:rPr lang="ru-RU" altLang="ru-RU" sz="2800" b="1"/>
              <a:t>  q12.</a:t>
            </a:r>
            <a:r>
              <a:rPr lang="en-US" altLang="ru-RU" sz="2800" b="1"/>
              <a:t>cpp</a:t>
            </a:r>
            <a:endParaRPr lang="ru-RU" altLang="ru-RU" sz="2800" i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i="1"/>
              <a:t> Определите, в каком порядке будут показаны файлы, если выбрана сортировка по типу (по возрастанию).</a:t>
            </a:r>
            <a:r>
              <a:rPr lang="ru-RU" altLang="ru-RU" sz="2800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1) </a:t>
            </a:r>
            <a:r>
              <a:rPr lang="ru-RU" altLang="ru-RU" sz="2800" b="1"/>
              <a:t>авгдбе</a:t>
            </a:r>
            <a:r>
              <a:rPr lang="ru-RU" altLang="ru-RU" sz="2800"/>
              <a:t> 	2) </a:t>
            </a:r>
            <a:r>
              <a:rPr lang="ru-RU" altLang="ru-RU" sz="2800" b="1"/>
              <a:t>авгдеб</a:t>
            </a:r>
            <a:r>
              <a:rPr lang="ru-RU" altLang="ru-RU" sz="2800"/>
              <a:t> 	3) </a:t>
            </a:r>
            <a:r>
              <a:rPr lang="ru-RU" altLang="ru-RU" sz="2800" b="1"/>
              <a:t>абвгде</a:t>
            </a:r>
            <a:r>
              <a:rPr lang="ru-RU" altLang="ru-RU" sz="2800"/>
              <a:t> 	4) </a:t>
            </a:r>
            <a:r>
              <a:rPr lang="ru-RU" altLang="ru-RU" sz="2800" b="1"/>
              <a:t>авдбег</a:t>
            </a:r>
            <a:r>
              <a:rPr lang="ru-RU" altLang="ru-RU" sz="2800"/>
              <a:t> </a:t>
            </a:r>
          </a:p>
        </p:txBody>
      </p:sp>
      <p:sp>
        <p:nvSpPr>
          <p:cNvPr id="88068" name="WordArt 4"/>
          <p:cNvSpPr>
            <a:spLocks noChangeArrowheads="1" noChangeShapeType="1" noTextEdit="1"/>
          </p:cNvSpPr>
          <p:nvPr/>
        </p:nvSpPr>
        <p:spPr bwMode="auto">
          <a:xfrm>
            <a:off x="8027988" y="692150"/>
            <a:ext cx="563562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solidFill>
                  <a:srgbClr val="FF0000"/>
                </a:solidFill>
                <a:cs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 spd="med"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Имя файла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844675"/>
            <a:ext cx="7345362" cy="46243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Имя файла состоит из двух частей, разделенных точкой: собственно </a:t>
            </a:r>
            <a:r>
              <a:rPr lang="ru-RU" altLang="ru-RU" sz="2400" i="1">
                <a:solidFill>
                  <a:srgbClr val="409632"/>
                </a:solidFill>
              </a:rPr>
              <a:t>имя файла</a:t>
            </a:r>
            <a:r>
              <a:rPr lang="ru-RU" altLang="ru-RU" sz="2400"/>
              <a:t> и </a:t>
            </a:r>
            <a:r>
              <a:rPr lang="ru-RU" altLang="ru-RU" sz="2400" i="1">
                <a:solidFill>
                  <a:srgbClr val="3333CC"/>
                </a:solidFill>
              </a:rPr>
              <a:t>расширение</a:t>
            </a:r>
            <a:r>
              <a:rPr lang="ru-RU" altLang="ru-RU" sz="2400"/>
              <a:t>, определяющее его тип (программа, данные и т.д.).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Собственно имя файлу дает пользователь, а тип файла обычно задается программой автоматически при его создании.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i="1"/>
              <a:t>Пример: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>
                <a:solidFill>
                  <a:srgbClr val="409632"/>
                </a:solidFill>
              </a:rPr>
              <a:t>proba</a:t>
            </a:r>
            <a:r>
              <a:rPr lang="ru-RU" altLang="ru-RU" sz="2400">
                <a:solidFill>
                  <a:srgbClr val="FF7C80"/>
                </a:solidFill>
              </a:rPr>
              <a:t>.</a:t>
            </a:r>
            <a:r>
              <a:rPr lang="ru-RU" altLang="ru-RU" sz="2400">
                <a:solidFill>
                  <a:srgbClr val="3333CC"/>
                </a:solidFill>
              </a:rPr>
              <a:t>txt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>
                <a:solidFill>
                  <a:srgbClr val="409632"/>
                </a:solidFill>
              </a:rPr>
              <a:t>Измерения информации</a:t>
            </a:r>
            <a:r>
              <a:rPr lang="ru-RU" altLang="ru-RU" sz="2400">
                <a:solidFill>
                  <a:srgbClr val="FF7C80"/>
                </a:solidFill>
              </a:rPr>
              <a:t>.</a:t>
            </a:r>
            <a:r>
              <a:rPr lang="ru-RU" altLang="ru-RU" sz="2400">
                <a:solidFill>
                  <a:srgbClr val="3333CC"/>
                </a:solidFill>
              </a:rPr>
              <a:t>doc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/>
          </a:p>
        </p:txBody>
      </p:sp>
      <p:sp>
        <p:nvSpPr>
          <p:cNvPr id="46103" name="AutoShape 23"/>
          <p:cNvSpPr>
            <a:spLocks noChangeAspect="1" noChangeArrowheads="1"/>
          </p:cNvSpPr>
          <p:nvPr/>
        </p:nvSpPr>
        <p:spPr bwMode="auto">
          <a:xfrm>
            <a:off x="4464050" y="0"/>
            <a:ext cx="46799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6104" name="AutoShape 24"/>
          <p:cNvSpPr>
            <a:spLocks/>
          </p:cNvSpPr>
          <p:nvPr/>
        </p:nvSpPr>
        <p:spPr bwMode="auto">
          <a:xfrm rot="16200000">
            <a:off x="6440488" y="3937000"/>
            <a:ext cx="258762" cy="2268538"/>
          </a:xfrm>
          <a:prstGeom prst="leftBrace">
            <a:avLst>
              <a:gd name="adj1" fmla="val 73057"/>
              <a:gd name="adj2" fmla="val 50000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46105" name="AutoShape 25"/>
          <p:cNvSpPr>
            <a:spLocks/>
          </p:cNvSpPr>
          <p:nvPr/>
        </p:nvSpPr>
        <p:spPr bwMode="auto">
          <a:xfrm rot="16200000">
            <a:off x="8258175" y="4567238"/>
            <a:ext cx="187325" cy="1079500"/>
          </a:xfrm>
          <a:prstGeom prst="leftBrace">
            <a:avLst>
              <a:gd name="adj1" fmla="val 48023"/>
              <a:gd name="adj2" fmla="val 50000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5580063" y="5300663"/>
            <a:ext cx="172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altLang="ru-RU" sz="2000" b="1">
                <a:solidFill>
                  <a:srgbClr val="0000FF"/>
                </a:solidFill>
              </a:rPr>
              <a:t>Имя файла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7378700" y="5300663"/>
            <a:ext cx="17653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altLang="ru-RU" sz="2000" b="1">
                <a:solidFill>
                  <a:srgbClr val="0000FF"/>
                </a:solidFill>
              </a:rPr>
              <a:t>расширение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5219700" y="4437063"/>
            <a:ext cx="342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E4A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800" b="1">
                <a:solidFill>
                  <a:srgbClr val="000000"/>
                </a:solidFill>
                <a:latin typeface="Tahoma" panose="020B0604030504040204" pitchFamily="34" charset="0"/>
              </a:rPr>
              <a:t>План урока.</a:t>
            </a:r>
            <a:r>
              <a:rPr lang="en-US" altLang="ru-RU" sz="2800" b="1">
                <a:solidFill>
                  <a:srgbClr val="000000"/>
                </a:solidFill>
                <a:latin typeface="Tahoma" panose="020B0604030504040204" pitchFamily="34" charset="0"/>
              </a:rPr>
              <a:t>doc</a:t>
            </a:r>
            <a:endParaRPr lang="ru-RU" altLang="ru-RU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60"/>
                            </p:stCondLst>
                            <p:childTnLst>
                              <p:par>
                                <p:cTn id="1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2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860"/>
                            </p:stCondLst>
                            <p:childTnLst>
                              <p:par>
                                <p:cTn id="3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360"/>
                            </p:stCondLst>
                            <p:childTnLst>
                              <p:par>
                                <p:cTn id="3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6600"/>
              <a:t>Соглашение 8.3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017713"/>
            <a:ext cx="7850187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До появления операционной системы Windows 95 на большинстве компьютеров IBM PC работала операционная система MS-DOS, в которой действовали весьма строгие правила присвоения имен файлам. Эти правила называют </a:t>
            </a:r>
            <a:r>
              <a:rPr lang="ru-RU" altLang="ru-RU" sz="2000" i="1"/>
              <a:t>соглашением 8.3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По соглашению 8.3 имя файла может состоять из двух частей, разделенных точкой. Первая часть может иметь длину до 8 символов, а вторая часть (после точки) — до 3 символов. Вторая часть, стоящая после точки, называется расширением имени.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При записи имени файла разрешается использовать только буквы английского алфавита и цифры. Начинаться имя должно с буквы. Пробелы и знаки препинания не допускаются, за исключением восклицательного знака (!), тильды (</a:t>
            </a:r>
            <a:r>
              <a:rPr lang="en-US" altLang="ru-RU" sz="2000"/>
              <a:t>~</a:t>
            </a:r>
            <a:r>
              <a:rPr lang="ru-RU" altLang="ru-RU" sz="2000"/>
              <a:t>) и символа подчеркивания (_).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6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6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Длинные имена файлов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После введения в действие операционной системы Windows 95 требования к именам файлов стали существенно мягче. Они действуют и во всех последующих версия операционных систем Windows.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1. Разрешается использовать до 255 символов.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2. Разрешается использовать символы национальных алфавитов, в частности русского.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3. Разрешается использовать пробелы и другие ранее запрещенные символы, за исключением следующих девяти: /\:*?"&lt;&gt;|.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4. В имени файла можно использовать несколько точек. Расширением имени считаются все символы, стоящие за последней точкой.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26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26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76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89" name="Group 37"/>
          <p:cNvGraphicFramePr>
            <a:graphicFrameLocks noGrp="1"/>
          </p:cNvGraphicFramePr>
          <p:nvPr>
            <p:ph idx="1"/>
          </p:nvPr>
        </p:nvGraphicFramePr>
        <p:xfrm>
          <a:off x="1331913" y="404813"/>
          <a:ext cx="7416800" cy="6064250"/>
        </p:xfrm>
        <a:graphic>
          <a:graphicData uri="http://schemas.openxmlformats.org/drawingml/2006/table">
            <a:tbl>
              <a:tblPr/>
              <a:tblGrid>
                <a:gridCol w="3708400"/>
                <a:gridCol w="3708400"/>
              </a:tblGrid>
              <a:tr h="663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Тип файла</a:t>
                      </a:r>
                      <a:endParaRPr kumimoji="0" lang="ru-RU" alt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79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Расширение</a:t>
                      </a:r>
                      <a:endParaRPr kumimoji="0" lang="ru-RU" alt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79B"/>
                    </a:solidFill>
                  </a:tcPr>
                </a:tc>
              </a:tr>
              <a:tr h="509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Исполняемые программы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4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exe, com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  <a:tr h="509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Текстовые файлы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4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txt, rtf, </a:t>
                      </a: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doc</a:t>
                      </a:r>
                      <a:endParaRPr kumimoji="0" lang="en-US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  <a:tr h="563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Графические файлы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4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bmp</a:t>
                      </a: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gif</a:t>
                      </a: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jpg</a:t>
                      </a: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png</a:t>
                      </a: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pds</a:t>
                      </a: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wmf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  <a:tr h="527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Web-страницы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4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htm, html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  <a:tr h="509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Звуковые файлы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4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wav, mp3, midi, kar, ogg</a:t>
                      </a:r>
                      <a:endParaRPr kumimoji="0" lang="en-US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  <a:tr h="509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Видеофайлы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4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avi, mpeg</a:t>
                      </a: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 vob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  <a:tr h="989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Код (текст) программы на языках программирования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4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bas, pas, cpp</a:t>
                      </a:r>
                      <a:endParaRPr kumimoji="0" lang="en-US" alt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Анимационные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4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gif, swf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  <a:tr h="717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4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rar, zip, arj, 7z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Файловая система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017713"/>
            <a:ext cx="7839075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На каждом носителе информации (гибком, жестком или лазерном диске) может храниться большое количество файлов. Порядок хранения файлов на диске определяется установленной файловой системой. </a:t>
            </a:r>
            <a:endParaRPr lang="ru-RU" altLang="ru-RU" sz="2800" u="sng"/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u="sng"/>
              <a:t>Файловая система</a:t>
            </a:r>
            <a:r>
              <a:rPr lang="ru-RU" altLang="ru-RU" sz="2800"/>
              <a:t> - это система хранения файлов и организации каталогов.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14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44600" y="936625"/>
            <a:ext cx="6335713" cy="523875"/>
          </a:xfrm>
        </p:spPr>
        <p:txBody>
          <a:bodyPr/>
          <a:lstStyle/>
          <a:p>
            <a:r>
              <a:rPr lang="ru-RU" altLang="ru-RU" sz="4000"/>
              <a:t>Файловая система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133600"/>
            <a:ext cx="7485063" cy="41148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2800"/>
              <a:t>Файловая система – это совокупность файлов и папок и взаимосвязи между ними.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2800"/>
              <a:t>Различают </a:t>
            </a:r>
            <a:r>
              <a:rPr lang="ru-RU" altLang="ru-RU" sz="2800" b="1">
                <a:solidFill>
                  <a:srgbClr val="3333CC"/>
                </a:solidFill>
              </a:rPr>
              <a:t>одноуровневую</a:t>
            </a:r>
            <a:r>
              <a:rPr lang="ru-RU" altLang="ru-RU" sz="2800"/>
              <a:t> файловую систему (например, файлы на дискете или флеш-карте) и </a:t>
            </a:r>
            <a:r>
              <a:rPr lang="ru-RU" altLang="ru-RU" sz="2800" b="1">
                <a:solidFill>
                  <a:srgbClr val="3333CC"/>
                </a:solidFill>
              </a:rPr>
              <a:t>многоуровневую</a:t>
            </a:r>
            <a:r>
              <a:rPr lang="ru-RU" altLang="ru-RU" sz="2800"/>
              <a:t>, имеющую уровни вложенности (иерархическую).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64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Одноуровневая файловая система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444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Для дисков с небольшим количеством файлов (до нескольких десятков) удобно применять </a:t>
            </a:r>
            <a:r>
              <a:rPr lang="ru-RU" altLang="ru-RU" sz="2000" i="1"/>
              <a:t>одноуровневую файловую систему</a:t>
            </a:r>
            <a:r>
              <a:rPr lang="ru-RU" altLang="ru-RU" sz="2000"/>
              <a:t>, когда каталог (оглавление диска) представляет собой линейную последовательность имен файлов. Для отыскания файла на диске достаточно указать лишь имя файла. </a:t>
            </a:r>
          </a:p>
        </p:txBody>
      </p:sp>
      <p:pic>
        <p:nvPicPr>
          <p:cNvPr id="52228" name="Picture 4" descr="одноуровневая файловая систем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789363"/>
            <a:ext cx="467995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16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660"/>
                            </p:stCondLst>
                            <p:childTnLst>
                              <p:par>
                                <p:cTn id="1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1245</Words>
  <Application>Microsoft Office PowerPoint</Application>
  <PresentationFormat>Экран (4:3)</PresentationFormat>
  <Paragraphs>135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Times New Roman</vt:lpstr>
      <vt:lpstr>Arial</vt:lpstr>
      <vt:lpstr>Wingdings</vt:lpstr>
      <vt:lpstr>Calibri</vt:lpstr>
      <vt:lpstr>Arial Black</vt:lpstr>
      <vt:lpstr>Tahoma</vt:lpstr>
      <vt:lpstr>Пиксел</vt:lpstr>
      <vt:lpstr>Файлы  и файловая система </vt:lpstr>
      <vt:lpstr>Что такое файл?</vt:lpstr>
      <vt:lpstr>Имя файла</vt:lpstr>
      <vt:lpstr>Соглашение 8.3</vt:lpstr>
      <vt:lpstr>Длинные имена файлов</vt:lpstr>
      <vt:lpstr>Презентация PowerPoint</vt:lpstr>
      <vt:lpstr>Файловая система</vt:lpstr>
      <vt:lpstr>Файловая система</vt:lpstr>
      <vt:lpstr>Одноуровневая файловая система</vt:lpstr>
      <vt:lpstr>Многоуровневая иерархическая файловая система</vt:lpstr>
      <vt:lpstr>Многоуровневая файловая система</vt:lpstr>
      <vt:lpstr>Путь к файлу</vt:lpstr>
      <vt:lpstr>Полное имя файла</vt:lpstr>
      <vt:lpstr>Папка</vt:lpstr>
      <vt:lpstr>Иерархии папок Windows</vt:lpstr>
      <vt:lpstr>Файловая система Linux </vt:lpstr>
      <vt:lpstr>Файловая система Linux </vt:lpstr>
      <vt:lpstr>Стандартные действия с файлами</vt:lpstr>
      <vt:lpstr>Операции с файлами и папками</vt:lpstr>
      <vt:lpstr>Запишите полные имена всех файлов</vt:lpstr>
      <vt:lpstr>Постройте дерево каталогов</vt:lpstr>
      <vt:lpstr>Презентация PowerPoint</vt:lpstr>
      <vt:lpstr>Маска</vt:lpstr>
      <vt:lpstr>Презентация PowerPoint</vt:lpstr>
      <vt:lpstr>Презентация PowerPoint</vt:lpstr>
      <vt:lpstr>Сортировка файлов</vt:lpstr>
      <vt:lpstr>Презентация PowerPoint</vt:lpstr>
    </vt:vector>
  </TitlesOfParts>
  <Company>Antipov's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Компьютерные сети</dc:title>
  <dc:creator>S&amp;S</dc:creator>
  <cp:lastModifiedBy>Андрей</cp:lastModifiedBy>
  <cp:revision>14</cp:revision>
  <dcterms:created xsi:type="dcterms:W3CDTF">2007-10-23T17:43:13Z</dcterms:created>
  <dcterms:modified xsi:type="dcterms:W3CDTF">2016-02-01T16:29:00Z</dcterms:modified>
</cp:coreProperties>
</file>