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91" r:id="rId4"/>
    <p:sldId id="292" r:id="rId5"/>
    <p:sldId id="280" r:id="rId6"/>
    <p:sldId id="281" r:id="rId7"/>
    <p:sldId id="282" r:id="rId8"/>
    <p:sldId id="293" r:id="rId9"/>
    <p:sldId id="294" r:id="rId10"/>
    <p:sldId id="290" r:id="rId11"/>
    <p:sldId id="267" r:id="rId12"/>
    <p:sldId id="284" r:id="rId13"/>
    <p:sldId id="270" r:id="rId14"/>
    <p:sldId id="268" r:id="rId15"/>
    <p:sldId id="269" r:id="rId16"/>
    <p:sldId id="285" r:id="rId17"/>
    <p:sldId id="271" r:id="rId18"/>
    <p:sldId id="272" r:id="rId19"/>
    <p:sldId id="286" r:id="rId20"/>
    <p:sldId id="273" r:id="rId21"/>
    <p:sldId id="274" r:id="rId22"/>
    <p:sldId id="287" r:id="rId23"/>
    <p:sldId id="275" r:id="rId24"/>
    <p:sldId id="288" r:id="rId25"/>
    <p:sldId id="276" r:id="rId26"/>
    <p:sldId id="289" r:id="rId27"/>
    <p:sldId id="277" r:id="rId28"/>
    <p:sldId id="278" r:id="rId29"/>
    <p:sldId id="279" r:id="rId30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24E"/>
    <a:srgbClr val="008000"/>
    <a:srgbClr val="3333CC"/>
    <a:srgbClr val="FFFF99"/>
    <a:srgbClr val="000099"/>
    <a:srgbClr val="33CC33"/>
    <a:srgbClr val="CCFF33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DEEDB-7917-4BA9-B994-DD23224AB24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D6B00-8F98-4FE2-851A-D89AFD611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43EF-34C9-4A06-BD4D-DEEB4E09D765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D8D5-3F25-4220-9F32-385751D68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1D90-A484-4250-A9E6-AF9A70977BB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3225D-3005-41F7-A816-74CFFB49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F89D-0527-434E-8DA6-6263BE2A6F6F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AADB7-00EB-4B68-8554-4F891FDD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7F1B-9225-4B24-8304-8454106DB03D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7D656-AEF4-4CAA-815D-33F15145E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FC53-DE35-4069-9E31-A893E456C230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86FC-220A-4BA0-8F70-B06A03515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2FB85-0CF9-4698-9E94-4254620C397D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3A9F-A1B0-44C6-B5A1-C016F2551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132F-75BB-4F7C-9AC6-040DF95CF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F966-6FF8-4E2F-A096-8481783FE98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23C8A-133C-4001-83B3-FC154930D32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4CC4-F9CF-4C6C-823A-9BDE6B7E7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0C55-1853-4FF4-B84F-9CF814BF1DAA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E534D-0FAD-416A-AB11-51B770D5A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A4D6-0542-4B49-B17D-9BB004CA50B6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4AB4-A648-41C1-BD19-7FD06B3D0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A4659-2349-4C75-8660-E28630A1EDDB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713C-27BC-45D9-8E79-918212C74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3E534AF-DA11-437E-B5B4-4578262B7AA5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E5C9B7D-39E5-432E-8813-DA85BDB6A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37" r:id="rId2"/>
    <p:sldLayoutId id="2147483747" r:id="rId3"/>
    <p:sldLayoutId id="2147483738" r:id="rId4"/>
    <p:sldLayoutId id="214748374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/index.php?title=%D0%A4%D0%B0%D0%B9%D0%BB:Peter_der-Grosse_1838.jpg&amp;filetimestamp=2008031911573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 </a:t>
            </a:r>
            <a:r>
              <a:rPr lang="ru-RU" smtClean="0"/>
              <a:t>вариант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en-US" smtClean="0"/>
              <a:t>II</a:t>
            </a:r>
            <a:r>
              <a:rPr lang="ru-RU" smtClean="0"/>
              <a:t> вариант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Ответы: </a:t>
            </a: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500" y="2214563"/>
          <a:ext cx="7929621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803"/>
                <a:gridCol w="1132803"/>
                <a:gridCol w="1132803"/>
                <a:gridCol w="1132803"/>
                <a:gridCol w="1132803"/>
                <a:gridCol w="1132803"/>
                <a:gridCol w="1132803"/>
              </a:tblGrid>
              <a:tr h="53578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ж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г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д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38" y="4643438"/>
          <a:ext cx="7786744" cy="114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92"/>
                <a:gridCol w="1112392"/>
                <a:gridCol w="1112392"/>
                <a:gridCol w="1112392"/>
                <a:gridCol w="1112392"/>
                <a:gridCol w="1112392"/>
                <a:gridCol w="1112392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д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ж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г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r>
              <a:rPr lang="ru-RU" b="1" u="sng" smtClean="0"/>
              <a:t>1 группа </a:t>
            </a:r>
            <a:r>
              <a:rPr lang="ru-RU" smtClean="0"/>
              <a:t>– стр. 115 – 116 – реформа центрального управления; </a:t>
            </a:r>
          </a:p>
          <a:p>
            <a:r>
              <a:rPr lang="ru-RU" b="1" u="sng" smtClean="0"/>
              <a:t>2 группа </a:t>
            </a:r>
            <a:r>
              <a:rPr lang="ru-RU" smtClean="0"/>
              <a:t>– стр. 116 – 117 – указ о единонаследии.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                                         Табель о рангах.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                                         Областная реформа </a:t>
            </a:r>
          </a:p>
          <a:p>
            <a:r>
              <a:rPr lang="ru-RU" b="1" u="sng" smtClean="0"/>
              <a:t>3 группа </a:t>
            </a:r>
            <a:r>
              <a:rPr lang="ru-RU" smtClean="0"/>
              <a:t>– стр.117 – 118 – реформа городского управления, церковная реформа </a:t>
            </a:r>
          </a:p>
          <a:p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>
              <a:defRPr/>
            </a:pPr>
            <a:r>
              <a:rPr lang="ru-RU" b="1" smtClean="0"/>
              <a:t>Задание </a:t>
            </a:r>
            <a:endParaRPr lang="ru-RU" b="1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4429125"/>
          <a:ext cx="8358187" cy="150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750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Реформа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Содержание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Значение</a:t>
                      </a:r>
                    </a:p>
                  </a:txBody>
                  <a:tcPr horzOverflow="overflow"/>
                </a:tc>
              </a:tr>
              <a:tr h="7500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37" name="Group 29"/>
          <p:cNvGraphicFramePr>
            <a:graphicFrameLocks noGrp="1"/>
          </p:cNvGraphicFramePr>
          <p:nvPr/>
        </p:nvGraphicFramePr>
        <p:xfrm>
          <a:off x="714375" y="333375"/>
          <a:ext cx="7242175" cy="3094038"/>
        </p:xfrm>
        <a:graphic>
          <a:graphicData uri="http://schemas.openxmlformats.org/drawingml/2006/table">
            <a:tbl>
              <a:tblPr/>
              <a:tblGrid>
                <a:gridCol w="1985990"/>
                <a:gridCol w="3167062"/>
                <a:gridCol w="208915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Реформа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Содержание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Центрального управления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1711  г. –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Сенат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(высший орган  законодательной, судебной и исполнительной власти). Во главе –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генерал-прокурор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1718 г. –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11 коллегий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6" name="Picture 56" descr="EV61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860800"/>
            <a:ext cx="60706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37" name="Group 29"/>
          <p:cNvGraphicFramePr>
            <a:graphicFrameLocks noGrp="1"/>
          </p:cNvGraphicFramePr>
          <p:nvPr/>
        </p:nvGraphicFramePr>
        <p:xfrm>
          <a:off x="714375" y="333375"/>
          <a:ext cx="7242175" cy="3094038"/>
        </p:xfrm>
        <a:graphic>
          <a:graphicData uri="http://schemas.openxmlformats.org/drawingml/2006/table">
            <a:tbl>
              <a:tblPr/>
              <a:tblGrid>
                <a:gridCol w="1985990"/>
                <a:gridCol w="3167062"/>
                <a:gridCol w="208915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Реформа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Содержание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Центрального управления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1711  г. –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Сенат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(высший орган  законодательной, судебной и исполнительной власти). Во главе –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генерал-прокурор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1718 г. –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11 коллегий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Централизация и упорядочение власти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Принцип коллегиальности в управлении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00" name="Picture 56" descr="EV61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860800"/>
            <a:ext cx="60706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60350"/>
            <a:ext cx="7488237" cy="626427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556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Петровские коллегии</a:t>
            </a:r>
          </a:p>
        </p:txBody>
      </p:sp>
      <p:graphicFrame>
        <p:nvGraphicFramePr>
          <p:cNvPr id="29786" name="Group 90"/>
          <p:cNvGraphicFramePr>
            <a:graphicFrameLocks noGrp="1"/>
          </p:cNvGraphicFramePr>
          <p:nvPr>
            <p:ph idx="1"/>
          </p:nvPr>
        </p:nvGraphicFramePr>
        <p:xfrm>
          <a:off x="179388" y="1052513"/>
          <a:ext cx="8713787" cy="5507037"/>
        </p:xfrm>
        <a:graphic>
          <a:graphicData uri="http://schemas.openxmlformats.org/drawingml/2006/table">
            <a:tbl>
              <a:tblPr/>
              <a:tblGrid>
                <a:gridCol w="504825"/>
                <a:gridCol w="4981575"/>
                <a:gridCol w="3227387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Компетенция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Военная коллегия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Армия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Адмиралтейств - коллегия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Флот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Коллегия чужестранных (иностранных) дел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Внешняя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Берг - коллегия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Тяжелая промышленность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Мануфактур - коллегия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Легкая промышленность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Коммерц - коллегия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Торговля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Камер - коллегия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Государственные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Штатс – контор - коллегия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Государственные 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Ревизион -коллегия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Контроль за финансами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Юстиц - коллегия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Контроль за судопроизводством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Вотчинная коллегия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Землевладение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Главный магистрат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Городское управление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70" name="Group 26"/>
          <p:cNvGraphicFramePr>
            <a:graphicFrameLocks noGrp="1"/>
          </p:cNvGraphicFramePr>
          <p:nvPr>
            <p:ph idx="1"/>
          </p:nvPr>
        </p:nvGraphicFramePr>
        <p:xfrm>
          <a:off x="457200" y="404813"/>
          <a:ext cx="8362950" cy="3201987"/>
        </p:xfrm>
        <a:graphic>
          <a:graphicData uri="http://schemas.openxmlformats.org/drawingml/2006/table">
            <a:tbl>
              <a:tblPr/>
              <a:tblGrid>
                <a:gridCol w="2459038"/>
                <a:gridCol w="2808287"/>
                <a:gridCol w="309562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Реформа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Содержание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Феодального сословия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1714 г. – указ о единонаследии (поместья = вотчины)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70" name="Group 26"/>
          <p:cNvGraphicFramePr>
            <a:graphicFrameLocks noGrp="1"/>
          </p:cNvGraphicFramePr>
          <p:nvPr>
            <p:ph idx="1"/>
          </p:nvPr>
        </p:nvGraphicFramePr>
        <p:xfrm>
          <a:off x="457200" y="404813"/>
          <a:ext cx="8362950" cy="3941762"/>
        </p:xfrm>
        <a:graphic>
          <a:graphicData uri="http://schemas.openxmlformats.org/drawingml/2006/table">
            <a:tbl>
              <a:tblPr/>
              <a:tblGrid>
                <a:gridCol w="2459038"/>
                <a:gridCol w="2808287"/>
                <a:gridCol w="309562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Реформа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Содержание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Феодального сословия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1714 г. – указ о единонаследии (поместья = вотчины)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Мобилизация дворянства на государственную службу, уравнение в правах дворян и бояр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>
            <p:ph type="body" idx="1"/>
          </p:nvPr>
        </p:nvSpPr>
        <p:spPr>
          <a:xfrm>
            <a:off x="1042988" y="1125538"/>
            <a:ext cx="2736850" cy="1439862"/>
          </a:xfrm>
          <a:solidFill>
            <a:srgbClr val="66FF66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b="1" smtClean="0">
                <a:solidFill>
                  <a:schemeClr val="bg1"/>
                </a:solidFill>
                <a:latin typeface="Arial" charset="0"/>
              </a:rPr>
              <a:t>ВОТЧИНА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067175" y="1412875"/>
            <a:ext cx="58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4859338" y="836613"/>
            <a:ext cx="3313112" cy="2232025"/>
          </a:xfrm>
          <a:prstGeom prst="diamond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ПОМЕСТЬЕ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11188" y="3500438"/>
            <a:ext cx="784860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3600" b="1">
                <a:solidFill>
                  <a:schemeClr val="bg1"/>
                </a:solidFill>
              </a:rPr>
              <a:t> Аристократия</a:t>
            </a:r>
            <a:r>
              <a:rPr lang="ru-RU" sz="3600">
                <a:solidFill>
                  <a:schemeClr val="bg1"/>
                </a:solidFill>
              </a:rPr>
              <a:t> – родовая знать. </a:t>
            </a: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3600">
                <a:solidFill>
                  <a:schemeClr val="bg1"/>
                </a:solidFill>
              </a:rPr>
              <a:t> </a:t>
            </a:r>
            <a:r>
              <a:rPr lang="ru-RU" sz="3600" b="1">
                <a:solidFill>
                  <a:schemeClr val="bg1"/>
                </a:solidFill>
              </a:rPr>
              <a:t>Абсолютизм</a:t>
            </a:r>
            <a:r>
              <a:rPr lang="ru-RU" sz="3600">
                <a:solidFill>
                  <a:schemeClr val="bg1"/>
                </a:solidFill>
              </a:rPr>
              <a:t> – форма феодального государства, при которой монарху принадлежит неограниченная верховная власть.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0" name="Group 30"/>
          <p:cNvGraphicFramePr>
            <a:graphicFrameLocks noGrp="1"/>
          </p:cNvGraphicFramePr>
          <p:nvPr>
            <p:ph idx="1"/>
          </p:nvPr>
        </p:nvGraphicFramePr>
        <p:xfrm>
          <a:off x="457200" y="404813"/>
          <a:ext cx="8229600" cy="3455987"/>
        </p:xfrm>
        <a:graphic>
          <a:graphicData uri="http://schemas.openxmlformats.org/drawingml/2006/table">
            <a:tbl>
              <a:tblPr/>
              <a:tblGrid>
                <a:gridCol w="2243138"/>
                <a:gridCol w="2447925"/>
                <a:gridCol w="3538537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Реформа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Содержание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Государственной службы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1722 г. – принятие «Табели о рангах»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4" name="Rectangle 28"/>
          <p:cNvSpPr>
            <a:spLocks noChangeArrowheads="1"/>
          </p:cNvSpPr>
          <p:nvPr/>
        </p:nvSpPr>
        <p:spPr bwMode="auto">
          <a:xfrm>
            <a:off x="684213" y="4149725"/>
            <a:ext cx="79200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000" b="1">
                <a:solidFill>
                  <a:schemeClr val="bg1"/>
                </a:solidFill>
              </a:rPr>
              <a:t>«Табель о рангах»</a:t>
            </a:r>
            <a:r>
              <a:rPr lang="ru-RU" sz="2000">
                <a:solidFill>
                  <a:schemeClr val="bg1"/>
                </a:solidFill>
              </a:rPr>
              <a:t> - государственный закон, определявший </a:t>
            </a:r>
          </a:p>
          <a:p>
            <a:pPr lvl="1"/>
            <a:endParaRPr lang="ru-RU" sz="2000">
              <a:solidFill>
                <a:schemeClr val="bg1"/>
              </a:solidFill>
            </a:endParaRPr>
          </a:p>
          <a:p>
            <a:pPr lvl="1"/>
            <a:r>
              <a:rPr lang="ru-RU" sz="2000">
                <a:solidFill>
                  <a:schemeClr val="bg1"/>
                </a:solidFill>
              </a:rPr>
              <a:t>порядок прохождения службы по принципу занятия</a:t>
            </a:r>
          </a:p>
          <a:p>
            <a:pPr lvl="1"/>
            <a:endParaRPr lang="ru-RU" sz="2000">
              <a:solidFill>
                <a:schemeClr val="bg1"/>
              </a:solidFill>
            </a:endParaRPr>
          </a:p>
          <a:p>
            <a:pPr lvl="1"/>
            <a:r>
              <a:rPr lang="ru-RU" sz="2000">
                <a:solidFill>
                  <a:schemeClr val="bg1"/>
                </a:solidFill>
              </a:rPr>
              <a:t>государственных должностей по заслугам и способностям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0" name="Group 30"/>
          <p:cNvGraphicFramePr>
            <a:graphicFrameLocks noGrp="1"/>
          </p:cNvGraphicFramePr>
          <p:nvPr>
            <p:ph idx="1"/>
          </p:nvPr>
        </p:nvGraphicFramePr>
        <p:xfrm>
          <a:off x="457200" y="404813"/>
          <a:ext cx="8229600" cy="3455987"/>
        </p:xfrm>
        <a:graphic>
          <a:graphicData uri="http://schemas.openxmlformats.org/drawingml/2006/table">
            <a:tbl>
              <a:tblPr/>
              <a:tblGrid>
                <a:gridCol w="2243138"/>
                <a:gridCol w="2447925"/>
                <a:gridCol w="3538537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Реформа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Содержание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Государственной службы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1722 г. – принятие «Табели о рангах»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Продвижение по службе зависело от выслуги, образования, ума и т.д.Выходцы из низов могли получить дворянство на гражданской или военной службе. Число дворян выросло в 5 раз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8" name="Rectangle 28"/>
          <p:cNvSpPr>
            <a:spLocks noChangeArrowheads="1"/>
          </p:cNvSpPr>
          <p:nvPr/>
        </p:nvSpPr>
        <p:spPr bwMode="auto">
          <a:xfrm>
            <a:off x="684213" y="4149725"/>
            <a:ext cx="79200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000" b="1">
                <a:solidFill>
                  <a:schemeClr val="bg1"/>
                </a:solidFill>
              </a:rPr>
              <a:t>«Табель о рангах»</a:t>
            </a:r>
            <a:r>
              <a:rPr lang="ru-RU" sz="2000">
                <a:solidFill>
                  <a:schemeClr val="bg1"/>
                </a:solidFill>
              </a:rPr>
              <a:t> - государственный закон, определявший </a:t>
            </a:r>
          </a:p>
          <a:p>
            <a:pPr lvl="1"/>
            <a:endParaRPr lang="ru-RU" sz="2000">
              <a:solidFill>
                <a:schemeClr val="bg1"/>
              </a:solidFill>
            </a:endParaRPr>
          </a:p>
          <a:p>
            <a:pPr lvl="1"/>
            <a:r>
              <a:rPr lang="ru-RU" sz="2000">
                <a:solidFill>
                  <a:schemeClr val="bg1"/>
                </a:solidFill>
              </a:rPr>
              <a:t>порядок прохождения службы по принципу занятия</a:t>
            </a:r>
          </a:p>
          <a:p>
            <a:pPr lvl="1"/>
            <a:endParaRPr lang="ru-RU" sz="2000">
              <a:solidFill>
                <a:schemeClr val="bg1"/>
              </a:solidFill>
            </a:endParaRPr>
          </a:p>
          <a:p>
            <a:pPr lvl="1"/>
            <a:r>
              <a:rPr lang="ru-RU" sz="2000">
                <a:solidFill>
                  <a:schemeClr val="bg1"/>
                </a:solidFill>
              </a:rPr>
              <a:t>государственных должностей по заслугам и способностям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3574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/>
              <a:t>                             Реформы Петра </a:t>
            </a:r>
            <a:r>
              <a:rPr b="1" smtClean="0"/>
              <a:t>I</a:t>
            </a:r>
            <a:endParaRPr lang="ru-RU"/>
          </a:p>
        </p:txBody>
      </p:sp>
      <p:pic>
        <p:nvPicPr>
          <p:cNvPr id="6147" name="Picture 4" descr="9N04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857250"/>
            <a:ext cx="334168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0063" y="214313"/>
            <a:ext cx="8229600" cy="621506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Табель о рангах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H="1">
            <a:off x="2357438" y="714375"/>
            <a:ext cx="1152525" cy="863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714500" y="1643063"/>
            <a:ext cx="15827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гражданскую</a:t>
            </a: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6000750" y="785813"/>
            <a:ext cx="358775" cy="790575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5929313" y="164306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придворную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4500563" y="785813"/>
            <a:ext cx="215900" cy="1223962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929063" y="2071688"/>
            <a:ext cx="14398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военную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2143125" y="2143125"/>
            <a:ext cx="1368425" cy="12954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4714875" y="2643188"/>
            <a:ext cx="0" cy="792162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5929313" y="2143125"/>
            <a:ext cx="1223962" cy="12954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3286125" y="3500438"/>
            <a:ext cx="28797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ввела систему иерархии </a:t>
            </a:r>
          </a:p>
          <a:p>
            <a:pPr algn="ctr">
              <a:defRPr/>
            </a:pPr>
            <a:r>
              <a:rPr lang="ru-RU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чиновников (14 классов)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4429125" y="4429125"/>
            <a:ext cx="431800" cy="863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3429000" y="5429250"/>
            <a:ext cx="2374900" cy="7921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принцип личной </a:t>
            </a:r>
          </a:p>
          <a:p>
            <a:pPr algn="ctr">
              <a:defRPr/>
            </a:pPr>
            <a:r>
              <a:rPr lang="ru-RU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выслуги и заслуг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 animBg="1"/>
      <p:bldP spid="3790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1" name="Group 29"/>
          <p:cNvGraphicFramePr>
            <a:graphicFrameLocks noGrp="1"/>
          </p:cNvGraphicFramePr>
          <p:nvPr>
            <p:ph idx="1"/>
          </p:nvPr>
        </p:nvGraphicFramePr>
        <p:xfrm>
          <a:off x="457200" y="620713"/>
          <a:ext cx="8229600" cy="295275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Реформа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Содержание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8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Местного управления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(областная)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1708 – 1710 гг. – страна разделена на губернии, провинции, уезды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468313" y="4292600"/>
            <a:ext cx="2016125" cy="865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8 Губернии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(губернатор)</a:t>
            </a:r>
          </a:p>
        </p:txBody>
      </p:sp>
      <p:sp>
        <p:nvSpPr>
          <p:cNvPr id="38937" name="AutoShape 25"/>
          <p:cNvSpPr>
            <a:spLocks noChangeArrowheads="1"/>
          </p:cNvSpPr>
          <p:nvPr/>
        </p:nvSpPr>
        <p:spPr bwMode="auto">
          <a:xfrm rot="5400000" flipV="1">
            <a:off x="2809875" y="4543426"/>
            <a:ext cx="249237" cy="468312"/>
          </a:xfrm>
          <a:prstGeom prst="downArrow">
            <a:avLst>
              <a:gd name="adj1" fmla="val 50000"/>
              <a:gd name="adj2" fmla="val 469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3348038" y="4292600"/>
            <a:ext cx="1943100" cy="863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50 провинций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(воевода)</a:t>
            </a:r>
          </a:p>
        </p:txBody>
      </p:sp>
      <p:sp>
        <p:nvSpPr>
          <p:cNvPr id="38939" name="AutoShape 27"/>
          <p:cNvSpPr>
            <a:spLocks noChangeArrowheads="1"/>
          </p:cNvSpPr>
          <p:nvPr/>
        </p:nvSpPr>
        <p:spPr bwMode="auto">
          <a:xfrm rot="5400000" flipV="1">
            <a:off x="5618163" y="4543425"/>
            <a:ext cx="249237" cy="468313"/>
          </a:xfrm>
          <a:prstGeom prst="downArrow">
            <a:avLst>
              <a:gd name="adj1" fmla="val 50000"/>
              <a:gd name="adj2" fmla="val 469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6372225" y="4221163"/>
            <a:ext cx="2159000" cy="863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Уезды 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(воевода, 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земский комиссар)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6" grpId="0" animBg="1"/>
      <p:bldP spid="38937" grpId="0" animBg="1"/>
      <p:bldP spid="38938" grpId="0" animBg="1"/>
      <p:bldP spid="38939" grpId="0" animBg="1"/>
      <p:bldP spid="389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1" name="Group 29"/>
          <p:cNvGraphicFramePr>
            <a:graphicFrameLocks noGrp="1"/>
          </p:cNvGraphicFramePr>
          <p:nvPr>
            <p:ph idx="1"/>
          </p:nvPr>
        </p:nvGraphicFramePr>
        <p:xfrm>
          <a:off x="457200" y="620713"/>
          <a:ext cx="8229600" cy="295275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Реформа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Содержание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8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Местного управления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(областная)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1708 – 1710 гг. – страна разделена на губернии, провинции, уезды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Упорядочение местного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468313" y="4292600"/>
            <a:ext cx="2016125" cy="865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8 Губернии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(губернатор)</a:t>
            </a:r>
          </a:p>
        </p:txBody>
      </p:sp>
      <p:sp>
        <p:nvSpPr>
          <p:cNvPr id="38937" name="AutoShape 25"/>
          <p:cNvSpPr>
            <a:spLocks noChangeArrowheads="1"/>
          </p:cNvSpPr>
          <p:nvPr/>
        </p:nvSpPr>
        <p:spPr bwMode="auto">
          <a:xfrm rot="5400000" flipV="1">
            <a:off x="2809875" y="4543426"/>
            <a:ext cx="249237" cy="468312"/>
          </a:xfrm>
          <a:prstGeom prst="downArrow">
            <a:avLst>
              <a:gd name="adj1" fmla="val 50000"/>
              <a:gd name="adj2" fmla="val 469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3348038" y="4292600"/>
            <a:ext cx="1943100" cy="863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50 провинций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(воевода)</a:t>
            </a:r>
          </a:p>
        </p:txBody>
      </p:sp>
      <p:sp>
        <p:nvSpPr>
          <p:cNvPr id="38939" name="AutoShape 27"/>
          <p:cNvSpPr>
            <a:spLocks noChangeArrowheads="1"/>
          </p:cNvSpPr>
          <p:nvPr/>
        </p:nvSpPr>
        <p:spPr bwMode="auto">
          <a:xfrm rot="5400000" flipV="1">
            <a:off x="5618163" y="4543425"/>
            <a:ext cx="249237" cy="468313"/>
          </a:xfrm>
          <a:prstGeom prst="downArrow">
            <a:avLst>
              <a:gd name="adj1" fmla="val 50000"/>
              <a:gd name="adj2" fmla="val 469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6372225" y="4221163"/>
            <a:ext cx="2159000" cy="863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Уезды 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(воевода, 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земский комиссар)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6" grpId="0" animBg="1"/>
      <p:bldP spid="38937" grpId="0" animBg="1"/>
      <p:bldP spid="38938" grpId="0" animBg="1"/>
      <p:bldP spid="38939" grpId="0" animBg="1"/>
      <p:bldP spid="389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0" name="Group 30"/>
          <p:cNvGraphicFramePr>
            <a:graphicFrameLocks noGrp="1"/>
          </p:cNvGraphicFramePr>
          <p:nvPr>
            <p:ph idx="1"/>
          </p:nvPr>
        </p:nvGraphicFramePr>
        <p:xfrm>
          <a:off x="457200" y="549275"/>
          <a:ext cx="8229600" cy="4175125"/>
        </p:xfrm>
        <a:graphic>
          <a:graphicData uri="http://schemas.openxmlformats.org/drawingml/2006/table">
            <a:tbl>
              <a:tblPr/>
              <a:tblGrid>
                <a:gridCol w="2098675"/>
                <a:gridCol w="3387725"/>
                <a:gridCol w="274320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Реформа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Содержание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Городского управления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1720 -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Создание выборных органов самоуправления в городах (городские магистраты)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0" name="Group 30"/>
          <p:cNvGraphicFramePr>
            <a:graphicFrameLocks noGrp="1"/>
          </p:cNvGraphicFramePr>
          <p:nvPr>
            <p:ph idx="1"/>
          </p:nvPr>
        </p:nvGraphicFramePr>
        <p:xfrm>
          <a:off x="457200" y="549275"/>
          <a:ext cx="8229600" cy="4224338"/>
        </p:xfrm>
        <a:graphic>
          <a:graphicData uri="http://schemas.openxmlformats.org/drawingml/2006/table">
            <a:tbl>
              <a:tblPr/>
              <a:tblGrid>
                <a:gridCol w="2098675"/>
                <a:gridCol w="3387725"/>
                <a:gridCol w="274320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Реформа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Содержание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Городского управления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1720 -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Создание выборных органов самоуправления в городах (городские магистраты)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Предоставление посадским большей свободы, активизация их занятий на благо государства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36" name="Group 28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3167063"/>
        </p:xfrm>
        <a:graphic>
          <a:graphicData uri="http://schemas.openxmlformats.org/drawingml/2006/table">
            <a:tbl>
              <a:tblPr/>
              <a:tblGrid>
                <a:gridCol w="2314575"/>
                <a:gridCol w="3171825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Реформа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Содержание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Церковная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1722 г. – уничтожение патриаршества. Создание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Синода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– органа управления православной церковью во главе с чиновником.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Отмена тайны исповеди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2" name="AutoShape 20"/>
          <p:cNvSpPr>
            <a:spLocks noChangeArrowheads="1"/>
          </p:cNvSpPr>
          <p:nvPr/>
        </p:nvSpPr>
        <p:spPr bwMode="auto">
          <a:xfrm>
            <a:off x="684213" y="4292600"/>
            <a:ext cx="2286000" cy="1219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ahoma" pitchFamily="34" charset="0"/>
              </a:rPr>
              <a:t>ПАТРИАРХ</a:t>
            </a:r>
          </a:p>
        </p:txBody>
      </p:sp>
      <p:sp>
        <p:nvSpPr>
          <p:cNvPr id="29713" name="AutoShape 22"/>
          <p:cNvSpPr>
            <a:spLocks noChangeArrowheads="1"/>
          </p:cNvSpPr>
          <p:nvPr/>
        </p:nvSpPr>
        <p:spPr bwMode="auto">
          <a:xfrm>
            <a:off x="3059113" y="4797425"/>
            <a:ext cx="2743200" cy="381000"/>
          </a:xfrm>
          <a:prstGeom prst="rightArrow">
            <a:avLst>
              <a:gd name="adj1" fmla="val 50000"/>
              <a:gd name="adj2" fmla="val 1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714" name="AutoShape 21"/>
          <p:cNvSpPr>
            <a:spLocks noChangeArrowheads="1"/>
          </p:cNvSpPr>
          <p:nvPr/>
        </p:nvSpPr>
        <p:spPr bwMode="auto">
          <a:xfrm>
            <a:off x="5724525" y="4221163"/>
            <a:ext cx="2743200" cy="1295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ahoma" pitchFamily="34" charset="0"/>
              </a:rPr>
              <a:t>Обер-прокурор</a:t>
            </a:r>
          </a:p>
          <a:p>
            <a:pPr algn="ctr"/>
            <a:r>
              <a:rPr lang="ru-RU" b="1">
                <a:latin typeface="Tahoma" pitchFamily="34" charset="0"/>
              </a:rPr>
              <a:t> Синода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36" name="Group 28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3167063"/>
        </p:xfrm>
        <a:graphic>
          <a:graphicData uri="http://schemas.openxmlformats.org/drawingml/2006/table">
            <a:tbl>
              <a:tblPr/>
              <a:tblGrid>
                <a:gridCol w="2314575"/>
                <a:gridCol w="3171825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Реформа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Содержание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Церковная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1722 г. – уничтожение патриаршества. Создание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Синода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– органа управления православной церковью во главе с чиновником.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Отмена тайны исповеди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Подчинение церкви государству.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36" name="AutoShape 20"/>
          <p:cNvSpPr>
            <a:spLocks noChangeArrowheads="1"/>
          </p:cNvSpPr>
          <p:nvPr/>
        </p:nvSpPr>
        <p:spPr bwMode="auto">
          <a:xfrm>
            <a:off x="684213" y="4292600"/>
            <a:ext cx="2286000" cy="1219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ahoma" pitchFamily="34" charset="0"/>
              </a:rPr>
              <a:t>ПАТРИАРХ</a:t>
            </a:r>
          </a:p>
        </p:txBody>
      </p:sp>
      <p:sp>
        <p:nvSpPr>
          <p:cNvPr id="30737" name="AutoShape 22"/>
          <p:cNvSpPr>
            <a:spLocks noChangeArrowheads="1"/>
          </p:cNvSpPr>
          <p:nvPr/>
        </p:nvSpPr>
        <p:spPr bwMode="auto">
          <a:xfrm>
            <a:off x="3059113" y="4797425"/>
            <a:ext cx="2743200" cy="381000"/>
          </a:xfrm>
          <a:prstGeom prst="rightArrow">
            <a:avLst>
              <a:gd name="adj1" fmla="val 50000"/>
              <a:gd name="adj2" fmla="val 1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38" name="AutoShape 21"/>
          <p:cNvSpPr>
            <a:spLocks noChangeArrowheads="1"/>
          </p:cNvSpPr>
          <p:nvPr/>
        </p:nvSpPr>
        <p:spPr bwMode="auto">
          <a:xfrm>
            <a:off x="5724525" y="4221163"/>
            <a:ext cx="2743200" cy="1295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ahoma" pitchFamily="34" charset="0"/>
              </a:rPr>
              <a:t>Обер-прокурор</a:t>
            </a:r>
          </a:p>
          <a:p>
            <a:pPr algn="ctr"/>
            <a:r>
              <a:rPr lang="ru-RU" b="1">
                <a:latin typeface="Tahoma" pitchFamily="34" charset="0"/>
              </a:rPr>
              <a:t> Синода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xfrm>
            <a:off x="323850" y="152400"/>
            <a:ext cx="8362950" cy="6842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000" b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Выступления против реформ. «Дело царевича Алексея»</a:t>
            </a:r>
          </a:p>
        </p:txBody>
      </p:sp>
      <p:pic>
        <p:nvPicPr>
          <p:cNvPr id="31747" name="Picture 3" descr="Николай Николаевич Ге Петр I допрашивает царевича Алексея 187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196975"/>
            <a:ext cx="5689600" cy="4600575"/>
          </a:xfrm>
          <a:noFill/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763713" y="5949950"/>
            <a:ext cx="523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Н.Н.Ге «Петр допрашивает царевича Алексея»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7556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 smtClean="0">
                <a:ln>
                  <a:noFill/>
                </a:ln>
                <a:solidFill>
                  <a:srgbClr val="FFFF00"/>
                </a:solidFill>
                <a:effectLst/>
              </a:rPr>
              <a:t>Значение петровских преобразований: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23850" y="1125538"/>
            <a:ext cx="8362950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Укрепление безопасности страны за счет создания регулярной армии и флота;</a:t>
            </a:r>
            <a:r>
              <a:rPr lang="ru-RU" sz="28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Реформы изменили пережитки местничества,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/>
              <a:t>    стерев грани между дворянством и боярством как в экономическом, так и в служебном положении; </a:t>
            </a:r>
            <a:endParaRPr lang="ru-RU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Усовершенствование системы местного управления;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Церковь полностью подчинена государству.</a:t>
            </a:r>
            <a:endParaRPr lang="ru-RU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Укрепление Российского государства, причисление его в ряд великих европейских держав.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800" smtClean="0">
                <a:ln>
                  <a:noFill/>
                </a:ln>
                <a:effectLst/>
              </a:rPr>
              <a:t>Домашнее задание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§</a:t>
            </a:r>
            <a:r>
              <a:rPr lang="ru-RU" sz="3600" smtClean="0">
                <a:cs typeface="Arial" charset="0"/>
              </a:rPr>
              <a:t> 15, записи в тетради.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00563" y="3700463"/>
            <a:ext cx="4071937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</a:t>
            </a:r>
            <a:r>
              <a:rPr lang="ru-RU" sz="3200" b="1" dirty="0" smtClean="0"/>
              <a:t>( 1682 - 1725)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                          </a:t>
            </a:r>
            <a:r>
              <a:rPr lang="ru-RU" b="1" smtClean="0"/>
              <a:t>Петр </a:t>
            </a:r>
            <a:r>
              <a:rPr b="1" smtClean="0"/>
              <a:t>I</a:t>
            </a:r>
            <a:r>
              <a:rPr lang="ru-RU" b="1" smtClean="0"/>
              <a:t> </a:t>
            </a:r>
            <a:endParaRPr lang="ru-RU" b="1"/>
          </a:p>
        </p:txBody>
      </p:sp>
      <p:pic>
        <p:nvPicPr>
          <p:cNvPr id="7172" name="Picture 6" descr="petr1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52513"/>
            <a:ext cx="4395788" cy="48910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Пётр I Алексеевич">
            <a:hlinkClick r:id="rId2" tooltip="&quot;Пётр I Алексеевич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26733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68313" y="4437063"/>
            <a:ext cx="22145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Портрет Петра I. </a:t>
            </a:r>
          </a:p>
          <a:p>
            <a:r>
              <a:rPr lang="ru-RU" sz="160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Поль Деларош</a:t>
            </a:r>
            <a:r>
              <a:rPr lang="ru-RU" sz="16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(1838)</a:t>
            </a: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6" name="Рисунок 89" descr="http://upload.wikimedia.org/wikipedia/commons/thumb/0/00/Tsar_peter%27s_hand.jpg/120px-Tsar_peter%27s_h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549275"/>
            <a:ext cx="21605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435600" y="2671763"/>
            <a:ext cx="370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Слепок руки царя Петра</a:t>
            </a:r>
            <a:r>
              <a:rPr lang="ru-RU"/>
              <a:t> </a:t>
            </a:r>
          </a:p>
          <a:p>
            <a:r>
              <a:rPr lang="ru-RU" sz="1400">
                <a:solidFill>
                  <a:srgbClr val="FFFF00"/>
                </a:solidFill>
              </a:rPr>
              <a:t>(Государственный Исторический Музей)</a:t>
            </a:r>
            <a:r>
              <a:rPr lang="ru-RU"/>
              <a:t> </a:t>
            </a:r>
          </a:p>
        </p:txBody>
      </p:sp>
      <p:pic>
        <p:nvPicPr>
          <p:cNvPr id="8198" name="Рисунок 88" descr="http://upload.wikimedia.org/wikipedia/commons/thumb/3/3d/Kaiser_Peter_I._der_Gro%C3%9Fe_bei_der_Arbeit.jpg/97px-Kaiser_Peter_I._der_Gro%C3%9Fe_bei_der_Arbe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3429000"/>
            <a:ext cx="23272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5940425" y="5157788"/>
            <a:ext cx="2733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Царь Пётр I за работой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3200" b="1" smtClean="0"/>
              <a:t>Охарактеризовать реформы Петра </a:t>
            </a:r>
            <a:r>
              <a:rPr lang="en-US" sz="3200" b="1" smtClean="0"/>
              <a:t>I</a:t>
            </a:r>
            <a:r>
              <a:rPr lang="ru-RU" sz="3200" b="1" smtClean="0"/>
              <a:t>, определив их  предпосылки, содержание и значение. 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/>
              <a:t>Цель</a:t>
            </a:r>
            <a:endParaRPr lang="ru-RU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Предпосылки петровских преобразований; </a:t>
            </a:r>
          </a:p>
          <a:p>
            <a:pPr eaLnBrk="1" hangingPunct="1"/>
            <a:r>
              <a:rPr lang="ru-RU" smtClean="0"/>
              <a:t>Реформа центрального управления; </a:t>
            </a:r>
          </a:p>
          <a:p>
            <a:pPr eaLnBrk="1" hangingPunct="1"/>
            <a:r>
              <a:rPr lang="ru-RU" smtClean="0"/>
              <a:t>Указ о единонаследии. Табель о рангах; </a:t>
            </a:r>
          </a:p>
          <a:p>
            <a:pPr eaLnBrk="1" hangingPunct="1"/>
            <a:r>
              <a:rPr lang="ru-RU" smtClean="0"/>
              <a:t>Областная реформа; </a:t>
            </a:r>
          </a:p>
          <a:p>
            <a:pPr eaLnBrk="1" hangingPunct="1"/>
            <a:r>
              <a:rPr lang="ru-RU" smtClean="0"/>
              <a:t>Реформа городского управления;  </a:t>
            </a:r>
          </a:p>
          <a:p>
            <a:pPr eaLnBrk="1" hangingPunct="1"/>
            <a:r>
              <a:rPr lang="ru-RU" smtClean="0"/>
              <a:t>Церковная реформа; </a:t>
            </a:r>
          </a:p>
          <a:p>
            <a:pPr eaLnBrk="1" hangingPunct="1"/>
            <a:r>
              <a:rPr lang="ru-RU" smtClean="0"/>
              <a:t>Выступления против реформ. «Дело царевича Алексея»; </a:t>
            </a:r>
          </a:p>
          <a:p>
            <a:pPr eaLnBrk="1" hangingPunct="1"/>
            <a:r>
              <a:rPr lang="ru-RU" smtClean="0"/>
              <a:t>Значение петровских преобразований.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>
              <a:defRPr/>
            </a:pPr>
            <a:r>
              <a:rPr lang="ru-RU" sz="4000" b="1" smtClean="0"/>
              <a:t>План: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Работа над новым материалом, работа в группах, заполнение таблицы.</a:t>
            </a:r>
          </a:p>
          <a:p>
            <a:pPr eaLnBrk="1" hangingPunct="1"/>
            <a:r>
              <a:rPr lang="ru-RU" sz="3200" smtClean="0"/>
              <a:t> Россия, как и другие страны Европы </a:t>
            </a:r>
            <a:r>
              <a:rPr lang="en-US" sz="3200" smtClean="0"/>
              <a:t>XVII</a:t>
            </a:r>
            <a:r>
              <a:rPr lang="tt-RU" sz="3200" smtClean="0"/>
              <a:t> века, встала на путь модернизации.Начало этому процессу положили реформы </a:t>
            </a:r>
          </a:p>
          <a:p>
            <a:pPr eaLnBrk="1" hangingPunct="1">
              <a:buFont typeface="Wingdings" pitchFamily="2" charset="2"/>
              <a:buNone/>
            </a:pPr>
            <a:r>
              <a:rPr lang="tt-RU" sz="3200" smtClean="0"/>
              <a:t>   Петра-</a:t>
            </a:r>
            <a:r>
              <a:rPr lang="en-US" sz="3200" smtClean="0"/>
              <a:t>I</a:t>
            </a:r>
            <a:r>
              <a:rPr lang="ru-RU" sz="3200" smtClean="0"/>
              <a:t>, охватившие многие сферы жизни общества.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>
              <a:defRPr/>
            </a:pPr>
            <a:r>
              <a:rPr lang="ru-RU" sz="4400" b="1" smtClean="0"/>
              <a:t>Ход урока</a:t>
            </a:r>
            <a:endParaRPr lang="ru-RU" sz="4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1435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latin typeface="Arial Black" pitchFamily="34" charset="0"/>
              </a:rPr>
              <a:t>Сильная, противоречивая личность Петра Великого и его деятельность всегда привлекала внимание и серьезных историков, и публицистов, и обывателей. Грандиозные преобразования, охватившие все сферы человеческой жизни, проводились Петром в течение всего периода правления. За это время было принято около 2900 законодательных актов, которые должны были по-новому обустроить жизнь страны. Однако чем глобальней личность и свершаемые ею деяния, тем больше споров возникает вокруг нее. Оценка деятельности Петра изначально была противоречивой. В современной исторической науке существуют следующие точки зрения на этот счет: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latin typeface="Arial Black" pitchFamily="34" charset="0"/>
              </a:rPr>
              <a:t>У Петра </a:t>
            </a:r>
            <a:r>
              <a:rPr lang="en-US" sz="1400" dirty="0" smtClean="0">
                <a:latin typeface="Arial Black" pitchFamily="34" charset="0"/>
              </a:rPr>
              <a:t>I</a:t>
            </a:r>
            <a:r>
              <a:rPr lang="ru-RU" sz="1400" dirty="0" smtClean="0">
                <a:latin typeface="Arial Black" pitchFamily="34" charset="0"/>
              </a:rPr>
              <a:t> не было продуманного, специально разработанного плана проведения реформ, а потому указы и предписания часто противоречили,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latin typeface="Arial Black" pitchFamily="34" charset="0"/>
              </a:rPr>
              <a:t>     а порой упраздняли друг друга.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latin typeface="Arial Black" pitchFamily="34" charset="0"/>
              </a:rPr>
              <a:t>Реформы Петра есть продолжение изменений в обществе, начавшихся еще в </a:t>
            </a:r>
            <a:r>
              <a:rPr lang="en-US" sz="1400" dirty="0" smtClean="0">
                <a:latin typeface="Arial Black" pitchFamily="34" charset="0"/>
              </a:rPr>
              <a:t>XVII</a:t>
            </a:r>
            <a:r>
              <a:rPr lang="ru-RU" sz="1400" dirty="0" smtClean="0">
                <a:latin typeface="Arial Black" pitchFamily="34" charset="0"/>
              </a:rPr>
              <a:t> веке, особенно при царе Алексее Михайловиче. Петр силой своего характера лишь) корил процессы преобразований.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latin typeface="Arial Black" pitchFamily="34" charset="0"/>
              </a:rPr>
              <a:t> Петровские реформы возникли под воздействием военных событий в истории из 36 лет царствования Петра 28 лет Россия воевала.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latin typeface="Arial Black" pitchFamily="34" charset="0"/>
              </a:rPr>
              <a:t>И тем не менее все историки сходятся) мнении, что именно с Петра начинается активная последовательная политика вмешательства государства в экономическую, гражданскую, бытовую жизнь народа.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14380"/>
          </a:xfrm>
        </p:spPr>
        <p:txBody>
          <a:bodyPr/>
          <a:lstStyle/>
          <a:p>
            <a:pPr algn="ctr">
              <a:defRPr/>
            </a:pPr>
            <a:r>
              <a:rPr lang="ru-RU" sz="4000" b="1" smtClean="0"/>
              <a:t>Реформы Петра </a:t>
            </a:r>
            <a:r>
              <a:rPr sz="4000" b="1" smtClean="0"/>
              <a:t>I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6" name="Picture 4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384</TotalTime>
  <Words>1046</Words>
  <Application>Microsoft Office PowerPoint</Application>
  <PresentationFormat>Экран (4:3)</PresentationFormat>
  <Paragraphs>250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Constantia</vt:lpstr>
      <vt:lpstr>Wingdings 2</vt:lpstr>
      <vt:lpstr>Calibri</vt:lpstr>
      <vt:lpstr>Times New Roman</vt:lpstr>
      <vt:lpstr>Wingdings</vt:lpstr>
      <vt:lpstr>Arial Black</vt:lpstr>
      <vt:lpstr>Century Gothic</vt:lpstr>
      <vt:lpstr>Comic Sans MS</vt:lpstr>
      <vt:lpstr>Tahoma</vt:lpstr>
      <vt:lpstr>Бумажная</vt:lpstr>
      <vt:lpstr>Ответы: </vt:lpstr>
      <vt:lpstr>                             Реформы Петра I</vt:lpstr>
      <vt:lpstr>                            Петр I </vt:lpstr>
      <vt:lpstr>Слайд 4</vt:lpstr>
      <vt:lpstr>Цель</vt:lpstr>
      <vt:lpstr>План:</vt:lpstr>
      <vt:lpstr>Ход урока</vt:lpstr>
      <vt:lpstr>Реформы Петра I</vt:lpstr>
      <vt:lpstr>Слайд 9</vt:lpstr>
      <vt:lpstr>Задание </vt:lpstr>
      <vt:lpstr>Слайд 11</vt:lpstr>
      <vt:lpstr>Слайд 12</vt:lpstr>
      <vt:lpstr>Слайд 13</vt:lpstr>
      <vt:lpstr>Петровские коллегии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Выступления против реформ. «Дело царевича Алексея»</vt:lpstr>
      <vt:lpstr>Значение петровских преобразований: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Реформы Петра I</dc:title>
  <dc:creator>User</dc:creator>
  <cp:lastModifiedBy>User</cp:lastModifiedBy>
  <cp:revision>27</cp:revision>
  <dcterms:created xsi:type="dcterms:W3CDTF">2010-12-25T16:01:16Z</dcterms:created>
  <dcterms:modified xsi:type="dcterms:W3CDTF">2016-02-01T07:41:31Z</dcterms:modified>
</cp:coreProperties>
</file>