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99" r:id="rId2"/>
    <p:sldId id="293" r:id="rId3"/>
    <p:sldId id="291" r:id="rId4"/>
    <p:sldId id="270" r:id="rId5"/>
    <p:sldId id="294" r:id="rId6"/>
    <p:sldId id="273" r:id="rId7"/>
    <p:sldId id="282" r:id="rId8"/>
    <p:sldId id="290" r:id="rId9"/>
    <p:sldId id="287" r:id="rId10"/>
    <p:sldId id="296" r:id="rId11"/>
    <p:sldId id="298" r:id="rId12"/>
    <p:sldId id="259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466" autoAdjust="0"/>
  </p:normalViewPr>
  <p:slideViewPr>
    <p:cSldViewPr>
      <p:cViewPr varScale="1">
        <p:scale>
          <a:sx n="53" d="100"/>
          <a:sy n="53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EBFA8-AD98-47D6-B321-C72EFBEED9AE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E8C70-A09C-40E4-828B-5B4FE03150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83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E8C70-A09C-40E4-828B-5B4FE03150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0E5711-3D2F-4CD4-966D-8A758DFB940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D8830C-1176-4544-BBCA-5A594AF0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Урок-сказка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«Взаимодействие тел»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55572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2 клубочка ниток: один –золотые нитки, другой –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серебрянные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нитки. Определи , какой клубочек покатится быстрее?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395536" y="6410016"/>
            <a:ext cx="6166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380312" y="2708920"/>
            <a:ext cx="9144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115616" y="2996952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2"/>
          <p:cNvSpPr>
            <a:spLocks noGrp="1"/>
          </p:cNvSpPr>
          <p:nvPr>
            <p:ph type="body" idx="1"/>
          </p:nvPr>
        </p:nvSpPr>
        <p:spPr>
          <a:xfrm>
            <a:off x="1042988" y="836613"/>
            <a:ext cx="3057525" cy="639762"/>
          </a:xfrm>
        </p:spPr>
        <p:txBody>
          <a:bodyPr>
            <a:normAutofit lnSpcReduction="10000"/>
          </a:bodyPr>
          <a:lstStyle/>
          <a:p>
            <a:r>
              <a:rPr lang="ru-RU" sz="3600" i="1" u="sng" dirty="0" smtClean="0">
                <a:solidFill>
                  <a:srgbClr val="002060"/>
                </a:solidFill>
              </a:rPr>
              <a:t>Задание</a:t>
            </a:r>
          </a:p>
        </p:txBody>
      </p:sp>
      <p:sp>
        <p:nvSpPr>
          <p:cNvPr id="9220" name="Текст 4"/>
          <p:cNvSpPr>
            <a:spLocks noGrp="1"/>
          </p:cNvSpPr>
          <p:nvPr>
            <p:ph type="body" sz="half" idx="3"/>
          </p:nvPr>
        </p:nvSpPr>
        <p:spPr>
          <a:xfrm flipH="1" flipV="1">
            <a:off x="14725127" y="659735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50825" y="1573213"/>
            <a:ext cx="6161088" cy="28352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r>
              <a:rPr lang="ru-RU" sz="4000" b="1" i="1" dirty="0" smtClean="0"/>
              <a:t>Определить плотность яйца</a:t>
            </a:r>
          </a:p>
          <a:p>
            <a:pPr>
              <a:buNone/>
            </a:pPr>
            <a:endParaRPr lang="ru-RU" sz="2800" b="1" i="1" dirty="0" smtClean="0"/>
          </a:p>
        </p:txBody>
      </p:sp>
      <p:sp>
        <p:nvSpPr>
          <p:cNvPr id="9221" name="Объект 5"/>
          <p:cNvSpPr>
            <a:spLocks noGrp="1"/>
          </p:cNvSpPr>
          <p:nvPr>
            <p:ph sz="quarter" idx="4"/>
          </p:nvPr>
        </p:nvSpPr>
        <p:spPr>
          <a:xfrm>
            <a:off x="14725126" y="7389440"/>
            <a:ext cx="45719" cy="1368152"/>
          </a:xfrm>
        </p:spPr>
        <p:txBody>
          <a:bodyPr/>
          <a:lstStyle/>
          <a:p>
            <a:pPr marL="68263" indent="0">
              <a:buFont typeface="Wingdings 2" pitchFamily="18" charset="2"/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</p:txBody>
      </p:sp>
      <p:pic>
        <p:nvPicPr>
          <p:cNvPr id="7" name="Рисунок 6" descr="https://encrypted-tbn0.gstatic.com/images?q=tbn:ANd9GcSQyqLyG7UpDHbjDAYwq-TSyn47L4616xiRMTLEDyGUoca0JcY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455"/>
          <a:stretch>
            <a:fillRect/>
          </a:stretch>
        </p:blipFill>
        <p:spPr bwMode="auto">
          <a:xfrm>
            <a:off x="6012160" y="548680"/>
            <a:ext cx="2672680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Овал 9"/>
          <p:cNvSpPr/>
          <p:nvPr/>
        </p:nvSpPr>
        <p:spPr>
          <a:xfrm>
            <a:off x="755576" y="3501008"/>
            <a:ext cx="2808312" cy="28586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Тут и сказке конец, а </a:t>
            </a:r>
            <a:r>
              <a:rPr lang="ru-RU" smtClean="0"/>
              <a:t>кто работал   на </a:t>
            </a:r>
            <a:r>
              <a:rPr lang="ru-RU" dirty="0" smtClean="0"/>
              <a:t>уроке, тот молодец!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василиса и цар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75" t="2669" r="6175"/>
          <a:stretch>
            <a:fillRect/>
          </a:stretch>
        </p:blipFill>
        <p:spPr bwMode="auto">
          <a:xfrm>
            <a:off x="2843808" y="2362773"/>
            <a:ext cx="5149080" cy="449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63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476375" y="5378450"/>
            <a:ext cx="7024688" cy="1143000"/>
          </a:xfrm>
        </p:spPr>
        <p:txBody>
          <a:bodyPr/>
          <a:lstStyle/>
          <a:p>
            <a:r>
              <a:rPr lang="ru-RU" b="1" i="1" smtClean="0"/>
              <a:t>До новых встреч!!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1412875" y="2316163"/>
            <a:ext cx="3055938" cy="6397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245" name="Текст 4"/>
          <p:cNvSpPr>
            <a:spLocks noGrp="1"/>
          </p:cNvSpPr>
          <p:nvPr>
            <p:ph type="body" sz="half" idx="3"/>
          </p:nvPr>
        </p:nvSpPr>
        <p:spPr>
          <a:xfrm>
            <a:off x="5011738" y="2316163"/>
            <a:ext cx="3055937" cy="6397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244" name="Объект 3"/>
          <p:cNvSpPr>
            <a:spLocks noGrp="1"/>
          </p:cNvSpPr>
          <p:nvPr>
            <p:ph sz="quarter" idx="2"/>
          </p:nvPr>
        </p:nvSpPr>
        <p:spPr>
          <a:xfrm>
            <a:off x="1041400" y="2974975"/>
            <a:ext cx="3419475" cy="28352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246" name="Объект 5"/>
          <p:cNvSpPr>
            <a:spLocks noGrp="1"/>
          </p:cNvSpPr>
          <p:nvPr>
            <p:ph sz="quarter" idx="4"/>
          </p:nvPr>
        </p:nvSpPr>
        <p:spPr>
          <a:xfrm>
            <a:off x="4645025" y="5733256"/>
            <a:ext cx="3419475" cy="7699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  <p:pic>
        <p:nvPicPr>
          <p:cNvPr id="10247" name="Picture 2" descr="http://www.stockami.com/tz/6404/72242/stock-image-smiling-green-ap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5835650" cy="514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« Третий лишний»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сила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весы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килограмм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ньютон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секунда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динамометр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85" marR="8088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6048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komfort.kz/img/article/4505/88_tn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39" t="30574" r="29039" b="34914"/>
          <a:stretch>
            <a:fillRect/>
          </a:stretch>
        </p:blipFill>
        <p:spPr bwMode="auto">
          <a:xfrm>
            <a:off x="395536" y="476672"/>
            <a:ext cx="8424935" cy="5976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mtClean="0"/>
              <a:t>Определить </a:t>
            </a:r>
            <a:r>
              <a:rPr lang="ru-RU" sz="2000" dirty="0" smtClean="0"/>
              <a:t>массу и силу тяжести  трона, изготовленного из дуба, если его объем 1,2 м</a:t>
            </a:r>
            <a:r>
              <a:rPr lang="ru-RU" sz="2000" baseline="30000" dirty="0" smtClean="0"/>
              <a:t>3 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dn.kinombo.com/films/images/5/2/f/5/1943081-600-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572412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22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5414352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ЗАДАЧА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Какова масса  лука у Ивана-Царевича,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если вес лука 50 Н?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layer.myshared.ru/1218473/data/images/img3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88840"/>
            <a:ext cx="3096344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Какова масса  лука у Ивана-Царевича, если вес лука 50 Н?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m×g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m=P/ g</a:t>
            </a:r>
          </a:p>
          <a:p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m=  50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Н: 10 Н/кг = 5 кг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player.myshared.ru/1218473/data/images/img3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28800"/>
            <a:ext cx="2304256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698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Взял стрелу Иван-Царевич и…</a:t>
            </a:r>
          </a:p>
          <a:p>
            <a:endParaRPr lang="ru-RU" dirty="0" smtClean="0"/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Почему полетела стрела?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Какова траектория полета?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силы действовали на стрелу?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WordArt 2"/>
          <p:cNvSpPr>
            <a:spLocks noChangeArrowheads="1" noChangeShapeType="1" noTextEdit="1"/>
          </p:cNvSpPr>
          <p:nvPr/>
        </p:nvSpPr>
        <p:spPr bwMode="auto">
          <a:xfrm>
            <a:off x="1258455" y="189100"/>
            <a:ext cx="5931477" cy="444033"/>
          </a:xfrm>
          <a:prstGeom prst="rect">
            <a:avLst/>
          </a:prstGeom>
        </p:spPr>
        <p:txBody>
          <a:bodyPr wrap="none" lIns="82058" tIns="41029" rIns="82058" bIns="4102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3333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Задача </a:t>
            </a:r>
          </a:p>
        </p:txBody>
      </p:sp>
      <p:sp>
        <p:nvSpPr>
          <p:cNvPr id="274435" name="AutoShape 11"/>
          <p:cNvSpPr>
            <a:spLocks noChangeArrowheads="1"/>
          </p:cNvSpPr>
          <p:nvPr/>
        </p:nvSpPr>
        <p:spPr bwMode="auto">
          <a:xfrm>
            <a:off x="971262" y="760600"/>
            <a:ext cx="7594023" cy="1207434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defTabSz="914608"/>
            <a:endParaRPr lang="ru-RU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73386" y="2811276"/>
            <a:ext cx="165783" cy="4214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82058" tIns="41029" rIns="82058" bIns="41029">
            <a:spAutoFit/>
          </a:bodyPr>
          <a:lstStyle/>
          <a:p>
            <a:endParaRPr lang="ru-RU" sz="2200" dirty="0">
              <a:latin typeface="Times New Roman" pitchFamily="18" charset="0"/>
            </a:endParaRP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55576" y="760600"/>
            <a:ext cx="8137310" cy="26374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lIns="82058" tIns="41029" rIns="82058" bIns="41029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На рисунке изображён график движения </a:t>
            </a:r>
            <a:r>
              <a:rPr lang="ru-RU" sz="3600" b="1" dirty="0" err="1" smtClean="0">
                <a:latin typeface="Times New Roman" pitchFamily="18" charset="0"/>
              </a:rPr>
              <a:t>Ивана-царевича.С</a:t>
            </a:r>
            <a:r>
              <a:rPr lang="ru-RU" sz="3600" b="1" dirty="0" smtClean="0">
                <a:latin typeface="Times New Roman" pitchFamily="18" charset="0"/>
              </a:rPr>
              <a:t> какой средней скоростью двигался Иван-царевич? </a:t>
            </a:r>
            <a:endParaRPr lang="ru-RU" sz="3600" b="1" dirty="0">
              <a:latin typeface="Times New Roman" pitchFamily="18" charset="0"/>
            </a:endParaRPr>
          </a:p>
          <a:p>
            <a:endParaRPr lang="ru-RU" sz="2200" b="1" dirty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 flipH="1" flipV="1">
            <a:off x="9900592" y="9621688"/>
            <a:ext cx="3066408" cy="2025522"/>
            <a:chOff x="628" y="1359"/>
            <a:chExt cx="4127" cy="3336"/>
          </a:xfrm>
        </p:grpSpPr>
        <p:sp>
          <p:nvSpPr>
            <p:cNvPr id="30795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8" y="1359"/>
              <a:ext cx="4127" cy="3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699" y="1599"/>
              <a:ext cx="3096" cy="2817"/>
              <a:chOff x="699" y="1599"/>
              <a:chExt cx="3096" cy="2817"/>
            </a:xfrm>
          </p:grpSpPr>
          <p:sp>
            <p:nvSpPr>
              <p:cNvPr id="30832" name="Line 11"/>
              <p:cNvSpPr>
                <a:spLocks noChangeShapeType="1"/>
              </p:cNvSpPr>
              <p:nvPr/>
            </p:nvSpPr>
            <p:spPr bwMode="auto">
              <a:xfrm>
                <a:off x="950" y="1599"/>
                <a:ext cx="28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3" name="Line 12"/>
              <p:cNvSpPr>
                <a:spLocks noChangeShapeType="1"/>
              </p:cNvSpPr>
              <p:nvPr/>
            </p:nvSpPr>
            <p:spPr bwMode="auto">
              <a:xfrm>
                <a:off x="1257" y="1599"/>
                <a:ext cx="0" cy="2817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4" name="Line 13"/>
              <p:cNvSpPr>
                <a:spLocks noChangeShapeType="1"/>
              </p:cNvSpPr>
              <p:nvPr/>
            </p:nvSpPr>
            <p:spPr bwMode="auto">
              <a:xfrm>
                <a:off x="1536" y="1627"/>
                <a:ext cx="0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5" name="Line 14"/>
              <p:cNvSpPr>
                <a:spLocks noChangeShapeType="1"/>
              </p:cNvSpPr>
              <p:nvPr/>
            </p:nvSpPr>
            <p:spPr bwMode="auto">
              <a:xfrm>
                <a:off x="1814" y="1599"/>
                <a:ext cx="0" cy="2817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6" name="Line 15"/>
              <p:cNvSpPr>
                <a:spLocks noChangeShapeType="1"/>
              </p:cNvSpPr>
              <p:nvPr/>
            </p:nvSpPr>
            <p:spPr bwMode="auto">
              <a:xfrm>
                <a:off x="2093" y="1599"/>
                <a:ext cx="0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7" name="Line 16"/>
              <p:cNvSpPr>
                <a:spLocks noChangeShapeType="1"/>
              </p:cNvSpPr>
              <p:nvPr/>
            </p:nvSpPr>
            <p:spPr bwMode="auto">
              <a:xfrm>
                <a:off x="2344" y="1599"/>
                <a:ext cx="29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8" name="Line 17"/>
              <p:cNvSpPr>
                <a:spLocks noChangeShapeType="1"/>
              </p:cNvSpPr>
              <p:nvPr/>
            </p:nvSpPr>
            <p:spPr bwMode="auto">
              <a:xfrm>
                <a:off x="2623" y="1599"/>
                <a:ext cx="28" cy="2817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9" name="Line 18"/>
              <p:cNvSpPr>
                <a:spLocks noChangeShapeType="1"/>
              </p:cNvSpPr>
              <p:nvPr/>
            </p:nvSpPr>
            <p:spPr bwMode="auto">
              <a:xfrm>
                <a:off x="2930" y="1599"/>
                <a:ext cx="0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0" name="Line 19"/>
              <p:cNvSpPr>
                <a:spLocks noChangeShapeType="1"/>
              </p:cNvSpPr>
              <p:nvPr/>
            </p:nvSpPr>
            <p:spPr bwMode="auto">
              <a:xfrm>
                <a:off x="3209" y="1599"/>
                <a:ext cx="0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1" name="Line 20"/>
              <p:cNvSpPr>
                <a:spLocks noChangeShapeType="1"/>
              </p:cNvSpPr>
              <p:nvPr/>
            </p:nvSpPr>
            <p:spPr bwMode="auto">
              <a:xfrm>
                <a:off x="3488" y="1599"/>
                <a:ext cx="0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2" name="Line 21"/>
              <p:cNvSpPr>
                <a:spLocks noChangeShapeType="1"/>
              </p:cNvSpPr>
              <p:nvPr/>
            </p:nvSpPr>
            <p:spPr bwMode="auto">
              <a:xfrm>
                <a:off x="3767" y="1599"/>
                <a:ext cx="0" cy="2789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3" name="Line 22"/>
              <p:cNvSpPr>
                <a:spLocks noChangeShapeType="1"/>
              </p:cNvSpPr>
              <p:nvPr/>
            </p:nvSpPr>
            <p:spPr bwMode="auto">
              <a:xfrm>
                <a:off x="699" y="1599"/>
                <a:ext cx="0" cy="2817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4" name="Line 23"/>
              <p:cNvSpPr>
                <a:spLocks noChangeShapeType="1"/>
              </p:cNvSpPr>
              <p:nvPr/>
            </p:nvSpPr>
            <p:spPr bwMode="auto">
              <a:xfrm>
                <a:off x="699" y="1599"/>
                <a:ext cx="3096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5" name="Line 24"/>
              <p:cNvSpPr>
                <a:spLocks noChangeShapeType="1"/>
              </p:cNvSpPr>
              <p:nvPr/>
            </p:nvSpPr>
            <p:spPr bwMode="auto">
              <a:xfrm>
                <a:off x="699" y="2715"/>
                <a:ext cx="3040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6" name="Line 25"/>
              <p:cNvSpPr>
                <a:spLocks noChangeShapeType="1"/>
              </p:cNvSpPr>
              <p:nvPr/>
            </p:nvSpPr>
            <p:spPr bwMode="auto">
              <a:xfrm>
                <a:off x="699" y="2994"/>
                <a:ext cx="3068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7" name="Line 26"/>
              <p:cNvSpPr>
                <a:spLocks noChangeShapeType="1"/>
              </p:cNvSpPr>
              <p:nvPr/>
            </p:nvSpPr>
            <p:spPr bwMode="auto">
              <a:xfrm>
                <a:off x="699" y="3273"/>
                <a:ext cx="3068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8" name="Line 27"/>
              <p:cNvSpPr>
                <a:spLocks noChangeShapeType="1"/>
              </p:cNvSpPr>
              <p:nvPr/>
            </p:nvSpPr>
            <p:spPr bwMode="auto">
              <a:xfrm>
                <a:off x="699" y="3524"/>
                <a:ext cx="3067" cy="28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9" name="Line 28"/>
              <p:cNvSpPr>
                <a:spLocks noChangeShapeType="1"/>
              </p:cNvSpPr>
              <p:nvPr/>
            </p:nvSpPr>
            <p:spPr bwMode="auto">
              <a:xfrm>
                <a:off x="699" y="3831"/>
                <a:ext cx="3040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0" name="Line 29"/>
              <p:cNvSpPr>
                <a:spLocks noChangeShapeType="1"/>
              </p:cNvSpPr>
              <p:nvPr/>
            </p:nvSpPr>
            <p:spPr bwMode="auto">
              <a:xfrm>
                <a:off x="699" y="4109"/>
                <a:ext cx="3068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1" name="Line 30"/>
              <p:cNvSpPr>
                <a:spLocks noChangeShapeType="1"/>
              </p:cNvSpPr>
              <p:nvPr/>
            </p:nvSpPr>
            <p:spPr bwMode="auto">
              <a:xfrm>
                <a:off x="699" y="2157"/>
                <a:ext cx="3040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2" name="Line 31"/>
              <p:cNvSpPr>
                <a:spLocks noChangeShapeType="1"/>
              </p:cNvSpPr>
              <p:nvPr/>
            </p:nvSpPr>
            <p:spPr bwMode="auto">
              <a:xfrm>
                <a:off x="699" y="4388"/>
                <a:ext cx="3068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3" name="Line 32"/>
              <p:cNvSpPr>
                <a:spLocks noChangeShapeType="1"/>
              </p:cNvSpPr>
              <p:nvPr/>
            </p:nvSpPr>
            <p:spPr bwMode="auto">
              <a:xfrm>
                <a:off x="727" y="1879"/>
                <a:ext cx="3039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4" name="Line 33"/>
              <p:cNvSpPr>
                <a:spLocks noChangeShapeType="1"/>
              </p:cNvSpPr>
              <p:nvPr/>
            </p:nvSpPr>
            <p:spPr bwMode="auto">
              <a:xfrm>
                <a:off x="699" y="2436"/>
                <a:ext cx="3040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797" name="Freeform 34"/>
            <p:cNvSpPr>
              <a:spLocks noEditPoints="1"/>
            </p:cNvSpPr>
            <p:nvPr/>
          </p:nvSpPr>
          <p:spPr bwMode="auto">
            <a:xfrm>
              <a:off x="720" y="4379"/>
              <a:ext cx="3835" cy="36"/>
            </a:xfrm>
            <a:custGeom>
              <a:avLst/>
              <a:gdLst>
                <a:gd name="T0" fmla="*/ 0 w 3835"/>
                <a:gd name="T1" fmla="*/ 9 h 36"/>
                <a:gd name="T2" fmla="*/ 3808 w 3835"/>
                <a:gd name="T3" fmla="*/ 9 h 36"/>
                <a:gd name="T4" fmla="*/ 3808 w 3835"/>
                <a:gd name="T5" fmla="*/ 28 h 36"/>
                <a:gd name="T6" fmla="*/ 0 w 3835"/>
                <a:gd name="T7" fmla="*/ 28 h 36"/>
                <a:gd name="T8" fmla="*/ 0 w 3835"/>
                <a:gd name="T9" fmla="*/ 9 h 36"/>
                <a:gd name="T10" fmla="*/ 3799 w 3835"/>
                <a:gd name="T11" fmla="*/ 0 h 36"/>
                <a:gd name="T12" fmla="*/ 3835 w 3835"/>
                <a:gd name="T13" fmla="*/ 18 h 36"/>
                <a:gd name="T14" fmla="*/ 3799 w 3835"/>
                <a:gd name="T15" fmla="*/ 36 h 36"/>
                <a:gd name="T16" fmla="*/ 3799 w 3835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35"/>
                <a:gd name="T28" fmla="*/ 0 h 36"/>
                <a:gd name="T29" fmla="*/ 3835 w 3835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35" h="36">
                  <a:moveTo>
                    <a:pt x="0" y="9"/>
                  </a:moveTo>
                  <a:lnTo>
                    <a:pt x="3808" y="9"/>
                  </a:lnTo>
                  <a:lnTo>
                    <a:pt x="3808" y="28"/>
                  </a:lnTo>
                  <a:lnTo>
                    <a:pt x="0" y="28"/>
                  </a:lnTo>
                  <a:lnTo>
                    <a:pt x="0" y="9"/>
                  </a:lnTo>
                  <a:close/>
                  <a:moveTo>
                    <a:pt x="3799" y="0"/>
                  </a:moveTo>
                  <a:lnTo>
                    <a:pt x="3835" y="18"/>
                  </a:lnTo>
                  <a:lnTo>
                    <a:pt x="3799" y="36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8" name="Rectangle 35"/>
            <p:cNvSpPr>
              <a:spLocks noChangeArrowheads="1"/>
            </p:cNvSpPr>
            <p:nvPr/>
          </p:nvSpPr>
          <p:spPr bwMode="auto">
            <a:xfrm>
              <a:off x="1118" y="4462"/>
              <a:ext cx="1144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0     1     2      3     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799" name="Rectangle 36"/>
            <p:cNvSpPr>
              <a:spLocks noChangeArrowheads="1"/>
            </p:cNvSpPr>
            <p:nvPr/>
          </p:nvSpPr>
          <p:spPr bwMode="auto">
            <a:xfrm>
              <a:off x="2202" y="4462"/>
              <a:ext cx="47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4     5   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0" name="Rectangle 37"/>
            <p:cNvSpPr>
              <a:spLocks noChangeArrowheads="1"/>
            </p:cNvSpPr>
            <p:nvPr/>
          </p:nvSpPr>
          <p:spPr bwMode="auto">
            <a:xfrm>
              <a:off x="2746" y="4462"/>
              <a:ext cx="671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6      7     8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1" name="Rectangle 38"/>
            <p:cNvSpPr>
              <a:spLocks noChangeArrowheads="1"/>
            </p:cNvSpPr>
            <p:nvPr/>
          </p:nvSpPr>
          <p:spPr bwMode="auto">
            <a:xfrm>
              <a:off x="3612" y="4462"/>
              <a:ext cx="47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9      10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2" name="Rectangle 39"/>
            <p:cNvSpPr>
              <a:spLocks noChangeArrowheads="1"/>
            </p:cNvSpPr>
            <p:nvPr/>
          </p:nvSpPr>
          <p:spPr bwMode="auto">
            <a:xfrm>
              <a:off x="774" y="3915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3" name="Rectangle 40"/>
            <p:cNvSpPr>
              <a:spLocks noChangeArrowheads="1"/>
            </p:cNvSpPr>
            <p:nvPr/>
          </p:nvSpPr>
          <p:spPr bwMode="auto">
            <a:xfrm>
              <a:off x="741" y="3608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4" name="Rectangle 41"/>
            <p:cNvSpPr>
              <a:spLocks noChangeArrowheads="1"/>
            </p:cNvSpPr>
            <p:nvPr/>
          </p:nvSpPr>
          <p:spPr bwMode="auto">
            <a:xfrm>
              <a:off x="774" y="3096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5" name="Rectangle 42"/>
            <p:cNvSpPr>
              <a:spLocks noChangeArrowheads="1"/>
            </p:cNvSpPr>
            <p:nvPr/>
          </p:nvSpPr>
          <p:spPr bwMode="auto">
            <a:xfrm>
              <a:off x="774" y="2822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6" name="Rectangle 43"/>
            <p:cNvSpPr>
              <a:spLocks noChangeArrowheads="1"/>
            </p:cNvSpPr>
            <p:nvPr/>
          </p:nvSpPr>
          <p:spPr bwMode="auto">
            <a:xfrm>
              <a:off x="774" y="2549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7" name="Rectangle 44"/>
            <p:cNvSpPr>
              <a:spLocks noChangeArrowheads="1"/>
            </p:cNvSpPr>
            <p:nvPr/>
          </p:nvSpPr>
          <p:spPr bwMode="auto">
            <a:xfrm>
              <a:off x="774" y="2241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70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8" name="Rectangle 45"/>
            <p:cNvSpPr>
              <a:spLocks noChangeArrowheads="1"/>
            </p:cNvSpPr>
            <p:nvPr/>
          </p:nvSpPr>
          <p:spPr bwMode="auto">
            <a:xfrm>
              <a:off x="774" y="3333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09" name="Rectangle 46"/>
            <p:cNvSpPr>
              <a:spLocks noChangeArrowheads="1"/>
            </p:cNvSpPr>
            <p:nvPr/>
          </p:nvSpPr>
          <p:spPr bwMode="auto">
            <a:xfrm>
              <a:off x="741" y="1935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0" name="Rectangle 47"/>
            <p:cNvSpPr>
              <a:spLocks noChangeArrowheads="1"/>
            </p:cNvSpPr>
            <p:nvPr/>
          </p:nvSpPr>
          <p:spPr bwMode="auto">
            <a:xfrm>
              <a:off x="774" y="1660"/>
              <a:ext cx="15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90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1" name="Rectangle 48"/>
            <p:cNvSpPr>
              <a:spLocks noChangeArrowheads="1"/>
            </p:cNvSpPr>
            <p:nvPr/>
          </p:nvSpPr>
          <p:spPr bwMode="auto">
            <a:xfrm>
              <a:off x="672" y="1385"/>
              <a:ext cx="8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2" name="Rectangle 49"/>
            <p:cNvSpPr>
              <a:spLocks noChangeArrowheads="1"/>
            </p:cNvSpPr>
            <p:nvPr/>
          </p:nvSpPr>
          <p:spPr bwMode="auto">
            <a:xfrm>
              <a:off x="751" y="1385"/>
              <a:ext cx="39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,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3" name="Rectangle 50"/>
            <p:cNvSpPr>
              <a:spLocks noChangeArrowheads="1"/>
            </p:cNvSpPr>
            <p:nvPr/>
          </p:nvSpPr>
          <p:spPr bwMode="auto">
            <a:xfrm>
              <a:off x="788" y="1385"/>
              <a:ext cx="17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км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4" name="Rectangle 51"/>
            <p:cNvSpPr>
              <a:spLocks noChangeArrowheads="1"/>
            </p:cNvSpPr>
            <p:nvPr/>
          </p:nvSpPr>
          <p:spPr bwMode="auto">
            <a:xfrm>
              <a:off x="4566" y="4462"/>
              <a:ext cx="44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 err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5" name="Rectangle 52"/>
            <p:cNvSpPr>
              <a:spLocks noChangeArrowheads="1"/>
            </p:cNvSpPr>
            <p:nvPr/>
          </p:nvSpPr>
          <p:spPr bwMode="auto">
            <a:xfrm>
              <a:off x="4609" y="4462"/>
              <a:ext cx="39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,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6" name="Rectangle 53"/>
            <p:cNvSpPr>
              <a:spLocks noChangeArrowheads="1"/>
            </p:cNvSpPr>
            <p:nvPr/>
          </p:nvSpPr>
          <p:spPr bwMode="auto">
            <a:xfrm>
              <a:off x="4646" y="4463"/>
              <a:ext cx="79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ч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17" name="Line 54"/>
            <p:cNvSpPr>
              <a:spLocks noChangeShapeType="1"/>
            </p:cNvSpPr>
            <p:nvPr/>
          </p:nvSpPr>
          <p:spPr bwMode="auto">
            <a:xfrm flipV="1">
              <a:off x="968" y="2723"/>
              <a:ext cx="582" cy="1708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8" name="Line 55"/>
            <p:cNvSpPr>
              <a:spLocks noChangeShapeType="1"/>
            </p:cNvSpPr>
            <p:nvPr/>
          </p:nvSpPr>
          <p:spPr bwMode="auto">
            <a:xfrm>
              <a:off x="1550" y="2723"/>
              <a:ext cx="546" cy="0"/>
            </a:xfrm>
            <a:prstGeom prst="line">
              <a:avLst/>
            </a:prstGeom>
            <a:noFill/>
            <a:ln w="2222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9" name="Line 56"/>
            <p:cNvSpPr>
              <a:spLocks noChangeShapeType="1"/>
            </p:cNvSpPr>
            <p:nvPr/>
          </p:nvSpPr>
          <p:spPr bwMode="auto">
            <a:xfrm>
              <a:off x="2096" y="2723"/>
              <a:ext cx="546" cy="547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0" name="Line 57"/>
            <p:cNvSpPr>
              <a:spLocks noChangeShapeType="1"/>
            </p:cNvSpPr>
            <p:nvPr/>
          </p:nvSpPr>
          <p:spPr bwMode="auto">
            <a:xfrm flipV="1">
              <a:off x="2916" y="1596"/>
              <a:ext cx="307" cy="167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1" name="Line 58"/>
            <p:cNvSpPr>
              <a:spLocks noChangeShapeType="1"/>
            </p:cNvSpPr>
            <p:nvPr/>
          </p:nvSpPr>
          <p:spPr bwMode="auto">
            <a:xfrm>
              <a:off x="3223" y="1596"/>
              <a:ext cx="273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2" name="Line 59"/>
            <p:cNvSpPr>
              <a:spLocks noChangeShapeType="1"/>
            </p:cNvSpPr>
            <p:nvPr/>
          </p:nvSpPr>
          <p:spPr bwMode="auto">
            <a:xfrm>
              <a:off x="3496" y="1596"/>
              <a:ext cx="273" cy="2835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3" name="Rectangle 60"/>
            <p:cNvSpPr>
              <a:spLocks noChangeArrowheads="1"/>
            </p:cNvSpPr>
            <p:nvPr/>
          </p:nvSpPr>
          <p:spPr bwMode="auto">
            <a:xfrm>
              <a:off x="842" y="4425"/>
              <a:ext cx="11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24" name="Rectangle 61"/>
            <p:cNvSpPr>
              <a:spLocks noChangeArrowheads="1"/>
            </p:cNvSpPr>
            <p:nvPr/>
          </p:nvSpPr>
          <p:spPr bwMode="auto">
            <a:xfrm>
              <a:off x="1583" y="2524"/>
              <a:ext cx="11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25" name="Rectangle 62"/>
            <p:cNvSpPr>
              <a:spLocks noChangeArrowheads="1"/>
            </p:cNvSpPr>
            <p:nvPr/>
          </p:nvSpPr>
          <p:spPr bwMode="auto">
            <a:xfrm>
              <a:off x="2175" y="2512"/>
              <a:ext cx="10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26" name="Rectangle 63"/>
            <p:cNvSpPr>
              <a:spLocks noChangeArrowheads="1"/>
            </p:cNvSpPr>
            <p:nvPr/>
          </p:nvSpPr>
          <p:spPr bwMode="auto">
            <a:xfrm>
              <a:off x="2482" y="3297"/>
              <a:ext cx="10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27" name="Rectangle 64"/>
            <p:cNvSpPr>
              <a:spLocks noChangeArrowheads="1"/>
            </p:cNvSpPr>
            <p:nvPr/>
          </p:nvSpPr>
          <p:spPr bwMode="auto">
            <a:xfrm>
              <a:off x="2959" y="1625"/>
              <a:ext cx="141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28" name="Rectangle 65"/>
            <p:cNvSpPr>
              <a:spLocks noChangeArrowheads="1"/>
            </p:cNvSpPr>
            <p:nvPr/>
          </p:nvSpPr>
          <p:spPr bwMode="auto">
            <a:xfrm>
              <a:off x="3575" y="1658"/>
              <a:ext cx="11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29" name="Rectangle 66"/>
            <p:cNvSpPr>
              <a:spLocks noChangeArrowheads="1"/>
            </p:cNvSpPr>
            <p:nvPr/>
          </p:nvSpPr>
          <p:spPr bwMode="auto">
            <a:xfrm>
              <a:off x="3849" y="4220"/>
              <a:ext cx="11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endParaRPr lang="ru-RU" sz="2200" dirty="0">
                <a:latin typeface="Times New Roman" pitchFamily="18" charset="0"/>
              </a:endParaRPr>
            </a:p>
          </p:txBody>
        </p:sp>
        <p:sp>
          <p:nvSpPr>
            <p:cNvPr id="30830" name="Line 67"/>
            <p:cNvSpPr>
              <a:spLocks noChangeShapeType="1"/>
            </p:cNvSpPr>
            <p:nvPr/>
          </p:nvSpPr>
          <p:spPr bwMode="auto">
            <a:xfrm>
              <a:off x="2642" y="3270"/>
              <a:ext cx="274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1" name="Rectangle 68"/>
            <p:cNvSpPr>
              <a:spLocks noChangeArrowheads="1"/>
            </p:cNvSpPr>
            <p:nvPr/>
          </p:nvSpPr>
          <p:spPr bwMode="auto">
            <a:xfrm>
              <a:off x="2993" y="3297"/>
              <a:ext cx="11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ru-RU" sz="2200" dirty="0">
                <a:latin typeface="Times New Roman" pitchFamily="18" charset="0"/>
              </a:endParaRPr>
            </a:p>
          </p:txBody>
        </p:sp>
      </p:grpSp>
      <p:sp>
        <p:nvSpPr>
          <p:cNvPr id="30730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flipV="1">
            <a:off x="5940152" y="6448772"/>
            <a:ext cx="851477" cy="2524844"/>
          </a:xfrm>
          <a:prstGeom prst="actionButtonBlank">
            <a:avLst/>
          </a:prstGeom>
          <a:solidFill>
            <a:srgbClr val="A1EBF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ru-RU"/>
          </a:p>
        </p:txBody>
      </p:sp>
      <p:pic>
        <p:nvPicPr>
          <p:cNvPr id="135" name="Рисунок 134" descr="http://player.myshared.ru/1218473/data/images/img3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20888"/>
            <a:ext cx="1728192" cy="4895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Соединительная линия уступом 136"/>
          <p:cNvCxnSpPr/>
          <p:nvPr/>
        </p:nvCxnSpPr>
        <p:spPr>
          <a:xfrm rot="5400000">
            <a:off x="9540555" y="9405665"/>
            <a:ext cx="504052" cy="2160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flipV="1">
            <a:off x="755576" y="2348880"/>
            <a:ext cx="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755576" y="6093296"/>
            <a:ext cx="4320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flipV="1">
            <a:off x="1763688" y="79655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flipH="1" flipV="1">
            <a:off x="2411760" y="8037512"/>
            <a:ext cx="72008" cy="2907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Соединительная линия уступом 163"/>
          <p:cNvCxnSpPr/>
          <p:nvPr/>
        </p:nvCxnSpPr>
        <p:spPr>
          <a:xfrm rot="10800000">
            <a:off x="3131840" y="6237312"/>
            <a:ext cx="65658" cy="63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V="1">
            <a:off x="755576" y="4725144"/>
            <a:ext cx="1296144" cy="136815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Соединительная линия уступом 176"/>
          <p:cNvCxnSpPr/>
          <p:nvPr/>
        </p:nvCxnSpPr>
        <p:spPr>
          <a:xfrm rot="10800000">
            <a:off x="611560" y="4581128"/>
            <a:ext cx="72008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2051720" y="4725144"/>
            <a:ext cx="86409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flipV="1">
            <a:off x="2915816" y="4293096"/>
            <a:ext cx="504056" cy="4320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611560" y="616530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0</a:t>
            </a:r>
            <a:endParaRPr lang="ru-RU" sz="3200" b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395536" y="4653136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395536" y="4005064"/>
            <a:ext cx="30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98" name="TextBox 197"/>
          <p:cNvSpPr txBox="1"/>
          <p:nvPr/>
        </p:nvSpPr>
        <p:spPr>
          <a:xfrm>
            <a:off x="1619672" y="60932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40</a:t>
            </a:r>
            <a:endParaRPr lang="ru-RU" sz="32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2411760" y="60932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60</a:t>
            </a:r>
            <a:endParaRPr lang="ru-RU" sz="3200" b="1" dirty="0"/>
          </a:p>
        </p:txBody>
      </p:sp>
      <p:sp>
        <p:nvSpPr>
          <p:cNvPr id="201" name="TextBox 200"/>
          <p:cNvSpPr txBox="1"/>
          <p:nvPr/>
        </p:nvSpPr>
        <p:spPr>
          <a:xfrm>
            <a:off x="3491880" y="609329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</a:t>
            </a:r>
            <a:r>
              <a:rPr lang="ru-RU" sz="3200" b="1" dirty="0" smtClean="0"/>
              <a:t>0</a:t>
            </a:r>
            <a:endParaRPr lang="ru-RU" sz="3200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4788024" y="57332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</a:t>
            </a:r>
            <a:r>
              <a:rPr lang="ru-RU" sz="2800" b="1" dirty="0" smtClean="0"/>
              <a:t>,мин.</a:t>
            </a:r>
            <a:endParaRPr lang="ru-RU" sz="2800" b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251520" y="30689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r>
              <a:rPr lang="ru-RU" sz="2800" b="1" dirty="0" smtClean="0"/>
              <a:t>,км</a:t>
            </a:r>
            <a:endParaRPr lang="ru-RU" sz="2800" b="1" dirty="0"/>
          </a:p>
        </p:txBody>
      </p:sp>
      <p:cxnSp>
        <p:nvCxnSpPr>
          <p:cNvPr id="205" name="Прямая соединительная линия 204"/>
          <p:cNvCxnSpPr/>
          <p:nvPr/>
        </p:nvCxnSpPr>
        <p:spPr>
          <a:xfrm>
            <a:off x="2051720" y="472514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>
            <a:off x="2915816" y="472514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>
            <a:off x="3419872" y="4293096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 flipH="1">
            <a:off x="611560" y="472514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 flipH="1">
            <a:off x="539552" y="429309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74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animBg="1"/>
      <p:bldP spid="2744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590465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kazki-chudu.ru/Skazki/car-lyagushka_0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946" t="17924"/>
          <a:stretch>
            <a:fillRect/>
          </a:stretch>
        </p:blipFill>
        <p:spPr bwMode="auto">
          <a:xfrm>
            <a:off x="539552" y="2924944"/>
            <a:ext cx="3744416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encrypted-tbn0.gstatic.com/images?q=tbn:ANd9GcSQyqLyG7UpDHbjDAYwq-TSyn47L4616xiRMTLEDyGUoca0JcY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455"/>
          <a:stretch>
            <a:fillRect/>
          </a:stretch>
        </p:blipFill>
        <p:spPr bwMode="auto">
          <a:xfrm>
            <a:off x="5364088" y="2924944"/>
            <a:ext cx="3240360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54868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Сколько времени летела Баба-Яга в своей ступе, если она догоняла Ивана-Царевича  со скоростью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0,25 км/мин 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613</TotalTime>
  <Words>217</Words>
  <Application>Microsoft Office PowerPoint</Application>
  <PresentationFormat>Экран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Урок-сказка «Взаимодействие тел»  7 кл</vt:lpstr>
      <vt:lpstr>Слайд 2</vt:lpstr>
      <vt:lpstr>Слайд 3</vt:lpstr>
      <vt:lpstr>Определить массу и силу тяжести  трона, изготовленного из дуба, если его объем 1,2 м3 .</vt:lpstr>
      <vt:lpstr>Слайд 5</vt:lpstr>
      <vt:lpstr>Слайд 6</vt:lpstr>
      <vt:lpstr>Слайд 7</vt:lpstr>
      <vt:lpstr>Слайд 8</vt:lpstr>
      <vt:lpstr>            V          </vt:lpstr>
      <vt:lpstr>Задание: 2 клубочка ниток: один –золотые нитки, другой –серебрянные нитки. Определи , какой клубочек покатится быстрее?</vt:lpstr>
      <vt:lpstr>Слайд 11</vt:lpstr>
      <vt:lpstr>   Тут и сказке конец, а кто работал   на уроке, тот молодец!</vt:lpstr>
      <vt:lpstr>До новых встреч!!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физика</dc:creator>
  <cp:lastModifiedBy>андрей</cp:lastModifiedBy>
  <cp:revision>58</cp:revision>
  <dcterms:created xsi:type="dcterms:W3CDTF">2015-11-19T11:22:19Z</dcterms:created>
  <dcterms:modified xsi:type="dcterms:W3CDTF">2016-01-27T16:14:08Z</dcterms:modified>
</cp:coreProperties>
</file>