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6DE0"/>
    <a:srgbClr val="034A5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34580" autoAdjust="0"/>
    <p:restoredTop sz="86410" autoAdjust="0"/>
  </p:normalViewPr>
  <p:slideViewPr>
    <p:cSldViewPr>
      <p:cViewPr varScale="1">
        <p:scale>
          <a:sx n="59" d="100"/>
          <a:sy n="59" d="100"/>
        </p:scale>
        <p:origin x="-96" y="-3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6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95A9DB5-661A-43E3-86E9-56C6D20029CC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F640445-136D-48DD-B2F1-EF0B8911B4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A9DB5-661A-43E3-86E9-56C6D20029CC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40445-136D-48DD-B2F1-EF0B8911B4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A9DB5-661A-43E3-86E9-56C6D20029CC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40445-136D-48DD-B2F1-EF0B8911B4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95A9DB5-661A-43E3-86E9-56C6D20029CC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F640445-136D-48DD-B2F1-EF0B8911B4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95A9DB5-661A-43E3-86E9-56C6D20029CC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F640445-136D-48DD-B2F1-EF0B8911B4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A9DB5-661A-43E3-86E9-56C6D20029CC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40445-136D-48DD-B2F1-EF0B8911B4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A9DB5-661A-43E3-86E9-56C6D20029CC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40445-136D-48DD-B2F1-EF0B8911B4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95A9DB5-661A-43E3-86E9-56C6D20029CC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F640445-136D-48DD-B2F1-EF0B8911B4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A9DB5-661A-43E3-86E9-56C6D20029CC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40445-136D-48DD-B2F1-EF0B8911B4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95A9DB5-661A-43E3-86E9-56C6D20029CC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F640445-136D-48DD-B2F1-EF0B8911B4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95A9DB5-661A-43E3-86E9-56C6D20029CC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F640445-136D-48DD-B2F1-EF0B8911B4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95A9DB5-661A-43E3-86E9-56C6D20029CC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F640445-136D-48DD-B2F1-EF0B8911B49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39752" y="332656"/>
            <a:ext cx="6172200" cy="34563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0" dirty="0" smtClean="0"/>
              <a:t>Основы безопасности жизнедеятельности в сети Интернет.</a:t>
            </a:r>
            <a:r>
              <a:rPr lang="ru-RU" b="0" dirty="0" smtClean="0"/>
              <a:t/>
            </a:r>
            <a:br>
              <a:rPr lang="ru-RU" b="0" dirty="0" smtClean="0"/>
            </a:br>
            <a:r>
              <a:rPr lang="ru-RU" b="0" dirty="0" smtClean="0"/>
              <a:t/>
            </a:r>
            <a:br>
              <a:rPr lang="ru-RU" b="0" dirty="0" smtClean="0"/>
            </a:br>
            <a:r>
              <a:rPr lang="ru-RU" sz="2400" b="0" dirty="0" smtClean="0"/>
              <a:t>Урок 3.</a:t>
            </a:r>
            <a:r>
              <a:rPr lang="ru-RU" b="0" dirty="0" smtClean="0"/>
              <a:t> </a:t>
            </a:r>
            <a:r>
              <a:rPr lang="ru-RU" sz="4000" i="1" dirty="0" smtClean="0">
                <a:solidFill>
                  <a:srgbClr val="0E6DE0"/>
                </a:solidFill>
              </a:rPr>
              <a:t>Безопасная работа для рук и спины.</a:t>
            </a:r>
            <a:endParaRPr lang="ru-RU" sz="4000" i="1" dirty="0">
              <a:solidFill>
                <a:srgbClr val="0E6DE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36096" y="5003322"/>
            <a:ext cx="3456384" cy="13716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b="0" i="1" dirty="0" smtClean="0"/>
              <a:t>Презентацию подготовила </a:t>
            </a:r>
            <a:r>
              <a:rPr lang="ru-RU" b="0" dirty="0" smtClean="0"/>
              <a:t>Ванюшина О.А., учитель математики и информатики МБОУ «Ерцевская СШ».</a:t>
            </a:r>
          </a:p>
          <a:p>
            <a:pPr algn="ctr"/>
            <a:r>
              <a:rPr lang="ru-RU" b="0" dirty="0" smtClean="0"/>
              <a:t>2016 год. </a:t>
            </a:r>
            <a:endParaRPr lang="ru-RU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147248" cy="648072"/>
          </a:xfrm>
        </p:spPr>
        <p:txBody>
          <a:bodyPr>
            <a:noAutofit/>
          </a:bodyPr>
          <a:lstStyle/>
          <a:p>
            <a:pPr algn="just"/>
            <a:r>
              <a:rPr lang="ru-RU" sz="1800" b="1" i="1" dirty="0" smtClean="0"/>
              <a:t>ОБЩИЕ ПРАВИЛА БЕЗОПАСНОСНОЙ ДЛЯ ЗДОРОВЬЯ РАБОТЫ ЗА КОМПЬЮТЕРОМ.</a:t>
            </a:r>
            <a:endParaRPr lang="ru-RU" sz="18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764704"/>
            <a:ext cx="8496944" cy="6093296"/>
          </a:xfrm>
        </p:spPr>
        <p:txBody>
          <a:bodyPr>
            <a:noAutofit/>
          </a:bodyPr>
          <a:lstStyle/>
          <a:p>
            <a:pPr marL="457200" indent="-457200" algn="just">
              <a:buNone/>
            </a:pPr>
            <a:r>
              <a:rPr lang="ru-RU" sz="1800" dirty="0" smtClean="0"/>
              <a:t>1. Наибольшему напряжению при работе на компьютере подвергаются:</a:t>
            </a:r>
          </a:p>
          <a:p>
            <a:pPr>
              <a:buFont typeface="Wingdings" pitchFamily="2" charset="2"/>
              <a:buChar char="q"/>
            </a:pPr>
            <a:r>
              <a:rPr lang="ru-RU" sz="1800" i="1" dirty="0" smtClean="0">
                <a:solidFill>
                  <a:srgbClr val="FF0000"/>
                </a:solidFill>
              </a:rPr>
              <a:t>Руки</a:t>
            </a:r>
          </a:p>
          <a:p>
            <a:pPr>
              <a:buFont typeface="Wingdings" pitchFamily="2" charset="2"/>
              <a:buChar char="q"/>
            </a:pPr>
            <a:r>
              <a:rPr lang="ru-RU" sz="1800" i="1" dirty="0" smtClean="0">
                <a:solidFill>
                  <a:srgbClr val="FF0000"/>
                </a:solidFill>
              </a:rPr>
              <a:t>Глаза</a:t>
            </a:r>
          </a:p>
          <a:p>
            <a:pPr>
              <a:buFont typeface="Wingdings" pitchFamily="2" charset="2"/>
              <a:buChar char="q"/>
            </a:pPr>
            <a:r>
              <a:rPr lang="ru-RU" sz="1800" i="1" dirty="0" smtClean="0">
                <a:solidFill>
                  <a:srgbClr val="FF0000"/>
                </a:solidFill>
              </a:rPr>
              <a:t>Спина</a:t>
            </a:r>
            <a:r>
              <a:rPr lang="ru-RU" sz="1800" dirty="0" smtClean="0"/>
              <a:t>.</a:t>
            </a:r>
          </a:p>
          <a:p>
            <a:pPr marL="457200" indent="-457200" algn="just">
              <a:buNone/>
            </a:pPr>
            <a:r>
              <a:rPr lang="ru-RU" sz="1800" dirty="0" smtClean="0"/>
              <a:t>2. Во избежание зрительного напряжения работа с экраном монитора должна проводиться с расстояния не менее: </a:t>
            </a:r>
          </a:p>
          <a:p>
            <a:pPr>
              <a:buFont typeface="Wingdings" pitchFamily="2" charset="2"/>
              <a:buChar char="q"/>
            </a:pPr>
            <a:r>
              <a:rPr lang="ru-RU" sz="1800" i="1" dirty="0" smtClean="0">
                <a:solidFill>
                  <a:srgbClr val="FF0000"/>
                </a:solidFill>
              </a:rPr>
              <a:t>60-70 см.</a:t>
            </a:r>
          </a:p>
          <a:p>
            <a:pPr algn="just">
              <a:buNone/>
            </a:pPr>
            <a:r>
              <a:rPr lang="en-US" sz="1800" dirty="0" smtClean="0"/>
              <a:t>3</a:t>
            </a:r>
            <a:r>
              <a:rPr lang="ru-RU" sz="1800" dirty="0" smtClean="0"/>
              <a:t>. При интенсивной работе за компьютером рекомендуется употреблять с пищей определенные витамины, а именно:</a:t>
            </a:r>
          </a:p>
          <a:p>
            <a:pPr>
              <a:buFont typeface="Wingdings" pitchFamily="2" charset="2"/>
              <a:buChar char="q"/>
            </a:pPr>
            <a:r>
              <a:rPr lang="ru-RU" sz="1800" i="1" dirty="0" smtClean="0">
                <a:solidFill>
                  <a:srgbClr val="FF0000"/>
                </a:solidFill>
              </a:rPr>
              <a:t>В2 ,   А,    С.</a:t>
            </a:r>
          </a:p>
          <a:p>
            <a:pPr algn="just">
              <a:buNone/>
            </a:pPr>
            <a:r>
              <a:rPr lang="ru-RU" sz="1800" dirty="0" smtClean="0"/>
              <a:t>4</a:t>
            </a:r>
            <a:r>
              <a:rPr lang="ru-RU" sz="2000" dirty="0" smtClean="0"/>
              <a:t>. Витамин В2– один из важнейших </a:t>
            </a:r>
            <a:r>
              <a:rPr lang="ru-RU" sz="2000" dirty="0" err="1" smtClean="0"/>
              <a:t>водорастворимых</a:t>
            </a:r>
            <a:r>
              <a:rPr lang="ru-RU" sz="2000" dirty="0" smtClean="0"/>
              <a:t> витаминов группы В, относящихся к ростовым факторам. Его значение огромно, он: </a:t>
            </a:r>
          </a:p>
          <a:p>
            <a:pPr>
              <a:buFont typeface="Wingdings" pitchFamily="2" charset="2"/>
              <a:buChar char="q"/>
            </a:pPr>
            <a:r>
              <a:rPr lang="ru-RU" sz="1800" i="1" dirty="0" smtClean="0">
                <a:solidFill>
                  <a:srgbClr val="FF0000"/>
                </a:solidFill>
              </a:rPr>
              <a:t>предопределяет физическое развитие</a:t>
            </a:r>
          </a:p>
          <a:p>
            <a:pPr>
              <a:buFont typeface="Wingdings" pitchFamily="2" charset="2"/>
              <a:buChar char="q"/>
            </a:pPr>
            <a:r>
              <a:rPr lang="ru-RU" sz="1800" i="1" dirty="0" smtClean="0">
                <a:solidFill>
                  <a:srgbClr val="FF0000"/>
                </a:solidFill>
              </a:rPr>
              <a:t>влияет на адаптацию глаза к темноте.</a:t>
            </a:r>
          </a:p>
          <a:p>
            <a:pPr>
              <a:buNone/>
            </a:pPr>
            <a:r>
              <a:rPr lang="ru-RU" sz="1800" dirty="0" smtClean="0"/>
              <a:t>5. </a:t>
            </a:r>
            <a:r>
              <a:rPr lang="ru-RU" sz="2000" dirty="0" smtClean="0"/>
              <a:t>Лучшие натуральные источники витамина С: </a:t>
            </a:r>
          </a:p>
          <a:p>
            <a:pPr>
              <a:buFont typeface="Wingdings" pitchFamily="2" charset="2"/>
              <a:buChar char="q"/>
            </a:pPr>
            <a:r>
              <a:rPr lang="ru-RU" sz="1800" i="1" dirty="0" smtClean="0">
                <a:solidFill>
                  <a:srgbClr val="FF0000"/>
                </a:solidFill>
              </a:rPr>
              <a:t>Цитрусовые ,   зеленые овощи,    цветная капуста,    шиповник.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332656"/>
            <a:ext cx="8496944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 smtClean="0">
                <a:solidFill>
                  <a:schemeClr val="accent1"/>
                </a:solidFill>
              </a:rPr>
              <a:t>Руки и спина.</a:t>
            </a:r>
          </a:p>
          <a:p>
            <a:pPr algn="just"/>
            <a:r>
              <a:rPr lang="ru-RU" sz="2400" dirty="0" smtClean="0"/>
              <a:t>Самое важное для профилактики заболеваний запястья при работе на компьютере - правильное положение рук и использование качественных и подходящих именно вам мышки и клавиатуры.</a:t>
            </a:r>
          </a:p>
          <a:p>
            <a:pPr algn="ctr"/>
            <a:r>
              <a:rPr lang="ru-RU" sz="2000" i="1" dirty="0" smtClean="0">
                <a:solidFill>
                  <a:schemeClr val="accent1"/>
                </a:solidFill>
              </a:rPr>
              <a:t>Положение рук.</a:t>
            </a:r>
          </a:p>
          <a:p>
            <a:pPr algn="just"/>
            <a:r>
              <a:rPr lang="ru-RU" sz="2400" dirty="0" smtClean="0"/>
              <a:t>Угол между плечом и предплечьем должен составлять около 90 градусов. </a:t>
            </a:r>
          </a:p>
          <a:p>
            <a:pPr algn="just"/>
            <a:r>
              <a:rPr lang="ru-RU" sz="2400" dirty="0" smtClean="0"/>
              <a:t>Удобное положение рук обеспечит кресло с подлокотниками. Высота подлокотников должна быть на одном уровне со столом, на котором расположены клавиатура и мышка. </a:t>
            </a:r>
          </a:p>
          <a:p>
            <a:pPr algn="just"/>
            <a:r>
              <a:rPr lang="ru-RU" sz="2400" dirty="0" smtClean="0"/>
              <a:t>Руки должны свободно лежать на подлокотниках кресла. Локти и запястья расслаблены. Предплечья и кисти находятся на одной прямой линии, запястье не должно быть согнуто ни вверх, ни вниз, ни в бок. При печати на клавиатуре работать должны только пальцы.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16632"/>
            <a:ext cx="8424936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solidFill>
                  <a:schemeClr val="accent1"/>
                </a:solidFill>
              </a:rPr>
              <a:t>Клавиатура.</a:t>
            </a:r>
          </a:p>
          <a:p>
            <a:pPr algn="just"/>
            <a:r>
              <a:rPr lang="ru-RU" sz="2400" dirty="0" smtClean="0"/>
              <a:t>Иногда встречаются настолько высокие клавиатуры, что пользователям приходится работать, сильно загибая вверх кисти в запястьях. Такие клавиатуры – одна из основных причин развития заболеваний суставов рук. Лучший выход в таком случае – поменять клавиатуру, если же это невозможно, то используйте специальные подставки под запястья. Клавиши должны нажиматься легко и мягко. Клавиатуры со слишком тугими клавишами – прямой путь к болезням кистей. </a:t>
            </a:r>
          </a:p>
          <a:p>
            <a:pPr algn="ctr"/>
            <a:r>
              <a:rPr lang="ru-RU" sz="2400" i="1" dirty="0" smtClean="0">
                <a:solidFill>
                  <a:schemeClr val="accent1"/>
                </a:solidFill>
              </a:rPr>
              <a:t>Мышка.</a:t>
            </a:r>
          </a:p>
          <a:p>
            <a:pPr algn="just"/>
            <a:r>
              <a:rPr lang="ru-RU" sz="2400" dirty="0" smtClean="0"/>
              <a:t>Мышку надо подбирать под свою руку. Кисть и пальцы должны лежать на мышке удобно, «сливаясь с ней в одно целое». Важно также правильно настроить мышку, в первую очередь скорость движения указателя.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260648"/>
            <a:ext cx="806489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solidFill>
                  <a:schemeClr val="accent1"/>
                </a:solidFill>
              </a:rPr>
              <a:t>Осанка.</a:t>
            </a:r>
          </a:p>
          <a:p>
            <a:pPr algn="ctr"/>
            <a:r>
              <a:rPr lang="ru-RU" sz="2400" i="1" dirty="0" smtClean="0">
                <a:solidFill>
                  <a:schemeClr val="accent1"/>
                </a:solidFill>
              </a:rPr>
              <a:t>Профилактика остеохондроза и сколиоза.</a:t>
            </a:r>
          </a:p>
          <a:p>
            <a:pPr algn="just"/>
            <a:r>
              <a:rPr lang="ru-RU" sz="2400" dirty="0" smtClean="0"/>
              <a:t>Сохраняйте правильную осанку при работе за компьютером, регулярно делайте перерывы для легких физических упражнений. Если вы стесняетесь своих друзей, просто пройдитесь по коридорам, поднимитесь пешком по лестнице на 2–3 этажа и спуститесь вниз.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60648"/>
            <a:ext cx="8424936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solidFill>
                  <a:schemeClr val="accent1"/>
                </a:solidFill>
              </a:rPr>
              <a:t>Упражнения для </a:t>
            </a:r>
            <a:r>
              <a:rPr lang="ru-RU" sz="2400" i="1" smtClean="0">
                <a:solidFill>
                  <a:schemeClr val="accent1"/>
                </a:solidFill>
              </a:rPr>
              <a:t>снятия утомления</a:t>
            </a:r>
          </a:p>
          <a:p>
            <a:pPr algn="ctr"/>
            <a:r>
              <a:rPr lang="ru-RU" sz="2400" i="1" smtClean="0">
                <a:solidFill>
                  <a:schemeClr val="accent1"/>
                </a:solidFill>
              </a:rPr>
              <a:t> </a:t>
            </a:r>
            <a:r>
              <a:rPr lang="ru-RU" sz="2400" i="1" dirty="0" smtClean="0">
                <a:solidFill>
                  <a:schemeClr val="accent1"/>
                </a:solidFill>
              </a:rPr>
              <a:t>с плечевого пояса и рук.</a:t>
            </a:r>
          </a:p>
          <a:p>
            <a:pPr algn="ctr"/>
            <a:endParaRPr lang="ru-RU" sz="2000" i="1" dirty="0" smtClean="0">
              <a:solidFill>
                <a:schemeClr val="accent1"/>
              </a:solidFill>
            </a:endParaRPr>
          </a:p>
          <a:p>
            <a:pPr marL="457200" indent="-457200" algn="just">
              <a:buAutoNum type="arabicPeriod"/>
            </a:pPr>
            <a:r>
              <a:rPr lang="ru-RU" sz="2000" dirty="0" smtClean="0"/>
              <a:t>Исходное положение – стоя или сидя, руки на поясе. </a:t>
            </a:r>
          </a:p>
          <a:p>
            <a:pPr marL="457200" indent="-457200" algn="just"/>
            <a:r>
              <a:rPr lang="ru-RU" sz="2000" dirty="0" smtClean="0"/>
              <a:t>Правую руку вперед, левую вверх. Переменить положение рук. </a:t>
            </a:r>
          </a:p>
          <a:p>
            <a:pPr marL="457200" indent="-457200" algn="just"/>
            <a:r>
              <a:rPr lang="ru-RU" sz="2000" dirty="0" smtClean="0"/>
              <a:t>Повторить 3–4 раза, затем расслабленно опустить вниз и потрясти</a:t>
            </a:r>
          </a:p>
          <a:p>
            <a:pPr marL="457200" indent="-457200" algn="just"/>
            <a:r>
              <a:rPr lang="ru-RU" sz="2000" dirty="0" smtClean="0"/>
              <a:t>кистями, голову наклонить вперед. Темп средний. </a:t>
            </a:r>
          </a:p>
          <a:p>
            <a:pPr marL="457200" indent="-457200" algn="just"/>
            <a:endParaRPr lang="ru-RU" sz="2000" dirty="0" smtClean="0"/>
          </a:p>
          <a:p>
            <a:pPr algn="just"/>
            <a:r>
              <a:rPr lang="ru-RU" sz="2000" dirty="0" smtClean="0"/>
              <a:t>2. Исходное положение – стоя или сидя, кисти тыльной стороной на поясе. Свести локти вперед, голову наклонить вперед. Локти отвести назад, прогнуться. Повторить 6–8 раз, затем опустить руки вниз и потрясти расслабленно. Темп медленный. </a:t>
            </a:r>
          </a:p>
          <a:p>
            <a:pPr algn="just"/>
            <a:endParaRPr lang="ru-RU" sz="2000" dirty="0" smtClean="0"/>
          </a:p>
          <a:p>
            <a:pPr algn="just"/>
            <a:r>
              <a:rPr lang="ru-RU" sz="2000" dirty="0" smtClean="0"/>
              <a:t>3. Исходное положение – сидя. Поднять руки через стороны вверх. Сжать кисти рук в кулак. Разжать кисти рук. Повторить 6–8 раз, затем руки расслабленно опустить вниз и потрясти кистями. Темп средний.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5696" y="404664"/>
            <a:ext cx="515557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Дискомфортные состояния при работе с ПК</a:t>
            </a: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ru-RU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323528" y="1268760"/>
          <a:ext cx="8202613" cy="4104456"/>
        </p:xfrm>
        <a:graphic>
          <a:graphicData uri="http://schemas.openxmlformats.org/presentationml/2006/ole">
            <p:oleObj spid="_x0000_s1026" name="Диаграмма" r:id="rId3" imgW="8229788" imgH="4257822" progId="MSGraph.Chart.8">
              <p:embed followColorScheme="full"/>
            </p:oleObj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899592" y="5229200"/>
            <a:ext cx="317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259632" y="5229201"/>
            <a:ext cx="33843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Общее утомление</a:t>
            </a: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71600" y="5589240"/>
            <a:ext cx="317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endParaRPr lang="ru-RU" b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331640" y="5589240"/>
            <a:ext cx="20120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/>
              <a:t>Усталость глаз</a:t>
            </a:r>
            <a:endParaRPr lang="ru-RU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971600" y="5949280"/>
            <a:ext cx="317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971600" y="6237312"/>
            <a:ext cx="317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331640" y="5877273"/>
            <a:ext cx="61926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Головные боли, чувством тяжести в </a:t>
            </a:r>
            <a:r>
              <a:rPr lang="ru-RU" b="1" dirty="0" smtClean="0"/>
              <a:t>голове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403648" y="6211669"/>
            <a:ext cx="68407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Боли в области глаз, расплывчатость изображения</a:t>
            </a:r>
            <a:endParaRPr lang="ru-RU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91</TotalTime>
  <Words>575</Words>
  <Application>Microsoft Office PowerPoint</Application>
  <PresentationFormat>Экран (4:3)</PresentationFormat>
  <Paragraphs>50</Paragraphs>
  <Slides>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Эркер</vt:lpstr>
      <vt:lpstr>Диаграмма Microsoft Graph</vt:lpstr>
      <vt:lpstr>Основы безопасности жизнедеятельности в сети Интернет.  Урок 3. Безопасная работа для рук и спины.</vt:lpstr>
      <vt:lpstr>ОБЩИЕ ПРАВИЛА БЕЗОПАСНОСНОЙ ДЛЯ ЗДОРОВЬЯ РАБОТЫ ЗА КОМПЬЮТЕРОМ.</vt:lpstr>
      <vt:lpstr>Слайд 3</vt:lpstr>
      <vt:lpstr>Слайд 4</vt:lpstr>
      <vt:lpstr>Слайд 5</vt:lpstr>
      <vt:lpstr>Слайд 6</vt:lpstr>
      <vt:lpstr>Слайд 7</vt:lpstr>
    </vt:vector>
  </TitlesOfParts>
  <Company>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безопасности жизнедеятельности в сети Интернет.  Урок 3. Безопасная работа для рук и спины.</dc:title>
  <dc:creator>*</dc:creator>
  <cp:lastModifiedBy>*</cp:lastModifiedBy>
  <cp:revision>12</cp:revision>
  <dcterms:created xsi:type="dcterms:W3CDTF">2016-01-25T13:42:08Z</dcterms:created>
  <dcterms:modified xsi:type="dcterms:W3CDTF">2016-01-25T17:32:43Z</dcterms:modified>
</cp:coreProperties>
</file>