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323" r:id="rId2"/>
    <p:sldId id="256" r:id="rId3"/>
    <p:sldId id="325" r:id="rId4"/>
    <p:sldId id="324" r:id="rId5"/>
    <p:sldId id="314" r:id="rId6"/>
    <p:sldId id="258" r:id="rId7"/>
    <p:sldId id="32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email">
            <a:lum/>
          </a:blip>
          <a:srcRect/>
          <a:stretch>
            <a:fillRect t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556932"/>
            <a:ext cx="8424088" cy="1260000"/>
          </a:xfrm>
        </p:spPr>
        <p:txBody>
          <a:bodyPr/>
          <a:lstStyle>
            <a:lvl1pPr>
              <a:defRPr sz="8000" b="0">
                <a:solidFill>
                  <a:schemeClr val="bg2">
                    <a:lumMod val="25000"/>
                  </a:schemeClr>
                </a:solidFill>
                <a:effectLst/>
                <a:latin typeface="Cassandra" pitchFamily="66" charset="0"/>
                <a:ea typeface="Arial Unicode MS" pitchFamily="34" charset="-128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7180" y="3528591"/>
            <a:ext cx="6400800" cy="1260000"/>
          </a:xfrm>
        </p:spPr>
        <p:txBody>
          <a:bodyPr/>
          <a:lstStyle>
            <a:lvl1pPr marL="0" indent="0" algn="ctr">
              <a:buNone/>
              <a:defRPr sz="3600" i="1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6241" y="296652"/>
            <a:ext cx="7920000" cy="900113"/>
          </a:xfrm>
        </p:spPr>
        <p:txBody>
          <a:bodyPr/>
          <a:lstStyle>
            <a:lvl1pPr>
              <a:defRPr sz="6000" b="0">
                <a:solidFill>
                  <a:schemeClr val="bg2">
                    <a:lumMod val="25000"/>
                  </a:schemeClr>
                </a:solidFill>
                <a:latin typeface="Cassandra" pitchFamily="66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35596" y="1593342"/>
            <a:ext cx="7920000" cy="4428000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5596" y="296652"/>
            <a:ext cx="7920000" cy="900113"/>
          </a:xfrm>
        </p:spPr>
        <p:txBody>
          <a:bodyPr/>
          <a:lstStyle>
            <a:lvl1pPr>
              <a:defRPr sz="6000" b="0" baseline="0">
                <a:solidFill>
                  <a:schemeClr val="bg2">
                    <a:lumMod val="25000"/>
                  </a:schemeClr>
                </a:solidFill>
                <a:latin typeface="Cassandra" pitchFamily="66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>
          <a:xfrm>
            <a:off x="935596" y="1593342"/>
            <a:ext cx="7920000" cy="4248000"/>
          </a:xfrm>
        </p:spPr>
        <p:txBody>
          <a:bodyPr/>
          <a:lstStyle>
            <a:lvl1pPr marL="0" indent="0">
              <a:buNone/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  <a:lvl2pPr marL="108000" indent="0">
              <a:buNone/>
              <a:defRPr/>
            </a:lvl2pPr>
            <a:lvl3pPr marL="108000" indent="0">
              <a:buNone/>
              <a:defRPr/>
            </a:lvl3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спис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5596" y="296652"/>
            <a:ext cx="7920000" cy="900113"/>
          </a:xfrm>
        </p:spPr>
        <p:txBody>
          <a:bodyPr/>
          <a:lstStyle>
            <a:lvl1pPr>
              <a:defRPr sz="6000" b="0">
                <a:solidFill>
                  <a:schemeClr val="bg2">
                    <a:lumMod val="25000"/>
                  </a:schemeClr>
                </a:solidFill>
                <a:latin typeface="Cassandra" pitchFamily="66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>
          <a:xfrm>
            <a:off x="935596" y="1593342"/>
            <a:ext cx="7920000" cy="4428000"/>
          </a:xfrm>
        </p:spPr>
        <p:txBody>
          <a:bodyPr/>
          <a:lstStyle>
            <a:lvl1pPr marL="342000" indent="-342000">
              <a:buSzPct val="80000"/>
              <a:buFont typeface="Wingdings 2" pitchFamily="18" charset="2"/>
              <a:buChar char="·"/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  <a:lvl2pPr marL="741600" indent="-284400">
              <a:buSzPct val="80000"/>
              <a:buFont typeface="Wingdings" pitchFamily="2" charset="2"/>
              <a:buChar char="§"/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2pPr>
            <a:lvl3pPr marL="1144800" indent="-230400">
              <a:buSzPct val="80000"/>
              <a:buFont typeface="Arial" pitchFamily="34" charset="0"/>
              <a:buChar char="•"/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3pPr>
            <a:lvl4pPr>
              <a:buFont typeface="Wingdings 2" pitchFamily="18" charset="2"/>
              <a:buChar char="·"/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>
              <a:buFont typeface="Wingdings 2" pitchFamily="18" charset="2"/>
              <a:buChar char="·"/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5596" y="296652"/>
            <a:ext cx="7920000" cy="900113"/>
          </a:xfrm>
        </p:spPr>
        <p:txBody>
          <a:bodyPr/>
          <a:lstStyle>
            <a:lvl1pPr>
              <a:defRPr sz="6000" b="0">
                <a:solidFill>
                  <a:schemeClr val="bg2">
                    <a:lumMod val="25000"/>
                  </a:schemeClr>
                </a:solidFill>
                <a:latin typeface="Cassandra" pitchFamily="66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35596" y="1592796"/>
            <a:ext cx="3780000" cy="4428000"/>
          </a:xfrm>
        </p:spPr>
        <p:txBody>
          <a:bodyPr/>
          <a:lstStyle>
            <a:lvl1pPr>
              <a:defRPr sz="3200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  <a:lvl2pPr>
              <a:defRPr sz="2800">
                <a:solidFill>
                  <a:schemeClr val="bg2">
                    <a:lumMod val="25000"/>
                  </a:schemeClr>
                </a:solidFill>
                <a:latin typeface="+mj-lt"/>
              </a:defRPr>
            </a:lvl2pPr>
            <a:lvl3pPr>
              <a:defRPr sz="2400">
                <a:solidFill>
                  <a:schemeClr val="bg2">
                    <a:lumMod val="25000"/>
                  </a:schemeClr>
                </a:solidFill>
                <a:latin typeface="+mj-lt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76056" y="1592796"/>
            <a:ext cx="3780000" cy="4428000"/>
          </a:xfrm>
        </p:spPr>
        <p:txBody>
          <a:bodyPr/>
          <a:lstStyle>
            <a:lvl1pPr>
              <a:defRPr sz="3200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  <a:lvl2pPr>
              <a:defRPr sz="2800">
                <a:solidFill>
                  <a:schemeClr val="bg2">
                    <a:lumMod val="25000"/>
                  </a:schemeClr>
                </a:solidFill>
                <a:latin typeface="+mj-lt"/>
              </a:defRPr>
            </a:lvl2pPr>
            <a:lvl3pPr>
              <a:defRPr sz="2400">
                <a:solidFill>
                  <a:schemeClr val="bg2">
                    <a:lumMod val="25000"/>
                  </a:schemeClr>
                </a:solidFill>
                <a:latin typeface="+mj-lt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 cstate="email">
            <a:lum/>
          </a:blip>
          <a:srcRect/>
          <a:stretch>
            <a:fillRect t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971550" y="296863"/>
            <a:ext cx="7920038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971550" y="1631950"/>
            <a:ext cx="7920038" cy="442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</p:bld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6000" kern="1200">
          <a:solidFill>
            <a:srgbClr val="4A452A"/>
          </a:solidFill>
          <a:latin typeface="Cassandra" pitchFamily="66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6000">
          <a:solidFill>
            <a:srgbClr val="4A452A"/>
          </a:solidFill>
          <a:latin typeface="Cassandra" pitchFamily="66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6000">
          <a:solidFill>
            <a:srgbClr val="4A452A"/>
          </a:solidFill>
          <a:latin typeface="Cassandra" pitchFamily="66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6000">
          <a:solidFill>
            <a:srgbClr val="4A452A"/>
          </a:solidFill>
          <a:latin typeface="Cassandra" pitchFamily="66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6000">
          <a:solidFill>
            <a:srgbClr val="4A452A"/>
          </a:solidFill>
          <a:latin typeface="Cassandra" pitchFamily="66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17375E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17375E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17375E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17375E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Wingdings 2" pitchFamily="18" charset="2"/>
        <a:buChar char="·"/>
        <a:defRPr sz="3200" kern="1200">
          <a:solidFill>
            <a:srgbClr val="4A452A"/>
          </a:solidFill>
          <a:latin typeface="+mj-lt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800" kern="1200">
          <a:solidFill>
            <a:srgbClr val="4A452A"/>
          </a:solidFill>
          <a:latin typeface="+mj-lt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4A452A"/>
          </a:solidFill>
          <a:latin typeface="+mj-lt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17375E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17375E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4.xml"/><Relationship Id="rId1" Type="http://schemas.openxmlformats.org/officeDocument/2006/relationships/audio" Target="file:///C:\Users\&#1040;&#1076;&#1084;&#1080;&#1085;&#1080;&#1089;&#1090;&#1088;&#1072;&#1090;&#1086;&#1088;\Desktop\&#1096;&#1082;&#1086;&#1083;&#1072;\5\5&#1073;\&#1091;&#1088;&#1086;&#1082;%20&#1080;&#1084;&#1077;&#1085;&#1072;\YA_risuyu_novyj_mir_-_mir_kotoryj_nuzhen_mne_(xMusic.me).mp3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40;&#1076;&#1084;&#1080;&#1085;&#1080;&#1089;&#1090;&#1088;&#1072;&#1090;&#1086;&#1088;\Desktop\&#1096;&#1082;&#1086;&#1083;&#1072;\5\5&#1073;\&#1091;&#1088;&#1086;&#1082;%20&#1080;&#1084;&#1077;&#1085;&#1072;\Detskie_pesni_-_Pro_malchikov_i_devochek._(xMusic.me).mp3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5.xml"/><Relationship Id="rId1" Type="http://schemas.openxmlformats.org/officeDocument/2006/relationships/audio" Target="file:///C:\Users\&#1040;&#1076;&#1084;&#1080;&#1085;&#1080;&#1089;&#1090;&#1088;&#1072;&#1090;&#1086;&#1088;\Desktop\&#1096;&#1082;&#1086;&#1083;&#1072;\5\5&#1073;\&#1091;&#1088;&#1086;&#1082;%20&#1080;&#1084;&#1077;&#1085;&#1072;\Detskie_pesni_-_Pro_malchikov_i_devochek._(xMusic.me).mp3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/>
            </a:r>
            <a:br>
              <a:rPr lang="ru-RU" sz="6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ru-RU" sz="6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/>
            </a:r>
            <a:br>
              <a:rPr lang="ru-RU" sz="6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ru-RU" sz="6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/>
            </a:r>
            <a:br>
              <a:rPr lang="ru-RU" sz="6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ru-RU" sz="6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/>
            </a:r>
            <a:br>
              <a:rPr lang="ru-RU" sz="6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0"/>
          </p:nvPr>
        </p:nvSpPr>
        <p:spPr>
          <a:xfrm>
            <a:off x="4572000" y="332656"/>
            <a:ext cx="4392488" cy="5616624"/>
          </a:xfrm>
        </p:spPr>
        <p:txBody>
          <a:bodyPr/>
          <a:lstStyle/>
          <a:p>
            <a:pPr algn="ctr">
              <a:buNone/>
            </a:pPr>
            <a:endParaRPr lang="ru-RU" sz="3600" b="1" i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endParaRPr lang="ru-RU" sz="3600" b="1" i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endParaRPr lang="ru-RU" sz="3600" b="1" i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ru-RU" sz="3600" b="1" i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Зейналова</a:t>
            </a:r>
            <a:r>
              <a:rPr lang="ru-RU" sz="36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3600" b="1" i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Гюльназ</a:t>
            </a:r>
            <a:r>
              <a:rPr lang="ru-RU" sz="36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Алиевна</a:t>
            </a:r>
            <a:r>
              <a:rPr lang="ru-RU" sz="36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учитель истории и обществознания</a:t>
            </a:r>
          </a:p>
          <a:p>
            <a:pPr algn="ctr">
              <a:buNone/>
            </a:pPr>
            <a:r>
              <a:rPr lang="ru-RU" sz="36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МКОУ  СОШ №4</a:t>
            </a:r>
            <a:endParaRPr lang="ru-RU" sz="3600" b="1" i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Администратор\Desktop\школа\5\5б\фото\WP_20150204_002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32656"/>
            <a:ext cx="4248472" cy="5642377"/>
          </a:xfrm>
          <a:prstGeom prst="rect">
            <a:avLst/>
          </a:prstGeom>
          <a:noFill/>
        </p:spPr>
      </p:pic>
      <p:pic>
        <p:nvPicPr>
          <p:cNvPr id="5" name="Picture 6" descr="логотип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332656"/>
            <a:ext cx="1643074" cy="188051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7" name="YA_risuyu_novyj_mir_-_mir_kotoryj_nuzhen_mne_(xMusic.me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2771800" y="623731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521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285728"/>
            <a:ext cx="8715436" cy="3429024"/>
          </a:xfrm>
        </p:spPr>
        <p:txBody>
          <a:bodyPr/>
          <a:lstStyle/>
          <a:p>
            <a:r>
              <a:rPr lang="ru-RU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Тайна  имени</a:t>
            </a:r>
            <a:endParaRPr lang="ru-RU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3286124"/>
            <a:ext cx="8429684" cy="1831504"/>
          </a:xfrm>
        </p:spPr>
        <p:txBody>
          <a:bodyPr/>
          <a:lstStyle/>
          <a:p>
            <a:endParaRPr lang="ru-RU" sz="4800" b="1" dirty="0"/>
          </a:p>
        </p:txBody>
      </p:sp>
      <p:pic>
        <p:nvPicPr>
          <p:cNvPr id="4" name="Picture 2" descr="F:\Documents and Settings\Admin\Рабочий стол\мальчики и девочки картинки\b1bc22c34ed9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57752" y="2571721"/>
            <a:ext cx="4499117" cy="4286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96652"/>
            <a:ext cx="8570521" cy="1260140"/>
          </a:xfrm>
        </p:spPr>
        <p:txBody>
          <a:bodyPr/>
          <a:lstStyle/>
          <a:p>
            <a:pPr algn="l"/>
            <a:r>
              <a:rPr lang="ru-RU" sz="44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 урока: ____________</a:t>
            </a:r>
            <a:endParaRPr lang="ru-RU" sz="4400" b="1" i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340768"/>
            <a:ext cx="8676456" cy="5302942"/>
          </a:xfrm>
        </p:spPr>
        <p:txBody>
          <a:bodyPr/>
          <a:lstStyle/>
          <a:p>
            <a:pPr algn="ctr">
              <a:buNone/>
            </a:pPr>
            <a:r>
              <a:rPr lang="ru-RU" sz="44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План Занятия:</a:t>
            </a:r>
          </a:p>
          <a:p>
            <a:pPr marL="514350" indent="-514350">
              <a:buAutoNum type="arabicPeriod"/>
            </a:pPr>
            <a:r>
              <a:rPr lang="ru-RU" sz="44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История возникновения имени</a:t>
            </a:r>
          </a:p>
          <a:p>
            <a:pPr marL="514350" indent="-514350">
              <a:buAutoNum type="arabicPeriod"/>
            </a:pPr>
            <a:r>
              <a:rPr lang="ru-RU" sz="44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Значение имен</a:t>
            </a:r>
          </a:p>
          <a:p>
            <a:pPr marL="514350" indent="-514350">
              <a:buNone/>
            </a:pPr>
            <a:endParaRPr lang="ru-RU" sz="4400" i="1" u="sng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r>
              <a:rPr lang="ru-RU" sz="4400" i="1" u="sng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Ономастика</a:t>
            </a:r>
            <a:r>
              <a:rPr lang="ru-RU" sz="4400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наука, изучающая имена</a:t>
            </a:r>
            <a:endParaRPr lang="ru-RU" sz="4400" i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Detskie_pesni_-_Pro_malchikov_i_devochek._(xMusic.me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643966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7405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3998" cy="774894"/>
          </a:xfrm>
        </p:spPr>
        <p:txBody>
          <a:bodyPr/>
          <a:lstStyle/>
          <a:p>
            <a:r>
              <a:rPr lang="ru-RU" sz="44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какому принципу называли детей ?</a:t>
            </a:r>
            <a:endParaRPr lang="ru-RU" sz="4400" b="1" i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1214422"/>
            <a:ext cx="5072098" cy="5643578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Умник        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Несмеяна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Добр              Храбр</a:t>
            </a:r>
          </a:p>
          <a:p>
            <a:pPr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Красава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Хитр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чертам характера и особенностям    человека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Первой         Второй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Старшой        Меньшак</a:t>
            </a:r>
          </a:p>
          <a:p>
            <a:pPr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порядке очередности появления на свет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43504" y="1142984"/>
            <a:ext cx="4000496" cy="5715016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Привести  пример   двухосновных  имен</a:t>
            </a:r>
            <a:endParaRPr lang="ru-RU" sz="360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>
              <a:spcBef>
                <a:spcPts val="0"/>
              </a:spcBef>
              <a:buNone/>
            </a:pPr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Вячеслав, Мирослав, Людмила, Святослав</a:t>
            </a:r>
          </a:p>
          <a:p>
            <a:pPr marL="0">
              <a:spcBef>
                <a:spcPts val="0"/>
              </a:spcBef>
              <a:buNone/>
            </a:pPr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Ростислав</a:t>
            </a:r>
            <a:endParaRPr lang="ru-RU" sz="36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"/>
            <a:ext cx="8498438" cy="571479"/>
          </a:xfrm>
        </p:spPr>
        <p:txBody>
          <a:bodyPr/>
          <a:lstStyle/>
          <a:p>
            <a:r>
              <a:rPr lang="ru-RU" sz="44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Викторина «Имена»</a:t>
            </a:r>
            <a:endParaRPr lang="ru-RU" sz="4400" b="1" i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0" y="428604"/>
            <a:ext cx="6286512" cy="6429396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Имя известного всем юного волшебника, одаренного ученика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Хогвартса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Какое имя получится, если написать тридцать  Я?</a:t>
            </a:r>
          </a:p>
          <a:p>
            <a:pPr marL="514350" indent="-514350"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Какие имена читаются слева направо и справа налево</a:t>
            </a:r>
          </a:p>
          <a:p>
            <a:pPr marL="514350" indent="-514350"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Женское  имя, которое состоит из       двух имен – мальчика и девочки</a:t>
            </a:r>
          </a:p>
          <a:p>
            <a:pPr marL="514350" indent="-514350"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Название науки, которая изучает имена и их происхождение</a:t>
            </a:r>
          </a:p>
          <a:p>
            <a:pPr marL="514350" indent="-514350">
              <a:buAutoNum type="arabicPeriod"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endParaRPr lang="ru-RU" sz="2400" dirty="0" smtClean="0"/>
          </a:p>
          <a:p>
            <a:pPr marL="514350" indent="-514350">
              <a:buAutoNum type="arabicPeriod"/>
            </a:pPr>
            <a:endParaRPr lang="ru-RU" sz="2400" dirty="0" smtClean="0"/>
          </a:p>
          <a:p>
            <a:pPr marL="514350" indent="-514350">
              <a:buAutoNum type="arabicPeriod"/>
            </a:pPr>
            <a:endParaRPr lang="ru-RU" sz="2400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5940152" y="785794"/>
            <a:ext cx="3203848" cy="6072206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Гарри </a:t>
            </a: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Поттер</a:t>
            </a:r>
            <a:endParaRPr lang="ru-RU" sz="28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endParaRPr lang="ru-RU" sz="28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ЗО Я</a:t>
            </a:r>
          </a:p>
          <a:p>
            <a:pPr marL="514350" indent="-514350">
              <a:buAutoNum type="arabicPeriod"/>
            </a:pPr>
            <a:endParaRPr lang="ru-RU" sz="28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Аня -  Яна, АЛЛА, АЗА</a:t>
            </a:r>
          </a:p>
          <a:p>
            <a:pPr marL="514350" indent="-514350">
              <a:buAutoNum type="arabicPeriod"/>
            </a:pPr>
            <a:endParaRPr lang="ru-RU" sz="28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ВЛАДиСЛАВА</a:t>
            </a:r>
            <a:endParaRPr lang="ru-RU" sz="28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АНТОНИНА</a:t>
            </a:r>
          </a:p>
          <a:p>
            <a:pPr marL="514350" indent="-514350">
              <a:buNone/>
            </a:pPr>
            <a:endParaRPr lang="ru-RU" sz="28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5. Ономастика</a:t>
            </a:r>
          </a:p>
        </p:txBody>
      </p:sp>
      <p:pic>
        <p:nvPicPr>
          <p:cNvPr id="8" name="Detskie_pesni_-_Pro_malchikov_i_devochek._(xMusic.me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215338" y="21429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7405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3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857232"/>
          </a:xfrm>
        </p:spPr>
        <p:txBody>
          <a:bodyPr/>
          <a:lstStyle/>
          <a:p>
            <a:r>
              <a:rPr lang="ru-RU" sz="36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означает имя моего одноклассника?</a:t>
            </a:r>
            <a:endParaRPr lang="ru-RU" sz="3600" b="1" i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785794"/>
            <a:ext cx="4286280" cy="5572164"/>
          </a:xfrm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Каждое мужское имя</a:t>
            </a:r>
          </a:p>
          <a:p>
            <a:pPr>
              <a:spcBef>
                <a:spcPts val="0"/>
              </a:spcBef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хранит свою тайну.</a:t>
            </a:r>
          </a:p>
          <a:p>
            <a:pPr>
              <a:spcBef>
                <a:spcPts val="0"/>
              </a:spcBef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Оно способно определить</a:t>
            </a:r>
          </a:p>
          <a:p>
            <a:pPr>
              <a:spcBef>
                <a:spcPts val="0"/>
              </a:spcBef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характер, привычки.</a:t>
            </a:r>
          </a:p>
          <a:p>
            <a:pPr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Андрей            Александр</a:t>
            </a:r>
          </a:p>
          <a:p>
            <a:pPr>
              <a:spcBef>
                <a:spcPts val="0"/>
              </a:spcBef>
              <a:buNone/>
            </a:pP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Арсен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Артем</a:t>
            </a:r>
          </a:p>
          <a:p>
            <a:pPr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Алексей          Вячеслав</a:t>
            </a:r>
          </a:p>
          <a:p>
            <a:pPr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Илья                Степан</a:t>
            </a:r>
          </a:p>
          <a:p>
            <a:pPr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Владимир      Ринат</a:t>
            </a:r>
          </a:p>
          <a:p>
            <a:pPr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Ростислав</a:t>
            </a:r>
          </a:p>
          <a:p>
            <a:pPr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Тимофей</a:t>
            </a:r>
            <a:endParaRPr lang="ru-RU" sz="28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714876" y="785794"/>
            <a:ext cx="4286280" cy="6072206"/>
          </a:xfrm>
        </p:spPr>
        <p:txBody>
          <a:bodyPr/>
          <a:lstStyle/>
          <a:p>
            <a:pPr algn="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 красивой женщины всегда красивое имя                                                                                     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Юзеф Булатович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Юлия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Алена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Анастасия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Диана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Елизавета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Зарина</a:t>
            </a:r>
          </a:p>
          <a:p>
            <a:pPr algn="ctr">
              <a:buNone/>
            </a:pP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Фотима</a:t>
            </a:r>
            <a:endParaRPr lang="ru-RU" sz="28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Мария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Дарья</a:t>
            </a:r>
          </a:p>
        </p:txBody>
      </p:sp>
      <p:pic>
        <p:nvPicPr>
          <p:cNvPr id="5" name="Picture 3" descr="F:\Documents and Settings\Admin\Рабочий стол\мальчики и девочки картинки\073e37160394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71736" y="4956479"/>
            <a:ext cx="1714512" cy="1901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одержимое 3" descr="30c377e72618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4143372" y="5136290"/>
            <a:ext cx="2230755" cy="1721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Подведем итоги</a:t>
            </a:r>
            <a:endParaRPr lang="ru-RU" sz="4800" b="1" i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>
          <a:xfrm>
            <a:off x="500034" y="1285860"/>
            <a:ext cx="8286808" cy="5143536"/>
          </a:xfrm>
        </p:spPr>
        <p:txBody>
          <a:bodyPr/>
          <a:lstStyle/>
          <a:p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 узнали сегодня на занятии?</a:t>
            </a:r>
          </a:p>
          <a:p>
            <a:endParaRPr lang="ru-RU" sz="3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 показалось сложным? </a:t>
            </a:r>
          </a:p>
          <a:p>
            <a:endParaRPr lang="ru-RU" sz="3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 показалось наиболее интересным?</a:t>
            </a:r>
          </a:p>
          <a:p>
            <a:endParaRPr lang="ru-RU" sz="36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               </a:t>
            </a:r>
            <a:endParaRPr lang="ru-RU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theme1.xml><?xml version="1.0" encoding="utf-8"?>
<a:theme xmlns:a="http://schemas.openxmlformats.org/drawingml/2006/main" name="Тема4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Тема81</Template>
  <TotalTime>706</TotalTime>
  <Words>209</Words>
  <Application>Microsoft Office PowerPoint</Application>
  <PresentationFormat>Экран (4:3)</PresentationFormat>
  <Paragraphs>75</Paragraphs>
  <Slides>7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Тема49</vt:lpstr>
      <vt:lpstr>    </vt:lpstr>
      <vt:lpstr>Тайна  имени</vt:lpstr>
      <vt:lpstr>Цель урока: ____________</vt:lpstr>
      <vt:lpstr>По какому принципу называли детей ?</vt:lpstr>
      <vt:lpstr>Викторина «Имена»</vt:lpstr>
      <vt:lpstr>Что означает имя моего одноклассника?</vt:lpstr>
      <vt:lpstr>Подведем итоги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в имени тебе моем</dc:title>
  <dc:subject>значение имен</dc:subject>
  <dc:creator>Стрижак Ю.А.</dc:creator>
  <cp:lastModifiedBy>User</cp:lastModifiedBy>
  <cp:revision>126</cp:revision>
  <dcterms:created xsi:type="dcterms:W3CDTF">2012-02-24T12:26:52Z</dcterms:created>
  <dcterms:modified xsi:type="dcterms:W3CDTF">2015-04-01T12:50:43Z</dcterms:modified>
  <cp:category>классный час</cp:category>
</cp:coreProperties>
</file>