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1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2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9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7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53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C00D"/>
                </a:solidFill>
              </a:rPr>
              <a:t>Волейбол</a:t>
            </a:r>
            <a:endParaRPr lang="ru-RU" sz="9600" dirty="0">
              <a:solidFill>
                <a:srgbClr val="FFC0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Ошибка при переходе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6923112" cy="34129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Ошибкой при переходе считается нарушение очередности подачи. Эту ошибку классифицируют как абсолютную ошибку расстановки. Игру прерывают, восстанавливают правильную расстановку, а команду-нарушителя наказывают как за ошибку в расстановке.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868910" cy="28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1177280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Размер площадки в длину 18 метров и 9 метров в ширину. Площадка разделена на две части размером 9×9 метров с помощью сетки метровой ширины. Сетка расположена таким образом, что её высшая точка находится на высоте 2,43 метра от земли на мужских соревнованиях и 2,24 метра — на женских (высота может изменяться для соревнований ветеранов и юниоров).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50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176464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двух сторон сетка ограничена двумя вертикальными антеннами, которые являются продолжением боковой линии площадки и определяют разрешённое правилами пространство игры мячом.</a:t>
            </a:r>
          </a:p>
          <a:p>
            <a:r>
              <a:rPr lang="ru-RU" dirty="0" smtClean="0"/>
              <a:t>Параллельно сетке на расстоянии трёх метров с каждой стороны от неё проводятся линии, называемые линиями атаки.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15527" cy="63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1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856984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Площадка окружена свободным пространством (так называемая свободная зона), имеющим сбоку не менее 3 метров, спереди-сзади не менее 5 метров и по высоте не менее 7 метров, на официальных соревнованиях FIVB. Игроки могут входить в свободную зону и играть в её пределах после подачи мяча.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8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Рассмотрим порядок выполнения планирующей подачи</a:t>
            </a:r>
          </a:p>
          <a:p>
            <a:endParaRPr lang="ru-RU" dirty="0" smtClean="0"/>
          </a:p>
          <a:p>
            <a:r>
              <a:rPr lang="ru-RU" dirty="0" smtClean="0"/>
              <a:t>В начале нужно подбросить мяч и сделать замах</a:t>
            </a:r>
          </a:p>
          <a:p>
            <a:r>
              <a:rPr lang="ru-RU" dirty="0" smtClean="0"/>
              <a:t>мяч надо подбрасывать каждый раз в одну и ту же точку</a:t>
            </a:r>
          </a:p>
          <a:p>
            <a:r>
              <a:rPr lang="ru-RU" dirty="0" smtClean="0"/>
              <a:t>на небольшую высоту</a:t>
            </a:r>
          </a:p>
          <a:p>
            <a:r>
              <a:rPr lang="ru-RU" dirty="0" smtClean="0"/>
              <a:t>вперёд по направлению удара</a:t>
            </a:r>
          </a:p>
          <a:p>
            <a:r>
              <a:rPr lang="ru-RU" dirty="0" smtClean="0"/>
              <a:t>мяч не должен вращаться</a:t>
            </a:r>
          </a:p>
          <a:p>
            <a:r>
              <a:rPr lang="ru-RU" dirty="0" smtClean="0"/>
              <a:t>Потом сделать удар по мячу</a:t>
            </a:r>
          </a:p>
          <a:p>
            <a:r>
              <a:rPr lang="ru-RU" dirty="0" smtClean="0"/>
              <a:t>движение руки должно быть естественное бьющее (небольшой шаг передней ногой помогает скорректировать позицию по отношению к мячу и «вложиться» в удар с большей силой)</a:t>
            </a:r>
          </a:p>
          <a:p>
            <a:r>
              <a:rPr lang="ru-RU" dirty="0" smtClean="0"/>
              <a:t>удар осуществляется основанием ладони без сопровождения мяча (удар должен быть коротким отрывистым)</a:t>
            </a:r>
          </a:p>
          <a:p>
            <a:r>
              <a:rPr lang="ru-RU" dirty="0" smtClean="0"/>
              <a:t>кисть в момент удара жёстко закреплена в запястье</a:t>
            </a:r>
          </a:p>
          <a:p>
            <a:r>
              <a:rPr lang="ru-RU" dirty="0" smtClean="0"/>
              <a:t>удар наносится строго по центру мяча</a:t>
            </a:r>
          </a:p>
          <a:p>
            <a:r>
              <a:rPr lang="ru-RU" dirty="0" smtClean="0"/>
              <a:t>необходим полный зрительный контроль за мячом!</a:t>
            </a:r>
          </a:p>
          <a:p>
            <a:r>
              <a:rPr lang="ru-RU" dirty="0" smtClean="0"/>
              <a:t>Если подача выполнена правильно, то мяч полетит практически без вращения и самое главное непредсказуемо.</a:t>
            </a:r>
          </a:p>
        </p:txBody>
      </p:sp>
    </p:spTree>
    <p:extLst>
      <p:ext uri="{BB962C8B-B14F-4D97-AF65-F5344CB8AC3E}">
        <p14:creationId xmlns:p14="http://schemas.microsoft.com/office/powerpoint/2010/main" val="3943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60648"/>
            <a:ext cx="3672408" cy="597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Типичные ошибки при подаче планера</a:t>
            </a:r>
          </a:p>
          <a:p>
            <a:endParaRPr lang="ru-RU" dirty="0" smtClean="0"/>
          </a:p>
          <a:p>
            <a:r>
              <a:rPr lang="ru-RU" dirty="0" smtClean="0"/>
              <a:t>плохой зрительный контроль за мячом</a:t>
            </a:r>
          </a:p>
          <a:p>
            <a:r>
              <a:rPr lang="ru-RU" dirty="0" smtClean="0"/>
              <a:t>удар не по центру мяча</a:t>
            </a:r>
          </a:p>
          <a:p>
            <a:r>
              <a:rPr lang="ru-RU" dirty="0" smtClean="0"/>
              <a:t>кистевой акцент при ударе, что придает мячу вращательное движение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0387"/>
            <a:ext cx="4762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Расстановка в начале партии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В момент, когда подающий наносит удар по мячу, команды располагаются каждая на своей стороне площадки в две линии по три игрока. Эти линии могут быть ломаными.</a:t>
            </a:r>
          </a:p>
          <a:p>
            <a:endParaRPr lang="ru-RU" sz="7200" dirty="0" smtClean="0"/>
          </a:p>
          <a:p>
            <a:r>
              <a:rPr lang="ru-RU" sz="7200" dirty="0" smtClean="0"/>
              <a:t>Трое стоящих вдоль сетки - игроки передней линии. Они занимают зоны 4 (левый игрок), 3 (центральный) и 2 (правый). Трое других - игроки задней линии. Они должны находиться дальше от сетки, чем соответствующие им игроки передней линии, и занимать зоны 5 (левый), 6 (центральный) и 1 (правый).</a:t>
            </a:r>
          </a:p>
          <a:p>
            <a:endParaRPr lang="ru-RU" sz="7200" dirty="0" smtClean="0"/>
          </a:p>
          <a:p>
            <a:r>
              <a:rPr lang="ru-RU" sz="7200" dirty="0" smtClean="0"/>
              <a:t> После вручения карточки расстановки игроков судье-секретарю менять положение игроков запрещается (за исключением случаев, когда судья-секретарь допускает ошибки или невнимателен).</a:t>
            </a:r>
          </a:p>
          <a:p>
            <a:endParaRPr lang="ru-RU" sz="7200" dirty="0" smtClean="0"/>
          </a:p>
          <a:p>
            <a:r>
              <a:rPr lang="ru-RU" sz="7200" dirty="0" smtClean="0"/>
              <a:t>Положение игрока в момент подачи мяча определяют и контролируют по расположению его ступней и контакту их с площадкой (рис. 3):</a:t>
            </a:r>
          </a:p>
          <a:p>
            <a:endParaRPr lang="ru-RU" sz="7200" dirty="0" smtClean="0"/>
          </a:p>
          <a:p>
            <a:r>
              <a:rPr lang="ru-RU" sz="7200" dirty="0" smtClean="0"/>
              <a:t>- как минимум часть ступни каждого игрока передней линии должна быть ближе к средней линии, чем ступни соответствующего игрока задней линии;</a:t>
            </a:r>
          </a:p>
          <a:p>
            <a:endParaRPr lang="ru-RU" sz="7200" dirty="0" smtClean="0"/>
          </a:p>
          <a:p>
            <a:r>
              <a:rPr lang="ru-RU" sz="7200" dirty="0" smtClean="0"/>
              <a:t>- как минимум часть ступни правого или левого игрока передней или задней линии всегда должна быть к боковой линии ближе, чем ступни центрального игрока соответствующей линии.</a:t>
            </a:r>
          </a:p>
          <a:p>
            <a:endParaRPr lang="ru-RU" sz="7200" dirty="0" smtClean="0"/>
          </a:p>
          <a:p>
            <a:r>
              <a:rPr lang="ru-RU" sz="7200" dirty="0" smtClean="0"/>
              <a:t>После выполнения подачи игроки могут занимать любое место на своей стороне площадки и в свободной зоне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5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Переходы игроков на площадке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команда, принимающая подачу, выигрывает эту подачу или если ошибается соперник, то получившие право подать мяч должны выполнить переход игроков из зоны в зону по ходу часовой стрелки.</a:t>
            </a:r>
          </a:p>
          <a:p>
            <a:endParaRPr lang="ru-RU" sz="2400" dirty="0" smtClean="0"/>
          </a:p>
          <a:p>
            <a:r>
              <a:rPr lang="ru-RU" sz="2400" dirty="0" smtClean="0"/>
              <a:t>Порядок перехода, фиксируемый в протоколе матча в начале каждой партии, должен сохраняться в течение всей партии.</a:t>
            </a:r>
          </a:p>
          <a:p>
            <a:endParaRPr lang="ru-RU" sz="2400" dirty="0" smtClean="0"/>
          </a:p>
          <a:p>
            <a:r>
              <a:rPr lang="ru-RU" sz="2400" dirty="0" smtClean="0"/>
              <a:t>В начале каждой партии команды могут менять расстановку игроков, включая в основной состав любого, фамилия которого внесена в протокол матча.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46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Наказания за ошибки в расстановке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 ошибку, совершаемую подающим при касании мяча, наказание следует раньше, чем за ошибку в расстановке игроков команды, принимающей мяч.</a:t>
            </a:r>
          </a:p>
          <a:p>
            <a:endParaRPr lang="ru-RU" sz="1800" dirty="0" smtClean="0"/>
          </a:p>
          <a:p>
            <a:r>
              <a:rPr lang="ru-RU" sz="1800" dirty="0" smtClean="0"/>
              <a:t>Ошибка, совершаемая при подаче после касания мяча, расценивается как вторичная по отношению к ошибке в расстановке. Следовательно, наказание должно быть за ошибку в расстановке.</a:t>
            </a:r>
          </a:p>
          <a:p>
            <a:endParaRPr lang="ru-RU" sz="1800" dirty="0" smtClean="0"/>
          </a:p>
          <a:p>
            <a:r>
              <a:rPr lang="ru-RU" sz="1800" dirty="0" smtClean="0"/>
              <a:t>Наказания за ошибку в расстановке:</a:t>
            </a:r>
          </a:p>
          <a:p>
            <a:endParaRPr lang="ru-RU" sz="1800" dirty="0" smtClean="0"/>
          </a:p>
          <a:p>
            <a:r>
              <a:rPr lang="ru-RU" sz="1800" dirty="0" smtClean="0"/>
              <a:t>игроки должны быть немедленно возвращены в правильное положение. Чтобы снять очки, которые завоеваны командой, совершившей ошибку, судья-секретарь должен определить точный момент совершения ошибки;</a:t>
            </a:r>
          </a:p>
          <a:p>
            <a:endParaRPr lang="ru-RU" sz="1800" dirty="0" smtClean="0"/>
          </a:p>
          <a:p>
            <a:r>
              <a:rPr lang="ru-RU" sz="1800" dirty="0" smtClean="0"/>
              <a:t>очки, завоеванные командой соперника, засчитываются;</a:t>
            </a:r>
          </a:p>
          <a:p>
            <a:endParaRPr lang="ru-RU" sz="1800" dirty="0" smtClean="0"/>
          </a:p>
          <a:p>
            <a:r>
              <a:rPr lang="ru-RU" sz="1800" dirty="0" smtClean="0"/>
              <a:t>если число очков, выигранных командой при неправильной расстановке или неправильном переходе, определить невозможно, виновную команду наказывают потерей подачи или прибавлением очка команде-сопернику.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3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750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Волейбол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Расстановка в начале партии</vt:lpstr>
      <vt:lpstr> Переходы игроков на площадке</vt:lpstr>
      <vt:lpstr>Наказания за ошибки в расстановке</vt:lpstr>
      <vt:lpstr> Ошибка при переходе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maxalexan</dc:creator>
  <cp:lastModifiedBy>maxalexan</cp:lastModifiedBy>
  <cp:revision>7</cp:revision>
  <dcterms:created xsi:type="dcterms:W3CDTF">2016-01-23T15:18:46Z</dcterms:created>
  <dcterms:modified xsi:type="dcterms:W3CDTF">2016-01-24T13:40:28Z</dcterms:modified>
</cp:coreProperties>
</file>