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9" r:id="rId4"/>
    <p:sldId id="258" r:id="rId5"/>
    <p:sldId id="264" r:id="rId6"/>
    <p:sldId id="267" r:id="rId7"/>
    <p:sldId id="284" r:id="rId8"/>
    <p:sldId id="271" r:id="rId9"/>
    <p:sldId id="278" r:id="rId10"/>
    <p:sldId id="286" r:id="rId11"/>
    <p:sldId id="273" r:id="rId12"/>
    <p:sldId id="282" r:id="rId13"/>
    <p:sldId id="279" r:id="rId14"/>
    <p:sldId id="287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0BB6-5ADB-4EBD-AAA4-C791E026FCB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46DE-7051-463B-BAB7-B6583201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0BB6-5ADB-4EBD-AAA4-C791E026FCB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46DE-7051-463B-BAB7-B6583201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0BB6-5ADB-4EBD-AAA4-C791E026FCB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46DE-7051-463B-BAB7-B6583201782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0BB6-5ADB-4EBD-AAA4-C791E026FCB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46DE-7051-463B-BAB7-B6583201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0BB6-5ADB-4EBD-AAA4-C791E026FCB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46DE-7051-463B-BAB7-B6583201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0BB6-5ADB-4EBD-AAA4-C791E026FCB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46DE-7051-463B-BAB7-B6583201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0BB6-5ADB-4EBD-AAA4-C791E026FCB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46DE-7051-463B-BAB7-B6583201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0BB6-5ADB-4EBD-AAA4-C791E026FCB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46DE-7051-463B-BAB7-B6583201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0BB6-5ADB-4EBD-AAA4-C791E026FCB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46DE-7051-463B-BAB7-B658320178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0BB6-5ADB-4EBD-AAA4-C791E026FCB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46DE-7051-463B-BAB7-B6583201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0BB6-5ADB-4EBD-AAA4-C791E026FCB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B46DE-7051-463B-BAB7-B6583201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46C0BB6-5ADB-4EBD-AAA4-C791E026FCB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0B46DE-7051-463B-BAB7-B658320178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../&#1052;&#1048;&#1064;&#1050;&#1040;/&#1042;&#1086;&#1083;&#1077;&#1081;&#1073;&#1086;&#1083;.ppt#-1,8,&#1054; &#1090;&#1077;&#1093;&#1085;&#1080;&#1082;&#1077; &#1080;&#1075;&#1088;&#1099;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../&#1052;&#1048;&#1064;&#1050;&#1040;/&#1042;&#1086;&#1083;&#1077;&#1081;&#1073;&#1086;&#1083;.ppt#-1,10,&#1055;&#1077;&#1088;&#1077;&#1076;&#1072;&#1095;&#1072; &#1084;&#1103;&#1095;&#1072; &#1089;&#1074;&#1077;&#1088;&#1093;&#1091; &#1076;&#1074;&#1091;&#1084;&#1103; &#1088;&#1091;&#1082;&#1072;&#1084;&#1080;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&#1052;&#1048;&#1064;&#1050;&#1040;/&#1042;&#1086;&#1083;&#1077;&#1081;&#1073;&#1086;&#1083;.ppt#-1,10,&#1055;&#1077;&#1088;&#1077;&#1076;&#1072;&#1095;&#1072; &#1084;&#1103;&#1095;&#1072; &#1089;&#1074;&#1077;&#1088;&#1093;&#1091; &#1076;&#1074;&#1091;&#1084;&#1103; &#1088;&#1091;&#1082;&#1072;&#1084;&#1080;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780108"/>
          </a:xfrm>
        </p:spPr>
        <p:txBody>
          <a:bodyPr>
            <a:noAutofit/>
          </a:bodyPr>
          <a:lstStyle/>
          <a:p>
            <a:r>
              <a:rPr lang="ru-RU" sz="9600" b="1" i="1" u="sng" dirty="0" smtClean="0">
                <a:cs typeface="Vani" pitchFamily="34" charset="0"/>
              </a:rPr>
              <a:t>Волейбол</a:t>
            </a:r>
            <a:endParaRPr lang="ru-RU" sz="9600" b="1" i="1" u="sng" dirty="0">
              <a:cs typeface="Van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933056"/>
            <a:ext cx="3776464" cy="1368152"/>
          </a:xfrm>
        </p:spPr>
        <p:txBody>
          <a:bodyPr/>
          <a:lstStyle/>
          <a:p>
            <a:endParaRPr lang="ru-RU" b="1" dirty="0">
              <a:cs typeface="Van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492896"/>
            <a:ext cx="39814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191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19A001-CBD7-4164-83AF-88E3A48C8A1B}" type="slidenum">
              <a:rPr lang="ru-RU" altLang="ru-RU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78860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04813"/>
            <a:ext cx="8510588" cy="788987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altLang="ru-RU" sz="5400" b="1" i="1" u="sng" dirty="0" smtClean="0">
                <a:solidFill>
                  <a:schemeClr val="tx1"/>
                </a:solidFill>
              </a:rPr>
              <a:t>Прием мяча</a:t>
            </a:r>
          </a:p>
        </p:txBody>
      </p:sp>
      <p:pic>
        <p:nvPicPr>
          <p:cNvPr id="78859" name="Picture 11" descr="в2">
            <a:hlinkClick r:id="rId2" action="ppaction://hlinkpres?slideindex=8&amp;slidetitle=О технике игры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628775"/>
            <a:ext cx="3357562" cy="4530725"/>
          </a:xfrm>
        </p:spPr>
      </p:pic>
      <p:sp>
        <p:nvSpPr>
          <p:cNvPr id="78861" name="Rectangle 1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9788" y="1676400"/>
            <a:ext cx="4192587" cy="4422775"/>
          </a:xfrm>
        </p:spPr>
        <p:txBody>
          <a:bodyPr>
            <a:noAutofit/>
          </a:bodyPr>
          <a:lstStyle/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600" b="1" i="1" dirty="0" smtClean="0">
                <a:solidFill>
                  <a:schemeClr val="tx1"/>
                </a:solidFill>
              </a:rPr>
              <a:t>Применяется в защитных действиях, чтобы не допустить падения мяча, посланного соперником, на площадку.</a:t>
            </a: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600" b="1" i="1" dirty="0" smtClean="0">
                <a:solidFill>
                  <a:schemeClr val="tx1"/>
                </a:solidFill>
              </a:rPr>
              <a:t>Прием подачи считается удачным, когда после приема мяча он оказывается в зоне нападения.</a:t>
            </a:r>
          </a:p>
          <a:p>
            <a:pPr eaLnBrk="1" hangingPunct="1">
              <a:defRPr/>
            </a:pPr>
            <a:endParaRPr lang="ru-RU" altLang="ru-RU" sz="26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390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8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8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0" grpId="0"/>
      <p:bldP spid="7886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132856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000000"/>
                </a:solidFill>
              </a:rPr>
              <a:t>В игре применяются передачи мяча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</a:rPr>
              <a:t>сверху двумя руками,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</a:rPr>
              <a:t>в опорном положении,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</a:rPr>
              <a:t>в прыжке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</a:rPr>
              <a:t>с падениями.</a:t>
            </a:r>
          </a:p>
          <a:p>
            <a:r>
              <a:rPr lang="ru-RU" sz="2400" b="1" dirty="0" smtClean="0">
                <a:solidFill>
                  <a:srgbClr val="000000"/>
                </a:solidFill>
              </a:rPr>
              <a:t>                      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000000"/>
                </a:solidFill>
              </a:rPr>
              <a:t>Передачи</a:t>
            </a:r>
            <a:endParaRPr lang="ru-RU" b="1" i="1" u="sng" dirty="0"/>
          </a:p>
        </p:txBody>
      </p:sp>
    </p:spTree>
    <p:extLst>
      <p:ext uri="{BB962C8B-B14F-4D97-AF65-F5344CB8AC3E}">
        <p14:creationId xmlns:p14="http://schemas.microsoft.com/office/powerpoint/2010/main" val="909698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FF9B1-D348-4971-9B15-D91C2B1B57E8}" type="slidenum">
              <a:rPr lang="ru-RU" altLang="ru-RU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altLang="ru-RU" sz="4000" b="1" i="1" u="sng" dirty="0" smtClean="0">
                <a:solidFill>
                  <a:schemeClr val="tx1"/>
                </a:solidFill>
              </a:rPr>
              <a:t>Техника выполнения передачи мяча двумя руками снизу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2" y="1772816"/>
            <a:ext cx="4247703" cy="4752677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b="1" i="1" dirty="0" smtClean="0"/>
              <a:t>    </a:t>
            </a:r>
            <a:r>
              <a:rPr lang="ru-RU" altLang="ru-RU" sz="2800" b="1" i="1" dirty="0" smtClean="0">
                <a:solidFill>
                  <a:schemeClr val="tx1"/>
                </a:solidFill>
              </a:rPr>
              <a:t>При передаче следует выполнять некоторое сопровождение мяча руками. Руки должны занимать одинаковое,  постоянное положение. Малейшее повышение одного предплечья над другим изменит направление отскока мяча.</a:t>
            </a:r>
          </a:p>
        </p:txBody>
      </p:sp>
      <p:pic>
        <p:nvPicPr>
          <p:cNvPr id="116743" name="Picture 7" descr="5">
            <a:hlinkClick r:id="rId2" action="ppaction://hlinkpres?slideindex=10&amp;slidetitle=Передача мяча сверху двумя руками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781300"/>
            <a:ext cx="4192587" cy="2238375"/>
          </a:xfrm>
        </p:spPr>
      </p:pic>
    </p:spTree>
    <p:extLst>
      <p:ext uri="{BB962C8B-B14F-4D97-AF65-F5344CB8AC3E}">
        <p14:creationId xmlns:p14="http://schemas.microsoft.com/office/powerpoint/2010/main" val="3014378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16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/>
      <p:bldP spid="11674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8F3AD-DA81-457A-9B93-96BC9EDC61FB}" type="slidenum">
              <a:rPr lang="ru-RU" altLang="ru-RU"/>
              <a:pPr>
                <a:defRPr/>
              </a:pPr>
              <a:t>13</a:t>
            </a:fld>
            <a:endParaRPr lang="ru-RU" altLang="ru-RU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229600" cy="1252728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altLang="ru-RU" sz="4000" b="1" i="1" u="sng" dirty="0" smtClean="0">
                <a:solidFill>
                  <a:schemeClr val="tx1"/>
                </a:solidFill>
              </a:rPr>
              <a:t>Техника выполнения передачи мяча сверху двумя руками</a:t>
            </a:r>
          </a:p>
        </p:txBody>
      </p:sp>
      <p:pic>
        <p:nvPicPr>
          <p:cNvPr id="44039" name="Picture 7" descr="волейб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1340768"/>
            <a:ext cx="3384550" cy="2976562"/>
          </a:xfrm>
          <a:noFill/>
        </p:spPr>
      </p:pic>
      <p:pic>
        <p:nvPicPr>
          <p:cNvPr id="44040" name="Picture 8" descr="волейб">
            <a:hlinkClick r:id="rId3" action="ppaction://hlinkpres?slideindex=10&amp;slidetitle=Передача мяча сверху двумя руками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124744"/>
            <a:ext cx="3059113" cy="3167062"/>
          </a:xfrm>
        </p:spPr>
      </p:pic>
      <p:sp>
        <p:nvSpPr>
          <p:cNvPr id="44042" name="Rectangle 10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4437063"/>
            <a:ext cx="8229600" cy="201612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>
                <a:solidFill>
                  <a:schemeClr val="tx1"/>
                </a:solidFill>
              </a:rPr>
              <a:t>При выполнении передачи нужно успеть занять устойчивое исходное положение, затем, разгибая ноги и руки, отрывистыми касанием кончиков пальцев рук мячу придается нужное направление.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b="1" dirty="0" smtClean="0">
                <a:solidFill>
                  <a:schemeClr val="tx1"/>
                </a:solidFill>
              </a:rPr>
              <a:t>Встреча рук с мячом происходит над лицом несколько впереди, нельзя мяч отбивать ладонями, это нарушение правил игры. </a:t>
            </a:r>
          </a:p>
        </p:txBody>
      </p:sp>
    </p:spTree>
    <p:extLst>
      <p:ext uri="{BB962C8B-B14F-4D97-AF65-F5344CB8AC3E}">
        <p14:creationId xmlns:p14="http://schemas.microsoft.com/office/powerpoint/2010/main" val="362600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0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4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68" name="Picture 24" descr="прием мяча снизу двумя руками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1484784"/>
            <a:ext cx="5001716" cy="3005683"/>
          </a:xfrm>
          <a:noFill/>
        </p:spPr>
      </p:pic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B2EDF4-CB6D-4D41-A284-FC577E7A08AF}" type="slidenum">
              <a:rPr lang="ru-RU" altLang="ru-RU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82961" name="Rectangle 17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altLang="ru-RU" b="1" i="1" u="sng" dirty="0" smtClean="0">
                <a:solidFill>
                  <a:schemeClr val="tx1"/>
                </a:solidFill>
              </a:rPr>
              <a:t>Техника выполнения приема мяча снизу двумя руками</a:t>
            </a:r>
          </a:p>
        </p:txBody>
      </p:sp>
      <p:pic>
        <p:nvPicPr>
          <p:cNvPr id="82957" name="Picture 13" descr="вол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44" y="692696"/>
            <a:ext cx="2046287" cy="2811462"/>
          </a:xfrm>
          <a:noFill/>
        </p:spPr>
      </p:pic>
      <p:sp>
        <p:nvSpPr>
          <p:cNvPr id="82962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7504" y="3212976"/>
            <a:ext cx="8229600" cy="3024336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i="1" dirty="0" smtClean="0"/>
              <a:t>     </a:t>
            </a:r>
            <a:r>
              <a:rPr lang="ru-RU" altLang="ru-RU" b="1" i="1" dirty="0" smtClean="0">
                <a:solidFill>
                  <a:schemeClr val="tx1"/>
                </a:solidFill>
              </a:rPr>
              <a:t>Туловище слегка наклонено вперед, прямые руки опущены вперед - вниз, локти сближены, кисти вместе. Мяч принимается на внутреннюю часть сближенных предплечий, ближе к кистям рук. В момент приема руки не должны сгибаться в локтях. Прямые руки небыстрым движением в плечевых суставах поднимаются навстречу мячу, ноги в момент приема выпрямляются. Чем выше скорость полета мяча, тем меньше должно быть встречное движение рук. </a:t>
            </a:r>
          </a:p>
        </p:txBody>
      </p:sp>
    </p:spTree>
    <p:extLst>
      <p:ext uri="{BB962C8B-B14F-4D97-AF65-F5344CB8AC3E}">
        <p14:creationId xmlns:p14="http://schemas.microsoft.com/office/powerpoint/2010/main" val="2630190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1" grpId="0"/>
      <p:bldP spid="8296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68" y="1479604"/>
            <a:ext cx="6768752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Скругленная соединительная линия 13"/>
          <p:cNvCxnSpPr/>
          <p:nvPr/>
        </p:nvCxnSpPr>
        <p:spPr>
          <a:xfrm rot="5400000">
            <a:off x="5342024" y="4526748"/>
            <a:ext cx="1224136" cy="602456"/>
          </a:xfrm>
          <a:prstGeom prst="curvedConnector3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cs typeface="Vani" pitchFamily="34" charset="0"/>
              </a:rPr>
              <a:t>Правила перехода</a:t>
            </a:r>
            <a:endParaRPr lang="ru-RU" sz="5400" b="1" i="1" dirty="0">
              <a:cs typeface="Van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44851" y="5646240"/>
            <a:ext cx="228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7308" y="366191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6819" y="346928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7928" y="306598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4128904"/>
            <a:ext cx="1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4732" y="428941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6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1" name="Скругленная соединительная линия 20"/>
          <p:cNvCxnSpPr/>
          <p:nvPr/>
        </p:nvCxnSpPr>
        <p:spPr>
          <a:xfrm rot="16200000" flipV="1">
            <a:off x="4390896" y="4858712"/>
            <a:ext cx="938272" cy="576064"/>
          </a:xfrm>
          <a:prstGeom prst="curvedConnector3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 rot="10800000">
            <a:off x="3214451" y="4347250"/>
            <a:ext cx="962980" cy="461700"/>
          </a:xfrm>
          <a:prstGeom prst="curvedConnector3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/>
          <p:nvPr/>
        </p:nvCxnSpPr>
        <p:spPr>
          <a:xfrm flipV="1">
            <a:off x="3035176" y="3646045"/>
            <a:ext cx="660764" cy="371841"/>
          </a:xfrm>
          <a:prstGeom prst="curvedConnector3">
            <a:avLst>
              <a:gd name="adj1" fmla="val 63454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3225">
            <a:off x="4447373" y="3358941"/>
            <a:ext cx="730503" cy="86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3225">
            <a:off x="5408516" y="3704115"/>
            <a:ext cx="730503" cy="86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0700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695325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4237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cs typeface="Vani" pitchFamily="34" charset="0"/>
              </a:rPr>
              <a:t>Разметка и название линий  площади</a:t>
            </a:r>
            <a:endParaRPr lang="ru-RU" b="1" i="1" dirty="0">
              <a:solidFill>
                <a:schemeClr val="tx1"/>
              </a:solidFill>
              <a:cs typeface="Va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666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8" y="1268760"/>
            <a:ext cx="7272808" cy="545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9036496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rebuchet ms"/>
                <a:cs typeface="Vani" pitchFamily="34" charset="0"/>
              </a:rPr>
              <a:t>Две боковые и две лицевые линии ограничивают игровую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rebuchet ms"/>
                <a:cs typeface="Vani" pitchFamily="34" charset="0"/>
              </a:rPr>
              <a:t>площадку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rebuchet ms"/>
                <a:cs typeface="Vani" pitchFamily="34" charset="0"/>
              </a:rPr>
              <a:t>. Боковые и лицевые линии входят в размеры игровой площадки.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35202" y="2276872"/>
            <a:ext cx="9071698" cy="178510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trebuchet ms"/>
              </a:rPr>
              <a:t>Ось 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trebuchet ms"/>
              </a:rPr>
              <a:t>средней линии разделяет игровую площадку на две равные площадки размером 9 х 9 м каждая; однако вся ширина линии рассматривается как принадлежащая обеим площадкам в равной степени. Эта линия проведена под сеткой от одной боковой линии до другой.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8888" y="4941168"/>
            <a:ext cx="8887608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rebuchet ms"/>
              </a:rPr>
              <a:t>На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rebuchet ms"/>
              </a:rPr>
              <a:t>каждой площадке, линия атаки, задний край которой нанесен на расстоянии 3 м от оси средней линии, ограничивает переднюю зону.</a:t>
            </a:r>
            <a:endParaRPr lang="ru-RU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91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99 -0.08032 L -0.00399 -0.330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xit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00625 -0.675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3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xit" presetSubtype="0" fill="hold" grpId="2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420888"/>
            <a:ext cx="8712968" cy="33432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Любая игра в волейбол всегда начинается с подачи. Если команда проигрывает подачу, она сразу же проигрывает очко</a:t>
            </a:r>
            <a:r>
              <a:rPr lang="ru-RU" sz="2800" b="1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Технически подача выглядит следующим образом: игрок располагаясь за линией площадки, подбрасывает мяч и ударом руки отправляет его на площадку противника. Подача должна быть выполнена в течении 5 секунд.</a:t>
            </a:r>
          </a:p>
          <a:p>
            <a:pPr marL="0" indent="0">
              <a:buNone/>
            </a:pP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chemeClr val="tx1"/>
                </a:solidFill>
                <a:cs typeface="Vani" pitchFamily="34" charset="0"/>
              </a:rPr>
              <a:t>Виды и правила подач</a:t>
            </a:r>
            <a:endParaRPr lang="ru-RU" sz="5400" b="1" i="1" u="sng" dirty="0">
              <a:solidFill>
                <a:schemeClr val="tx1"/>
              </a:solidFill>
              <a:cs typeface="Va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79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404664"/>
            <a:ext cx="7408333" cy="45693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5100" b="1" i="1" u="sng" dirty="0">
                <a:solidFill>
                  <a:schemeClr val="tx1"/>
                </a:solidFill>
              </a:rPr>
              <a:t>По характеру подачи можно разделить на: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5100" b="1" dirty="0">
                <a:solidFill>
                  <a:schemeClr val="tx1"/>
                </a:solidFill>
              </a:rPr>
              <a:t>силовые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5100" b="1" dirty="0">
                <a:solidFill>
                  <a:schemeClr val="tx1"/>
                </a:solidFill>
              </a:rPr>
              <a:t>нацеленные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5100" b="1" dirty="0" smtClean="0">
                <a:solidFill>
                  <a:schemeClr val="tx1"/>
                </a:solidFill>
              </a:rPr>
              <a:t>Планирующие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ru-RU" sz="5100" b="1" dirty="0" smtClean="0">
              <a:solidFill>
                <a:schemeClr val="tx1"/>
              </a:solidFill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5100" b="1" i="1" u="sng" dirty="0">
                <a:solidFill>
                  <a:schemeClr val="tx1"/>
                </a:solidFill>
              </a:rPr>
              <a:t>Стадии выполнения подачи: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5100" b="1" dirty="0">
                <a:solidFill>
                  <a:schemeClr val="tx1"/>
                </a:solidFill>
              </a:rPr>
              <a:t>исходное положение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5100" b="1" dirty="0">
                <a:solidFill>
                  <a:schemeClr val="tx1"/>
                </a:solidFill>
              </a:rPr>
              <a:t>подбрасывание мяча и замах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ru-RU" sz="5100" b="1" dirty="0">
                <a:solidFill>
                  <a:schemeClr val="tx1"/>
                </a:solidFill>
              </a:rPr>
              <a:t>удар по мячу и движение после удара по мячу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552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chemeClr val="tx1"/>
                </a:solidFill>
              </a:rPr>
              <a:t>Прямая нижняя подача</a:t>
            </a:r>
            <a:endParaRPr lang="ru-RU" sz="5400" b="1" i="1" u="sng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" y="2137583"/>
            <a:ext cx="9067035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386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658024-9309-48F5-9631-6C58804A5056}" type="slidenum">
              <a:rPr lang="ru-RU" altLang="ru-RU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altLang="ru-RU" sz="4000" b="1" i="1" u="sng" dirty="0" smtClean="0">
                <a:solidFill>
                  <a:schemeClr val="tx1"/>
                </a:solidFill>
              </a:rPr>
              <a:t>Техника выполнения нижней прямой подачи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484313"/>
            <a:ext cx="4249738" cy="4537075"/>
          </a:xfrm>
        </p:spPr>
        <p:txBody>
          <a:bodyPr>
            <a:noAutofit/>
          </a:bodyPr>
          <a:lstStyle/>
          <a:p>
            <a:pPr marL="457200" indent="-457200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AutoNum type="arabicPeriod"/>
              <a:defRPr/>
            </a:pPr>
            <a:r>
              <a:rPr lang="ru-RU" altLang="ru-RU" sz="2000" b="1" i="1" dirty="0" err="1" smtClean="0">
                <a:solidFill>
                  <a:schemeClr val="tx1"/>
                </a:solidFill>
              </a:rPr>
              <a:t>И.п</a:t>
            </a:r>
            <a:r>
              <a:rPr lang="ru-RU" altLang="ru-RU" sz="2000" b="1" i="1" dirty="0" smtClean="0">
                <a:solidFill>
                  <a:schemeClr val="tx1"/>
                </a:solidFill>
              </a:rPr>
              <a:t>. – стоя лицом к сетки, ноги согнуты в коленях, левая нога впереди, туловище наклонено вперед.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AutoNum type="arabicPeriod"/>
              <a:defRPr/>
            </a:pPr>
            <a:r>
              <a:rPr lang="ru-RU" altLang="ru-RU" sz="2000" b="1" i="1" dirty="0" smtClean="0">
                <a:solidFill>
                  <a:schemeClr val="tx1"/>
                </a:solidFill>
              </a:rPr>
              <a:t>Левая рука, согнутая в локтевом суставе, удерживает мяч на уровне пояса.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AutoNum type="arabicPeriod"/>
              <a:defRPr/>
            </a:pPr>
            <a:r>
              <a:rPr lang="ru-RU" altLang="ru-RU" sz="2000" b="1" i="1" dirty="0" smtClean="0">
                <a:solidFill>
                  <a:schemeClr val="tx1"/>
                </a:solidFill>
              </a:rPr>
              <a:t>Правая (бьющая) рука отведена назад в положении замаха.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AutoNum type="arabicPeriod"/>
              <a:defRPr/>
            </a:pPr>
            <a:r>
              <a:rPr lang="ru-RU" altLang="ru-RU" sz="2000" b="1" i="1" dirty="0" smtClean="0">
                <a:solidFill>
                  <a:schemeClr val="tx1"/>
                </a:solidFill>
              </a:rPr>
              <a:t>Подбросит мяч на высоту 20-30 см вверх и выполнить удар напряженной кистью по опускающемуся мячу на уровне плеч.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AutoNum type="arabicPeriod"/>
              <a:defRPr/>
            </a:pPr>
            <a:r>
              <a:rPr lang="ru-RU" altLang="ru-RU" sz="2000" b="1" i="1" dirty="0" smtClean="0">
                <a:solidFill>
                  <a:schemeClr val="tx1"/>
                </a:solidFill>
              </a:rPr>
              <a:t>Бьющая рука направляет мяч вперед-вверх.</a:t>
            </a:r>
          </a:p>
        </p:txBody>
      </p:sp>
      <p:pic>
        <p:nvPicPr>
          <p:cNvPr id="67597" name="Picture 13" descr="нижняя прямая подача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88840"/>
            <a:ext cx="6691635" cy="5185295"/>
          </a:xfrm>
          <a:noFill/>
        </p:spPr>
      </p:pic>
    </p:spTree>
    <p:extLst>
      <p:ext uri="{BB962C8B-B14F-4D97-AF65-F5344CB8AC3E}">
        <p14:creationId xmlns:p14="http://schemas.microsoft.com/office/powerpoint/2010/main" val="2500361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1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2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2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3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4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13376"/>
            <a:ext cx="90364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 </a:t>
            </a:r>
            <a:r>
              <a:rPr lang="ru-RU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Verdana"/>
              </a:rPr>
              <a:t>Техника игры в волейбол подразделяется на две части: техника игры в нападении и техника игры в защите.</a:t>
            </a:r>
          </a:p>
          <a:p>
            <a:r>
              <a:rPr lang="ru-RU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Verdana"/>
              </a:rPr>
              <a:t> К технике нападения относятся: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Verdana"/>
              </a:rPr>
              <a:t>подача,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Verdana"/>
              </a:rPr>
              <a:t>передача,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Verdana"/>
              </a:rPr>
              <a:t>нападающий удар. </a:t>
            </a:r>
          </a:p>
          <a:p>
            <a:r>
              <a:rPr lang="ru-RU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Verdana"/>
              </a:rPr>
              <a:t>К технике защиты –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Verdana"/>
              </a:rPr>
              <a:t>прием мяча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Verdana"/>
              </a:rPr>
              <a:t>блокирование. </a:t>
            </a:r>
          </a:p>
          <a:p>
            <a:r>
              <a:rPr lang="ru-RU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Verdana"/>
              </a:rPr>
              <a:t>Передвижения в волейболе, </a:t>
            </a:r>
          </a:p>
          <a:p>
            <a:r>
              <a:rPr lang="ru-RU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Verdana"/>
              </a:rPr>
              <a:t>как в нападении, так и в</a:t>
            </a:r>
          </a:p>
          <a:p>
            <a:r>
              <a:rPr lang="ru-RU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Verdana"/>
              </a:rPr>
              <a:t> защите, идентичны, но с </a:t>
            </a:r>
          </a:p>
          <a:p>
            <a:r>
              <a:rPr lang="ru-RU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Verdana"/>
              </a:rPr>
              <a:t>некоторой спецификой,</a:t>
            </a:r>
          </a:p>
          <a:p>
            <a:r>
              <a:rPr lang="ru-RU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Verdana"/>
              </a:rPr>
              <a:t> заключающейся в более </a:t>
            </a:r>
          </a:p>
          <a:p>
            <a:r>
              <a:rPr lang="ru-RU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Verdana"/>
              </a:rPr>
              <a:t>низком или высоком </a:t>
            </a:r>
          </a:p>
          <a:p>
            <a:r>
              <a:rPr lang="ru-RU" sz="2000" b="1" i="0" dirty="0" smtClean="0">
                <a:solidFill>
                  <a:schemeClr val="bg2">
                    <a:lumMod val="10000"/>
                  </a:schemeClr>
                </a:solidFill>
                <a:effectLst/>
                <a:latin typeface="Verdana"/>
              </a:rPr>
              <a:t>положении стойки игрока.</a:t>
            </a:r>
            <a:endParaRPr lang="ru-RU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69939" y="260648"/>
            <a:ext cx="8229600" cy="1252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i="1" u="sng" dirty="0" smtClean="0">
                <a:solidFill>
                  <a:schemeClr val="bg2">
                    <a:lumMod val="10000"/>
                  </a:schemeClr>
                </a:solidFill>
                <a:cs typeface="Vani" pitchFamily="34" charset="0"/>
              </a:rPr>
              <a:t>Технические приёмы волейбола</a:t>
            </a:r>
            <a:endParaRPr lang="ru-RU" b="1" i="1" u="sng" dirty="0">
              <a:solidFill>
                <a:schemeClr val="bg2">
                  <a:lumMod val="10000"/>
                </a:schemeClr>
              </a:solidFill>
              <a:cs typeface="Van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85" y="2708920"/>
            <a:ext cx="47625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954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3B391-50DA-4D13-8222-BC9A6119F354}" type="slidenum">
              <a:rPr lang="ru-RU" altLang="ru-RU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404664"/>
            <a:ext cx="8510588" cy="893217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ru-RU" altLang="ru-RU" sz="4800" b="1" i="1" u="sng" dirty="0" smtClean="0">
                <a:solidFill>
                  <a:schemeClr val="tx1"/>
                </a:solidFill>
              </a:rPr>
              <a:t>Стойка волейболиста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98900" y="1676400"/>
            <a:ext cx="4943475" cy="44227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400" i="1" dirty="0" smtClean="0"/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i="1" dirty="0" smtClean="0">
                <a:solidFill>
                  <a:schemeClr val="tx1"/>
                </a:solidFill>
              </a:rPr>
              <a:t>Ноги расположены на ширине плеч и согнуты в коленных суставах. </a:t>
            </a:r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i="1" dirty="0" smtClean="0">
                <a:solidFill>
                  <a:schemeClr val="tx1"/>
                </a:solidFill>
              </a:rPr>
              <a:t>Одна нога впереди, или ступни расположены параллельно.</a:t>
            </a:r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i="1" dirty="0" smtClean="0">
                <a:solidFill>
                  <a:schemeClr val="tx1"/>
                </a:solidFill>
              </a:rPr>
              <a:t>Туловище наклонено вперед.</a:t>
            </a:r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i="1" dirty="0" smtClean="0">
                <a:solidFill>
                  <a:schemeClr val="tx1"/>
                </a:solidFill>
              </a:rPr>
              <a:t>Чем ниже стойка, тем больше вперед наклонено туловище.</a:t>
            </a:r>
          </a:p>
          <a:p>
            <a:pPr eaLnBrk="1" hangingPunct="1">
              <a:lnSpc>
                <a:spcPct val="90000"/>
              </a:lnSpc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b="1" i="1" dirty="0" smtClean="0">
                <a:solidFill>
                  <a:schemeClr val="tx1"/>
                </a:solidFill>
              </a:rPr>
              <a:t>Руки согнуты в локтевых суставах. </a:t>
            </a:r>
          </a:p>
        </p:txBody>
      </p:sp>
      <p:pic>
        <p:nvPicPr>
          <p:cNvPr id="41991" name="Picture 7" descr="волейб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1985963"/>
            <a:ext cx="2709863" cy="3773487"/>
          </a:xfrm>
          <a:noFill/>
        </p:spPr>
      </p:pic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468313" y="5734050"/>
            <a:ext cx="12715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800" i="1">
                <a:latin typeface="Verdana" pitchFamily="34" charset="0"/>
              </a:rPr>
              <a:t>Высокая </a:t>
            </a:r>
          </a:p>
          <a:p>
            <a:r>
              <a:rPr lang="ru-RU" altLang="ru-RU" sz="1800" i="1">
                <a:latin typeface="Verdana" pitchFamily="34" charset="0"/>
              </a:rPr>
              <a:t>стойка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268538" y="5734050"/>
            <a:ext cx="1185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800" i="1">
                <a:latin typeface="Verdana" pitchFamily="34" charset="0"/>
              </a:rPr>
              <a:t>Средняя</a:t>
            </a:r>
          </a:p>
          <a:p>
            <a:r>
              <a:rPr lang="ru-RU" altLang="ru-RU" sz="1800" i="1">
                <a:latin typeface="Verdana" pitchFamily="34" charset="0"/>
              </a:rPr>
              <a:t>стойка</a:t>
            </a:r>
          </a:p>
        </p:txBody>
      </p:sp>
    </p:spTree>
    <p:extLst>
      <p:ext uri="{BB962C8B-B14F-4D97-AF65-F5344CB8AC3E}">
        <p14:creationId xmlns:p14="http://schemas.microsoft.com/office/powerpoint/2010/main" val="1759013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1000"/>
                                        <p:tgtEl>
                                          <p:spTgt spid="419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1000"/>
                                        <p:tgtEl>
                                          <p:spTgt spid="419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0" grpId="0" build="p"/>
      <p:bldP spid="41995" grpId="0"/>
      <p:bldP spid="4199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273</TotalTime>
  <Words>542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Волейбол</vt:lpstr>
      <vt:lpstr>Разметка и название линий  площади</vt:lpstr>
      <vt:lpstr>Презентация PowerPoint</vt:lpstr>
      <vt:lpstr>Виды и правила подач</vt:lpstr>
      <vt:lpstr>Презентация PowerPoint</vt:lpstr>
      <vt:lpstr>Прямая нижняя подача</vt:lpstr>
      <vt:lpstr>Техника выполнения нижней прямой подачи</vt:lpstr>
      <vt:lpstr>Презентация PowerPoint</vt:lpstr>
      <vt:lpstr>Стойка волейболиста</vt:lpstr>
      <vt:lpstr>Прием мяча</vt:lpstr>
      <vt:lpstr>Передачи</vt:lpstr>
      <vt:lpstr>Техника выполнения передачи мяча двумя руками снизу</vt:lpstr>
      <vt:lpstr>Техника выполнения передачи мяча сверху двумя руками</vt:lpstr>
      <vt:lpstr>Техника выполнения приема мяча снизу двумя руками</vt:lpstr>
      <vt:lpstr>Правила перехода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Волейбол</dc:title>
  <dc:creator>учитель учитель</dc:creator>
  <cp:lastModifiedBy>Teacher-879-04</cp:lastModifiedBy>
  <cp:revision>26</cp:revision>
  <dcterms:created xsi:type="dcterms:W3CDTF">2016-01-25T10:42:26Z</dcterms:created>
  <dcterms:modified xsi:type="dcterms:W3CDTF">2016-02-01T08:17:08Z</dcterms:modified>
</cp:coreProperties>
</file>