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F5E5-770D-4929-8697-316040B579B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AFFD-BB0B-48B3-ADDC-3451213BE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300" y="304800"/>
            <a:ext cx="56188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7CAB05"/>
                </a:solidFill>
              </a:rPr>
              <a:t>Навыки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7CAB05"/>
                </a:solidFill>
              </a:rPr>
              <a:t>облегчающие</a:t>
            </a:r>
            <a:endParaRPr lang="en-US" sz="44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4400" b="1" dirty="0" err="1" smtClean="0">
                <a:ln/>
                <a:solidFill>
                  <a:srgbClr val="7CAB05"/>
                </a:solidFill>
              </a:rPr>
              <a:t>работу</a:t>
            </a:r>
            <a:endParaRPr lang="en-US" sz="4400" b="1" dirty="0">
              <a:ln/>
              <a:solidFill>
                <a:srgbClr val="7CAB0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057400"/>
            <a:ext cx="213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rgbClr val="7CAB05"/>
                </a:solidFill>
              </a:rPr>
              <a:t>в</a:t>
            </a:r>
            <a:r>
              <a:rPr lang="en-US" sz="5400" b="1" dirty="0" smtClean="0">
                <a:ln/>
                <a:solidFill>
                  <a:srgbClr val="7CAB05"/>
                </a:solidFill>
              </a:rPr>
              <a:t> Excel</a:t>
            </a:r>
            <a:endParaRPr lang="en-US" sz="5400" b="1" dirty="0">
              <a:ln/>
              <a:solidFill>
                <a:srgbClr val="7CAB0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554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20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20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А е</a:t>
            </a:r>
            <a:r>
              <a:rPr lang="ru-RU" b="1" dirty="0" smtClean="0"/>
              <a:t>сли</a:t>
            </a:r>
            <a:r>
              <a:rPr lang="ru-RU" b="1" dirty="0" smtClean="0"/>
              <a:t>, например, между текстом нужно вставить пробел </a:t>
            </a:r>
            <a:r>
              <a:rPr lang="ru-RU" b="1" dirty="0" smtClean="0"/>
              <a:t>то наши</a:t>
            </a:r>
            <a:r>
              <a:rPr lang="en-US" b="1" dirty="0" smtClean="0"/>
              <a:t> </a:t>
            </a:r>
            <a:r>
              <a:rPr lang="ru-RU" b="1" dirty="0" smtClean="0"/>
              <a:t>данные </a:t>
            </a:r>
            <a:r>
              <a:rPr lang="ru-RU" b="1" dirty="0" smtClean="0"/>
              <a:t>мы будем присоединить с помощью " ".</a:t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133600" y="1066800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&amp;" "&amp;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&amp;" "&amp;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&amp;" "&amp;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D1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77\Desktop\New folder (3)\10.jpg"/>
          <p:cNvPicPr>
            <a:picLocks noChangeAspect="1" noChangeArrowheads="1"/>
          </p:cNvPicPr>
          <p:nvPr/>
        </p:nvPicPr>
        <p:blipFill>
          <a:blip r:embed="rId2" cstate="print"/>
          <a:srcRect b="17372"/>
          <a:stretch>
            <a:fillRect/>
          </a:stretch>
        </p:blipFill>
        <p:spPr bwMode="auto">
          <a:xfrm>
            <a:off x="152400" y="1676400"/>
            <a:ext cx="6089650" cy="44624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286000"/>
            <a:ext cx="2438400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Для остальных строк можно подтянуть формулу вниз и все…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76400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Excel — не самая дружелюбная программа на свете. Обычный пользователь использует лишь 5% её возможностей и плохо представляет, какие сокровища скрыва</a:t>
            </a:r>
            <a:r>
              <a:rPr lang="en-US" sz="2400" b="1" dirty="0" smtClean="0"/>
              <a:t>е</a:t>
            </a:r>
            <a:r>
              <a:rPr lang="ru-RU" sz="2400" b="1" dirty="0" smtClean="0"/>
              <a:t>т </a:t>
            </a:r>
            <a:r>
              <a:rPr lang="en-US" sz="2400" b="1" dirty="0" smtClean="0"/>
              <a:t>программа.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5486400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Продолжение</a:t>
            </a:r>
            <a:r>
              <a:rPr lang="en-US" dirty="0" smtClean="0"/>
              <a:t> </a:t>
            </a:r>
            <a:r>
              <a:rPr lang="en-US" dirty="0" err="1" smtClean="0"/>
              <a:t>следует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762000"/>
            <a:ext cx="1772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7CAB05"/>
                </a:solidFill>
              </a:rPr>
              <a:t>Урок</a:t>
            </a:r>
            <a:r>
              <a:rPr lang="en-US" sz="4400" b="1" dirty="0">
                <a:ln/>
                <a:solidFill>
                  <a:srgbClr val="7CAB05"/>
                </a:solidFill>
              </a:rPr>
              <a:t> 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2</a:t>
            </a:r>
            <a:endParaRPr lang="en-US" sz="4400" b="1" dirty="0">
              <a:ln/>
              <a:solidFill>
                <a:srgbClr val="7CAB0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225" y="1676400"/>
            <a:ext cx="50396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7CAB05"/>
                </a:solidFill>
              </a:rPr>
              <a:t>Разделение </a:t>
            </a:r>
            <a:endParaRPr lang="en-US" sz="44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ru-RU" sz="4400" b="1" dirty="0" smtClean="0">
                <a:ln/>
                <a:solidFill>
                  <a:srgbClr val="7CAB05"/>
                </a:solidFill>
              </a:rPr>
              <a:t>текста </a:t>
            </a:r>
            <a:r>
              <a:rPr lang="ru-RU" sz="4400" b="1" dirty="0">
                <a:ln/>
                <a:solidFill>
                  <a:srgbClr val="7CAB05"/>
                </a:solidFill>
              </a:rPr>
              <a:t>по </a:t>
            </a:r>
            <a:r>
              <a:rPr lang="ru-RU" sz="4400" b="1" dirty="0" smtClean="0">
                <a:ln/>
                <a:solidFill>
                  <a:srgbClr val="7CAB05"/>
                </a:solidFill>
              </a:rPr>
              <a:t>столбцам</a:t>
            </a:r>
            <a:r>
              <a:rPr lang="en-US" sz="4400" b="1" dirty="0" smtClean="0">
                <a:ln/>
                <a:solidFill>
                  <a:srgbClr val="7CAB05"/>
                </a:solidFill>
              </a:rPr>
              <a:t>.</a:t>
            </a:r>
            <a:endParaRPr lang="en-US" sz="4400" b="1" dirty="0">
              <a:ln/>
              <a:solidFill>
                <a:srgbClr val="7CAB0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5540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20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20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20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20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9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Л</a:t>
            </a:r>
            <a:r>
              <a:rPr lang="ru-RU" b="1" dirty="0" smtClean="0"/>
              <a:t>ист </a:t>
            </a:r>
            <a:r>
              <a:rPr lang="ru-RU" b="1" dirty="0"/>
              <a:t>содержит столбец с полными </a:t>
            </a:r>
            <a:r>
              <a:rPr lang="ru-RU" b="1" dirty="0" smtClean="0"/>
              <a:t>именами</a:t>
            </a:r>
            <a:r>
              <a:rPr lang="en-US" b="1" dirty="0" smtClean="0"/>
              <a:t> и </a:t>
            </a:r>
            <a:r>
              <a:rPr lang="ru-RU" b="1" dirty="0" smtClean="0"/>
              <a:t>нумерацией, </a:t>
            </a:r>
            <a:r>
              <a:rPr lang="ru-RU" b="1" dirty="0"/>
              <a:t>из которого нужно </a:t>
            </a:r>
            <a:endParaRPr lang="en-US" b="1" dirty="0" smtClean="0"/>
          </a:p>
          <a:p>
            <a:pPr algn="ctr"/>
            <a:r>
              <a:rPr lang="ru-RU" b="1" dirty="0" smtClean="0"/>
              <a:t>создать </a:t>
            </a:r>
            <a:r>
              <a:rPr lang="ru-RU" b="1" dirty="0"/>
              <a:t>отдельный столбец </a:t>
            </a:r>
            <a:r>
              <a:rPr lang="ru-RU" b="1" dirty="0" smtClean="0"/>
              <a:t>с нумерацией</a:t>
            </a:r>
            <a:r>
              <a:rPr lang="en-US" b="1" dirty="0" smtClean="0"/>
              <a:t>,</a:t>
            </a:r>
            <a:r>
              <a:rPr lang="ru-RU" b="1" dirty="0" smtClean="0"/>
              <a:t> отдельный столбец с именами</a:t>
            </a:r>
            <a:r>
              <a:rPr lang="en-US" b="1" dirty="0" smtClean="0"/>
              <a:t>, </a:t>
            </a:r>
          </a:p>
          <a:p>
            <a:pPr algn="ctr"/>
            <a:r>
              <a:rPr lang="ru-RU" b="1" dirty="0" smtClean="0"/>
              <a:t>отдельный </a:t>
            </a:r>
            <a:r>
              <a:rPr lang="ru-RU" b="1" dirty="0"/>
              <a:t>столбец с </a:t>
            </a:r>
            <a:r>
              <a:rPr lang="ru-RU" b="1" dirty="0" smtClean="0"/>
              <a:t>фамилиями</a:t>
            </a:r>
            <a:r>
              <a:rPr lang="en-US" b="1" dirty="0" smtClean="0"/>
              <a:t>,</a:t>
            </a:r>
            <a:r>
              <a:rPr lang="ru-RU" b="1" dirty="0" smtClean="0"/>
              <a:t> отдельный столбец с </a:t>
            </a:r>
            <a:r>
              <a:rPr lang="en-US" b="1" dirty="0" smtClean="0"/>
              <a:t>отчествами.</a:t>
            </a:r>
            <a:endParaRPr lang="en-US" b="1" dirty="0"/>
          </a:p>
        </p:txBody>
      </p:sp>
      <p:pic>
        <p:nvPicPr>
          <p:cNvPr id="1026" name="Picture 2" descr="C:\Users\77\Desktop\New folder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38600" cy="4038600"/>
          </a:xfrm>
          <a:prstGeom prst="rect">
            <a:avLst/>
          </a:prstGeom>
          <a:noFill/>
        </p:spPr>
      </p:pic>
      <p:pic>
        <p:nvPicPr>
          <p:cNvPr id="4098" name="Picture 2" descr="C:\Users\77\Desktop\New folder (3)\8.jpg"/>
          <p:cNvPicPr>
            <a:picLocks noChangeAspect="1" noChangeArrowheads="1"/>
          </p:cNvPicPr>
          <p:nvPr/>
        </p:nvPicPr>
        <p:blipFill>
          <a:blip r:embed="rId3" cstate="print"/>
          <a:srcRect r="5263" b="7018"/>
          <a:stretch>
            <a:fillRect/>
          </a:stretch>
        </p:blipFill>
        <p:spPr bwMode="auto">
          <a:xfrm>
            <a:off x="4724400" y="1524000"/>
            <a:ext cx="4267200" cy="418817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962400" y="3276600"/>
            <a:ext cx="914400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\Desktop\New folder (3)\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447800"/>
            <a:ext cx="4724400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2819400"/>
            <a:ext cx="3505200" cy="2590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67200" y="1600200"/>
            <a:ext cx="1371600" cy="1219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1295400"/>
            <a:ext cx="3133487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1- </a:t>
            </a:r>
            <a:r>
              <a:rPr lang="en-US" dirty="0" err="1" smtClean="0"/>
              <a:t>выделить</a:t>
            </a:r>
            <a:r>
              <a:rPr lang="en-US" dirty="0" smtClean="0"/>
              <a:t> </a:t>
            </a:r>
            <a:r>
              <a:rPr lang="en-US" dirty="0" err="1" smtClean="0"/>
              <a:t>промежуток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67200" y="2514600"/>
            <a:ext cx="1371600" cy="304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209800"/>
            <a:ext cx="3429000" cy="92333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Шаг</a:t>
            </a:r>
            <a:r>
              <a:rPr lang="en-US" dirty="0" smtClean="0"/>
              <a:t> 2-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вкладке</a:t>
            </a:r>
            <a:r>
              <a:rPr lang="en-US" dirty="0" smtClean="0"/>
              <a:t> Data (</a:t>
            </a:r>
            <a:r>
              <a:rPr lang="en-US" dirty="0" err="1" smtClean="0"/>
              <a:t>Данные</a:t>
            </a:r>
            <a:r>
              <a:rPr lang="en-US" dirty="0" smtClean="0"/>
              <a:t>)</a:t>
            </a:r>
          </a:p>
          <a:p>
            <a:r>
              <a:rPr lang="ru-RU" dirty="0" smtClean="0"/>
              <a:t>выбрать</a:t>
            </a:r>
            <a:r>
              <a:rPr lang="en-US" dirty="0" smtClean="0"/>
              <a:t>  </a:t>
            </a:r>
            <a:r>
              <a:rPr lang="en-US" dirty="0" err="1" smtClean="0"/>
              <a:t>команду</a:t>
            </a:r>
            <a:r>
              <a:rPr lang="en-US" dirty="0" smtClean="0"/>
              <a:t> Text to Columns (</a:t>
            </a:r>
            <a:r>
              <a:rPr lang="ru-RU" dirty="0" smtClean="0"/>
              <a:t>Текст по </a:t>
            </a:r>
            <a:r>
              <a:rPr lang="ru-RU" dirty="0" smtClean="0"/>
              <a:t>столбцам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71800" y="1524000"/>
            <a:ext cx="533400" cy="762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5004" y="4572000"/>
            <a:ext cx="2937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выбора</a:t>
            </a:r>
            <a:r>
              <a:rPr lang="en-US" dirty="0" smtClean="0"/>
              <a:t> </a:t>
            </a:r>
            <a:r>
              <a:rPr lang="en-US" dirty="0" err="1" smtClean="0"/>
              <a:t>команды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о</a:t>
            </a:r>
            <a:r>
              <a:rPr lang="ru-RU" dirty="0" smtClean="0"/>
              <a:t>ткроется </a:t>
            </a:r>
            <a:r>
              <a:rPr lang="ru-RU" dirty="0" smtClean="0"/>
              <a:t>диалоговое </a:t>
            </a:r>
            <a:r>
              <a:rPr lang="ru-RU" dirty="0" smtClean="0"/>
              <a:t>окно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“</a:t>
            </a:r>
            <a:r>
              <a:rPr lang="ru-RU" dirty="0" smtClean="0"/>
              <a:t>Мастер</a:t>
            </a:r>
            <a:r>
              <a:rPr lang="ru-RU" dirty="0" smtClean="0"/>
              <a:t> </a:t>
            </a:r>
            <a:r>
              <a:rPr lang="ru-RU" dirty="0" smtClean="0"/>
              <a:t>разбиения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\Desktop\New folder (3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5176837" cy="51768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4800" y="152400"/>
            <a:ext cx="20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Мастер разбиения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667000"/>
            <a:ext cx="914400" cy="22860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2362200"/>
            <a:ext cx="4114800" cy="3429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905000"/>
            <a:ext cx="3200399" cy="83099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Выбираем</a:t>
            </a:r>
            <a:r>
              <a:rPr lang="en-US" sz="1600" dirty="0" smtClean="0"/>
              <a:t> </a:t>
            </a:r>
            <a:r>
              <a:rPr lang="en-US" sz="1600" dirty="0" err="1" smtClean="0"/>
              <a:t>команду</a:t>
            </a:r>
            <a:r>
              <a:rPr lang="en-US" sz="1600" dirty="0" smtClean="0"/>
              <a:t> Delimited</a:t>
            </a:r>
          </a:p>
          <a:p>
            <a:r>
              <a:rPr lang="en-US" sz="1600" dirty="0" smtClean="0"/>
              <a:t>(</a:t>
            </a:r>
            <a:r>
              <a:rPr lang="en-US" sz="1600" dirty="0" smtClean="0"/>
              <a:t>С </a:t>
            </a:r>
            <a:r>
              <a:rPr lang="en-US" sz="1600" dirty="0" err="1" smtClean="0"/>
              <a:t>разделителями</a:t>
            </a:r>
            <a:r>
              <a:rPr lang="en-US" sz="1600" dirty="0" smtClean="0"/>
              <a:t>) и </a:t>
            </a:r>
            <a:r>
              <a:rPr lang="en-US" sz="1600" dirty="0" err="1" smtClean="0"/>
              <a:t>нажимаем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Next  (</a:t>
            </a:r>
            <a:r>
              <a:rPr lang="en-US" sz="1600" dirty="0" err="1" smtClean="0"/>
              <a:t>Далее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\Desktop\New folder (3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5400676" cy="5400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3601" y="609600"/>
            <a:ext cx="2743200" cy="175432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Так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наши</a:t>
            </a:r>
            <a:r>
              <a:rPr lang="en-US" dirty="0" smtClean="0"/>
              <a:t> </a:t>
            </a:r>
            <a:r>
              <a:rPr lang="en-US" dirty="0" err="1" smtClean="0"/>
              <a:t>данные</a:t>
            </a:r>
            <a:r>
              <a:rPr lang="en-US" dirty="0" smtClean="0"/>
              <a:t> </a:t>
            </a:r>
            <a:r>
              <a:rPr lang="en-US" dirty="0" err="1" smtClean="0"/>
              <a:t>разделены</a:t>
            </a:r>
            <a:r>
              <a:rPr lang="en-US" dirty="0" smtClean="0"/>
              <a:t> </a:t>
            </a:r>
            <a:r>
              <a:rPr lang="en-US" dirty="0" err="1" smtClean="0"/>
              <a:t>через</a:t>
            </a:r>
            <a:r>
              <a:rPr lang="en-US" dirty="0" smtClean="0"/>
              <a:t> </a:t>
            </a:r>
            <a:r>
              <a:rPr lang="en-US" dirty="0" err="1" smtClean="0"/>
              <a:t>пробел</a:t>
            </a:r>
            <a:r>
              <a:rPr lang="en-US" dirty="0" smtClean="0"/>
              <a:t>, </a:t>
            </a:r>
            <a:r>
              <a:rPr lang="ru-RU" dirty="0" smtClean="0"/>
              <a:t>то укажем разделителем </a:t>
            </a:r>
            <a:r>
              <a:rPr lang="en-US" dirty="0" smtClean="0"/>
              <a:t> Space (П</a:t>
            </a:r>
            <a:r>
              <a:rPr lang="ru-RU" dirty="0" smtClean="0"/>
              <a:t>робел</a:t>
            </a:r>
            <a:r>
              <a:rPr lang="en-US" dirty="0" smtClean="0"/>
              <a:t>) и </a:t>
            </a:r>
            <a:r>
              <a:rPr lang="en-US" dirty="0" err="1" smtClean="0"/>
              <a:t>нажимаем</a:t>
            </a:r>
            <a:r>
              <a:rPr lang="en-US" dirty="0" smtClean="0"/>
              <a:t> </a:t>
            </a:r>
            <a:r>
              <a:rPr lang="en-US" dirty="0" smtClean="0"/>
              <a:t>Next  (</a:t>
            </a:r>
            <a:r>
              <a:rPr lang="en-US" dirty="0" err="1" smtClean="0"/>
              <a:t>Далее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9906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  <a:endCxn id="3" idx="1"/>
          </p:cNvCxnSpPr>
          <p:nvPr/>
        </p:nvCxnSpPr>
        <p:spPr>
          <a:xfrm flipV="1">
            <a:off x="1600200" y="1486763"/>
            <a:ext cx="4343401" cy="19803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\Desktop\New folder (3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400676" cy="5400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16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Последний</a:t>
            </a:r>
            <a:r>
              <a:rPr lang="en-US" dirty="0" smtClean="0"/>
              <a:t> </a:t>
            </a:r>
            <a:r>
              <a:rPr lang="en-US" dirty="0" err="1" smtClean="0"/>
              <a:t>шаг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1219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057400" y="2590800"/>
            <a:ext cx="4114800" cy="571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2438400"/>
            <a:ext cx="2895600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Выбираем</a:t>
            </a:r>
            <a:r>
              <a:rPr lang="en-US" dirty="0" smtClean="0"/>
              <a:t> </a:t>
            </a:r>
            <a:r>
              <a:rPr lang="en-US" dirty="0" err="1" smtClean="0"/>
              <a:t>формат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r>
              <a:rPr lang="en-US" dirty="0" smtClean="0"/>
              <a:t>General ( </a:t>
            </a:r>
            <a:r>
              <a:rPr lang="en-US" dirty="0" err="1" smtClean="0"/>
              <a:t>Общий</a:t>
            </a:r>
            <a:r>
              <a:rPr lang="en-US" dirty="0" smtClean="0"/>
              <a:t>) и </a:t>
            </a:r>
            <a:r>
              <a:rPr lang="en-US" dirty="0" err="1" smtClean="0"/>
              <a:t>нажимаем</a:t>
            </a:r>
            <a:r>
              <a:rPr lang="en-US" dirty="0" smtClean="0"/>
              <a:t>  Finish (</a:t>
            </a:r>
            <a:r>
              <a:rPr lang="en-US" dirty="0" err="1" smtClean="0"/>
              <a:t>Готово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\Desktop\New folder (3)\8.jpg"/>
          <p:cNvPicPr>
            <a:picLocks noChangeAspect="1" noChangeArrowheads="1"/>
          </p:cNvPicPr>
          <p:nvPr/>
        </p:nvPicPr>
        <p:blipFill>
          <a:blip r:embed="rId2" cstate="print"/>
          <a:srcRect r="5263" b="7018"/>
          <a:stretch>
            <a:fillRect/>
          </a:stretch>
        </p:blipFill>
        <p:spPr bwMode="auto">
          <a:xfrm>
            <a:off x="914400" y="1066800"/>
            <a:ext cx="5943600" cy="52352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431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Вот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разделили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столбцам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63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слияние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столбцов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формулу: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8580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A1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rgbClr val="FF0000"/>
                </a:solidFill>
              </a:rPr>
              <a:t>B1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C1</a:t>
            </a:r>
            <a:r>
              <a:rPr lang="en-US" sz="2400" b="1" dirty="0" smtClean="0"/>
              <a:t>&amp;</a:t>
            </a:r>
            <a:r>
              <a:rPr lang="en-US" sz="2400" b="1" dirty="0" smtClean="0">
                <a:solidFill>
                  <a:srgbClr val="FFFF00"/>
                </a:solidFill>
              </a:rPr>
              <a:t>D1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77\Desktop\New folder (3)\9.jp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838325" y="1295400"/>
            <a:ext cx="5400675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96335"/>
            <a:ext cx="338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Уссурийский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колледж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технологии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и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управления</a:t>
            </a:r>
            <a:endParaRPr lang="en-US" sz="1200" b="1" dirty="0" smtClean="0">
              <a:ln/>
              <a:solidFill>
                <a:srgbClr val="7CAB05"/>
              </a:solidFill>
            </a:endParaRPr>
          </a:p>
          <a:p>
            <a:pPr algn="ctr"/>
            <a:r>
              <a:rPr lang="en-US" sz="1200" b="1" dirty="0" err="1" smtClean="0">
                <a:ln/>
                <a:solidFill>
                  <a:srgbClr val="7CAB05"/>
                </a:solidFill>
              </a:rPr>
              <a:t>Аджарян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Арменуи</a:t>
            </a:r>
            <a:r>
              <a:rPr lang="en-US" sz="1200" b="1" dirty="0" smtClean="0">
                <a:ln/>
                <a:solidFill>
                  <a:srgbClr val="7CAB05"/>
                </a:solidFill>
              </a:rPr>
              <a:t> </a:t>
            </a:r>
            <a:r>
              <a:rPr lang="en-US" sz="1200" b="1" dirty="0" err="1" smtClean="0">
                <a:ln/>
                <a:solidFill>
                  <a:srgbClr val="7CAB05"/>
                </a:solidFill>
              </a:rPr>
              <a:t>Гайковна</a:t>
            </a:r>
            <a:endParaRPr lang="en-US" sz="1200" b="1" dirty="0">
              <a:ln/>
              <a:solidFill>
                <a:srgbClr val="7CAB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277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77</dc:creator>
  <cp:lastModifiedBy>77</cp:lastModifiedBy>
  <cp:revision>43</cp:revision>
  <dcterms:created xsi:type="dcterms:W3CDTF">2016-01-10T23:15:40Z</dcterms:created>
  <dcterms:modified xsi:type="dcterms:W3CDTF">2016-01-11T07:55:04Z</dcterms:modified>
</cp:coreProperties>
</file>