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01.02.2016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81930" y="0"/>
            <a:ext cx="7662070" cy="1988840"/>
          </a:xfrm>
        </p:spPr>
        <p:txBody>
          <a:bodyPr>
            <a:normAutofit/>
          </a:bodyPr>
          <a:lstStyle/>
          <a:p>
            <a:pPr marL="182880" indent="0" algn="ctr" eaLnBrk="1" fontAlgn="auto" hangingPunct="1">
              <a:spcAft>
                <a:spcPts val="0"/>
              </a:spcAft>
              <a:buClr>
                <a:schemeClr val="accent6">
                  <a:lumMod val="75000"/>
                </a:schemeClr>
              </a:buClr>
              <a:buFont typeface="Georgia" pitchFamily="18" charset="0"/>
              <a:buNone/>
              <a:defRPr/>
            </a:pPr>
            <a:r>
              <a:rPr lang="ru-RU" sz="2000" dirty="0" smtClean="0"/>
              <a:t> </a:t>
            </a:r>
            <a:br>
              <a:rPr lang="ru-RU" sz="2000" dirty="0" smtClean="0"/>
            </a:br>
            <a:r>
              <a:rPr lang="ru-RU" sz="2000" spc="-150" dirty="0" smtClean="0">
                <a:solidFill>
                  <a:schemeClr val="tx1">
                    <a:lumMod val="50000"/>
                    <a:lumOff val="50000"/>
                  </a:schemeClr>
                </a:solidFill>
                <a:effectLst>
                  <a:outerShdw blurRad="38100" dist="38100" dir="2700000" algn="tl">
                    <a:srgbClr val="000000">
                      <a:alpha val="43137"/>
                    </a:srgbClr>
                  </a:outerShdw>
                </a:effectLst>
              </a:rPr>
              <a:t/>
            </a:r>
            <a:br>
              <a:rPr lang="ru-RU" sz="2000" spc="-150" dirty="0" smtClean="0">
                <a:solidFill>
                  <a:schemeClr val="tx1">
                    <a:lumMod val="50000"/>
                    <a:lumOff val="50000"/>
                  </a:schemeClr>
                </a:solidFill>
                <a:effectLst>
                  <a:outerShdw blurRad="38100" dist="38100" dir="2700000" algn="tl">
                    <a:srgbClr val="000000">
                      <a:alpha val="43137"/>
                    </a:srgbClr>
                  </a:outerShdw>
                </a:effectLst>
              </a:rPr>
            </a:br>
            <a:endParaRPr lang="ru-RU" sz="2000" spc="-150" dirty="0">
              <a:solidFill>
                <a:schemeClr val="tx1">
                  <a:lumMod val="50000"/>
                  <a:lumOff val="5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395536" y="908720"/>
            <a:ext cx="7929618" cy="4000527"/>
          </a:xfrm>
        </p:spPr>
        <p:txBody>
          <a:bodyPr rtlCol="0">
            <a:normAutofit fontScale="92500" lnSpcReduction="20000"/>
          </a:bodyPr>
          <a:lstStyle/>
          <a:p>
            <a:pPr algn="ctr" eaLnBrk="1" fontAlgn="auto" hangingPunct="1">
              <a:lnSpc>
                <a:spcPct val="90000"/>
              </a:lnSpc>
              <a:buClr>
                <a:schemeClr val="accent6">
                  <a:lumMod val="75000"/>
                </a:schemeClr>
              </a:buClr>
              <a:defRPr/>
            </a:pPr>
            <a:endParaRPr lang="ru-RU" sz="3000" b="1" dirty="0" smtClean="0">
              <a:solidFill>
                <a:srgbClr val="002060"/>
              </a:solidFill>
            </a:endParaRPr>
          </a:p>
          <a:p>
            <a:pPr>
              <a:lnSpc>
                <a:spcPct val="90000"/>
              </a:lnSpc>
              <a:buClr>
                <a:schemeClr val="accent6">
                  <a:lumMod val="75000"/>
                </a:schemeClr>
              </a:buClr>
              <a:defRPr/>
            </a:pPr>
            <a:r>
              <a:rPr lang="ru-RU" sz="7100" b="1" i="1" dirty="0" smtClean="0">
                <a:solidFill>
                  <a:srgbClr val="002060"/>
                </a:solidFill>
              </a:rPr>
              <a:t> </a:t>
            </a:r>
            <a:r>
              <a:rPr lang="ru-RU" sz="7100" b="1" dirty="0" smtClean="0">
                <a:solidFill>
                  <a:srgbClr val="002060"/>
                </a:solidFill>
              </a:rPr>
              <a:t>Викторина на тему: «Играй честно»</a:t>
            </a:r>
            <a:endParaRPr lang="ru-RU" sz="7100" dirty="0" smtClean="0">
              <a:solidFill>
                <a:srgbClr val="002060"/>
              </a:solidFill>
            </a:endParaRPr>
          </a:p>
          <a:p>
            <a:pPr algn="ctr" eaLnBrk="1" fontAlgn="auto" hangingPunct="1">
              <a:lnSpc>
                <a:spcPct val="90000"/>
              </a:lnSpc>
              <a:buClr>
                <a:schemeClr val="accent6">
                  <a:lumMod val="75000"/>
                </a:schemeClr>
              </a:buClr>
              <a:defRPr/>
            </a:pPr>
            <a:endParaRPr lang="ru-RU" sz="1700" b="1" i="1" dirty="0" smtClean="0">
              <a:solidFill>
                <a:srgbClr val="002060"/>
              </a:solidFill>
            </a:endParaRPr>
          </a:p>
          <a:p>
            <a:pPr algn="ctr" eaLnBrk="1" fontAlgn="auto" hangingPunct="1">
              <a:lnSpc>
                <a:spcPct val="90000"/>
              </a:lnSpc>
              <a:buClr>
                <a:schemeClr val="accent6">
                  <a:lumMod val="75000"/>
                </a:schemeClr>
              </a:buClr>
              <a:defRPr/>
            </a:pPr>
            <a:endParaRPr lang="ru-RU" sz="1700" b="1" i="1" dirty="0" smtClean="0">
              <a:solidFill>
                <a:srgbClr val="002060"/>
              </a:solidFill>
            </a:endParaRPr>
          </a:p>
          <a:p>
            <a:pPr algn="ctr" eaLnBrk="1" fontAlgn="auto" hangingPunct="1">
              <a:lnSpc>
                <a:spcPct val="90000"/>
              </a:lnSpc>
              <a:buClr>
                <a:schemeClr val="accent6">
                  <a:lumMod val="75000"/>
                </a:schemeClr>
              </a:buClr>
              <a:defRPr/>
            </a:pPr>
            <a:endParaRPr lang="ru-RU" sz="1700" b="1" i="1" dirty="0" smtClean="0">
              <a:solidFill>
                <a:srgbClr val="002060"/>
              </a:solidFill>
            </a:endParaRPr>
          </a:p>
          <a:p>
            <a:pPr algn="ctr" eaLnBrk="1" fontAlgn="auto" hangingPunct="1">
              <a:lnSpc>
                <a:spcPct val="90000"/>
              </a:lnSpc>
              <a:buClr>
                <a:schemeClr val="accent6">
                  <a:lumMod val="75000"/>
                </a:schemeClr>
              </a:buClr>
              <a:defRPr/>
            </a:pPr>
            <a:endParaRPr lang="ru-RU" sz="1700" b="1" i="1" dirty="0" smtClean="0">
              <a:solidFill>
                <a:srgbClr val="002060"/>
              </a:solidFill>
            </a:endParaRPr>
          </a:p>
          <a:p>
            <a:pPr algn="ctr" eaLnBrk="1" fontAlgn="auto" hangingPunct="1">
              <a:lnSpc>
                <a:spcPct val="90000"/>
              </a:lnSpc>
              <a:buClr>
                <a:schemeClr val="accent6">
                  <a:lumMod val="75000"/>
                </a:schemeClr>
              </a:buClr>
              <a:defRPr/>
            </a:pPr>
            <a:r>
              <a:rPr lang="ru-RU" sz="1700" b="1" i="1" dirty="0" smtClean="0">
                <a:solidFill>
                  <a:srgbClr val="002060"/>
                </a:solidFill>
              </a:rPr>
              <a:t>Ноябрьск – </a:t>
            </a:r>
            <a:r>
              <a:rPr lang="ru-RU" sz="1700" b="1" i="1" dirty="0" smtClean="0">
                <a:solidFill>
                  <a:srgbClr val="002060"/>
                </a:solidFill>
              </a:rPr>
              <a:t>2015г</a:t>
            </a:r>
            <a:r>
              <a:rPr lang="ru-RU" sz="1700" b="1" i="1" dirty="0" smtClean="0">
                <a:solidFill>
                  <a:srgbClr val="002060"/>
                </a:solidFill>
              </a:rPr>
              <a:t>.</a:t>
            </a:r>
          </a:p>
          <a:p>
            <a:pPr algn="ctr" eaLnBrk="1" fontAlgn="auto" hangingPunct="1">
              <a:lnSpc>
                <a:spcPct val="90000"/>
              </a:lnSpc>
              <a:buClr>
                <a:schemeClr val="accent6">
                  <a:lumMod val="75000"/>
                </a:schemeClr>
              </a:buClr>
              <a:defRPr/>
            </a:pPr>
            <a:r>
              <a:rPr lang="ru-RU" sz="5100" b="1" dirty="0" smtClean="0">
                <a:solidFill>
                  <a:srgbClr val="C00000"/>
                </a:solidFill>
              </a:rPr>
              <a:t> </a:t>
            </a:r>
          </a:p>
        </p:txBody>
      </p:sp>
      <p:pic>
        <p:nvPicPr>
          <p:cNvPr id="6" name="Picture 2" descr="G:\Осторожно - допинг\1227173396.jpg"/>
          <p:cNvPicPr>
            <a:picLocks noChangeAspect="1" noChangeArrowheads="1"/>
          </p:cNvPicPr>
          <p:nvPr/>
        </p:nvPicPr>
        <p:blipFill>
          <a:blip r:embed="rId2" cstate="print"/>
          <a:srcRect/>
          <a:stretch>
            <a:fillRect/>
          </a:stretch>
        </p:blipFill>
        <p:spPr bwMode="auto">
          <a:xfrm>
            <a:off x="5143500" y="4643446"/>
            <a:ext cx="4000500" cy="1857375"/>
          </a:xfrm>
          <a:prstGeom prst="rect">
            <a:avLst/>
          </a:prstGeom>
          <a:ln>
            <a:noFill/>
          </a:ln>
          <a:effectLst>
            <a:softEdge rad="112500"/>
          </a:effectLst>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7158" y="5143512"/>
            <a:ext cx="1750198" cy="1285860"/>
          </a:xfrm>
          <a:prstGeom prst="rect">
            <a:avLst/>
          </a:prstGeom>
          <a:ln>
            <a:noFill/>
          </a:ln>
          <a:effectLst>
            <a:softEdge rad="112500"/>
          </a:effectLst>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26" presetClass="entr" presetSubtype="0" fill="hold" nodeType="afterEffect">
                                  <p:stCondLst>
                                    <p:cond delay="40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80">
                                          <p:stCondLst>
                                            <p:cond delay="0"/>
                                          </p:stCondLst>
                                        </p:cTn>
                                        <p:tgtEl>
                                          <p:spTgt spid="7"/>
                                        </p:tgtEl>
                                      </p:cBhvr>
                                    </p:animEffect>
                                    <p:anim calcmode="lin" valueType="num">
                                      <p:cBhvr>
                                        <p:cTn id="1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6" dur="26">
                                          <p:stCondLst>
                                            <p:cond delay="650"/>
                                          </p:stCondLst>
                                        </p:cTn>
                                        <p:tgtEl>
                                          <p:spTgt spid="7"/>
                                        </p:tgtEl>
                                      </p:cBhvr>
                                      <p:to x="100000" y="60000"/>
                                    </p:animScale>
                                    <p:animScale>
                                      <p:cBhvr>
                                        <p:cTn id="17" dur="166" decel="50000">
                                          <p:stCondLst>
                                            <p:cond delay="676"/>
                                          </p:stCondLst>
                                        </p:cTn>
                                        <p:tgtEl>
                                          <p:spTgt spid="7"/>
                                        </p:tgtEl>
                                      </p:cBhvr>
                                      <p:to x="100000" y="100000"/>
                                    </p:animScale>
                                    <p:animScale>
                                      <p:cBhvr>
                                        <p:cTn id="18" dur="26">
                                          <p:stCondLst>
                                            <p:cond delay="1312"/>
                                          </p:stCondLst>
                                        </p:cTn>
                                        <p:tgtEl>
                                          <p:spTgt spid="7"/>
                                        </p:tgtEl>
                                      </p:cBhvr>
                                      <p:to x="100000" y="80000"/>
                                    </p:animScale>
                                    <p:animScale>
                                      <p:cBhvr>
                                        <p:cTn id="19" dur="166" decel="50000">
                                          <p:stCondLst>
                                            <p:cond delay="1338"/>
                                          </p:stCondLst>
                                        </p:cTn>
                                        <p:tgtEl>
                                          <p:spTgt spid="7"/>
                                        </p:tgtEl>
                                      </p:cBhvr>
                                      <p:to x="100000" y="100000"/>
                                    </p:animScale>
                                    <p:animScale>
                                      <p:cBhvr>
                                        <p:cTn id="20" dur="26">
                                          <p:stCondLst>
                                            <p:cond delay="1642"/>
                                          </p:stCondLst>
                                        </p:cTn>
                                        <p:tgtEl>
                                          <p:spTgt spid="7"/>
                                        </p:tgtEl>
                                      </p:cBhvr>
                                      <p:to x="100000" y="90000"/>
                                    </p:animScale>
                                    <p:animScale>
                                      <p:cBhvr>
                                        <p:cTn id="21" dur="166" decel="50000">
                                          <p:stCondLst>
                                            <p:cond delay="1668"/>
                                          </p:stCondLst>
                                        </p:cTn>
                                        <p:tgtEl>
                                          <p:spTgt spid="7"/>
                                        </p:tgtEl>
                                      </p:cBhvr>
                                      <p:to x="100000" y="100000"/>
                                    </p:animScale>
                                    <p:animScale>
                                      <p:cBhvr>
                                        <p:cTn id="22" dur="26">
                                          <p:stCondLst>
                                            <p:cond delay="1808"/>
                                          </p:stCondLst>
                                        </p:cTn>
                                        <p:tgtEl>
                                          <p:spTgt spid="7"/>
                                        </p:tgtEl>
                                      </p:cBhvr>
                                      <p:to x="100000" y="95000"/>
                                    </p:animScale>
                                    <p:animScale>
                                      <p:cBhvr>
                                        <p:cTn id="2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№8</a:t>
            </a:r>
            <a:endParaRPr lang="ru-RU" sz="4800" dirty="0"/>
          </a:p>
        </p:txBody>
      </p:sp>
      <p:sp>
        <p:nvSpPr>
          <p:cNvPr id="3" name="Содержимое 2"/>
          <p:cNvSpPr>
            <a:spLocks noGrp="1"/>
          </p:cNvSpPr>
          <p:nvPr>
            <p:ph idx="1"/>
          </p:nvPr>
        </p:nvSpPr>
        <p:spPr/>
        <p:txBody>
          <a:bodyPr>
            <a:normAutofit/>
          </a:bodyPr>
          <a:lstStyle/>
          <a:p>
            <a:pPr algn="ctr">
              <a:buNone/>
            </a:pPr>
            <a:r>
              <a:rPr lang="ru-RU" b="1" dirty="0" smtClean="0">
                <a:solidFill>
                  <a:srgbClr val="002060"/>
                </a:solidFill>
              </a:rPr>
              <a:t>Меня могут подвергнуть тестированию во время соревнований, даже если я не участвую в них.</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endParaRPr lang="ru-RU" dirty="0">
              <a:solidFill>
                <a:srgbClr val="002060"/>
              </a:solidFill>
            </a:endParaRPr>
          </a:p>
        </p:txBody>
      </p:sp>
      <p:pic>
        <p:nvPicPr>
          <p:cNvPr id="50178" name="Picture 2" descr="https://im2-tub-ru.yandex.net/i?id=20e8f51e72a14c2f6eb0b0dc15f3201f&amp;n=33&amp;h=170"/>
          <p:cNvPicPr>
            <a:picLocks noChangeAspect="1" noChangeArrowheads="1"/>
          </p:cNvPicPr>
          <p:nvPr/>
        </p:nvPicPr>
        <p:blipFill>
          <a:blip r:embed="rId2" cstate="print"/>
          <a:srcRect/>
          <a:stretch>
            <a:fillRect/>
          </a:stretch>
        </p:blipFill>
        <p:spPr bwMode="auto">
          <a:xfrm>
            <a:off x="4572000" y="3714752"/>
            <a:ext cx="3653121" cy="25003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№9</a:t>
            </a:r>
            <a:endParaRPr lang="ru-RU" sz="4800" dirty="0"/>
          </a:p>
        </p:txBody>
      </p:sp>
      <p:sp>
        <p:nvSpPr>
          <p:cNvPr id="3" name="Содержимое 2"/>
          <p:cNvSpPr>
            <a:spLocks noGrp="1"/>
          </p:cNvSpPr>
          <p:nvPr>
            <p:ph idx="1"/>
          </p:nvPr>
        </p:nvSpPr>
        <p:spPr/>
        <p:txBody>
          <a:bodyPr>
            <a:normAutofit/>
          </a:bodyPr>
          <a:lstStyle/>
          <a:p>
            <a:pPr algn="ctr">
              <a:buNone/>
            </a:pPr>
            <a:r>
              <a:rPr lang="ru-RU" b="1" dirty="0" smtClean="0">
                <a:solidFill>
                  <a:srgbClr val="002060"/>
                </a:solidFill>
              </a:rPr>
              <a:t>Можно взять лекарство у знакомого Вам человека, даже если вы не знаете, что содержится в этот препарате.</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endParaRPr lang="ru-RU" dirty="0">
              <a:solidFill>
                <a:srgbClr val="002060"/>
              </a:solidFill>
            </a:endParaRPr>
          </a:p>
        </p:txBody>
      </p:sp>
      <p:pic>
        <p:nvPicPr>
          <p:cNvPr id="49154" name="Picture 2" descr="https://im0-tub-ru.yandex.net/i?id=11c83be9b0bc845824a6b0a5b71e8ff3&amp;n=33&amp;h=170"/>
          <p:cNvPicPr>
            <a:picLocks noChangeAspect="1" noChangeArrowheads="1"/>
          </p:cNvPicPr>
          <p:nvPr/>
        </p:nvPicPr>
        <p:blipFill>
          <a:blip r:embed="rId2" cstate="print"/>
          <a:srcRect/>
          <a:stretch>
            <a:fillRect/>
          </a:stretch>
        </p:blipFill>
        <p:spPr bwMode="auto">
          <a:xfrm>
            <a:off x="4572000" y="3857628"/>
            <a:ext cx="3238500" cy="18240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№10</a:t>
            </a:r>
            <a:endParaRPr lang="ru-RU" sz="4800" dirty="0"/>
          </a:p>
        </p:txBody>
      </p:sp>
      <p:sp>
        <p:nvSpPr>
          <p:cNvPr id="3" name="Содержимое 2"/>
          <p:cNvSpPr>
            <a:spLocks noGrp="1"/>
          </p:cNvSpPr>
          <p:nvPr>
            <p:ph idx="1"/>
          </p:nvPr>
        </p:nvSpPr>
        <p:spPr/>
        <p:txBody>
          <a:bodyPr>
            <a:normAutofit/>
          </a:bodyPr>
          <a:lstStyle/>
          <a:p>
            <a:pPr algn="ctr">
              <a:buNone/>
            </a:pPr>
            <a:r>
              <a:rPr lang="ru-RU" b="1" dirty="0" smtClean="0">
                <a:solidFill>
                  <a:srgbClr val="002060"/>
                </a:solidFill>
              </a:rPr>
              <a:t>На мне лежит полная ответственность за все, что попадет в мой организм в виде еды, напитков и уколов, а также наносится на мое тело</a:t>
            </a:r>
            <a:r>
              <a:rPr lang="ru-RU" dirty="0" smtClean="0">
                <a:solidFill>
                  <a:srgbClr val="002060"/>
                </a:solidFill>
              </a:rPr>
              <a:t>.</a:t>
            </a: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a:solidFill>
                <a:srgbClr val="002060"/>
              </a:solidFill>
            </a:endParaRPr>
          </a:p>
        </p:txBody>
      </p:sp>
      <p:pic>
        <p:nvPicPr>
          <p:cNvPr id="48130" name="Picture 2" descr="http://www.all-news.net/im_cash/11_2013/1384337501_167.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6248" y="3929066"/>
            <a:ext cx="1985949" cy="1985950"/>
          </a:xfrm>
          <a:prstGeom prst="rect">
            <a:avLst/>
          </a:prstGeom>
          <a:noFill/>
        </p:spPr>
      </p:pic>
      <p:pic>
        <p:nvPicPr>
          <p:cNvPr id="48132" name="Picture 4" descr="http://xn---29-mdd4cmeb7dyc.xn--p1ai/anti.jpg"/>
          <p:cNvPicPr>
            <a:picLocks noChangeAspect="1" noChangeArrowheads="1"/>
          </p:cNvPicPr>
          <p:nvPr/>
        </p:nvPicPr>
        <p:blipFill>
          <a:blip r:embed="rId3" cstate="print">
            <a:clrChange>
              <a:clrFrom>
                <a:srgbClr val="DBD9DA"/>
              </a:clrFrom>
              <a:clrTo>
                <a:srgbClr val="DBD9DA">
                  <a:alpha val="0"/>
                </a:srgbClr>
              </a:clrTo>
            </a:clrChange>
          </a:blip>
          <a:srcRect/>
          <a:stretch>
            <a:fillRect/>
          </a:stretch>
        </p:blipFill>
        <p:spPr bwMode="auto">
          <a:xfrm>
            <a:off x="6286512" y="4786322"/>
            <a:ext cx="2405058" cy="180379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№11</a:t>
            </a:r>
            <a:endParaRPr lang="ru-RU" sz="4800" dirty="0"/>
          </a:p>
        </p:txBody>
      </p:sp>
      <p:sp>
        <p:nvSpPr>
          <p:cNvPr id="3" name="Содержимое 2"/>
          <p:cNvSpPr>
            <a:spLocks noGrp="1"/>
          </p:cNvSpPr>
          <p:nvPr>
            <p:ph idx="1"/>
          </p:nvPr>
        </p:nvSpPr>
        <p:spPr/>
        <p:txBody>
          <a:bodyPr>
            <a:normAutofit/>
          </a:bodyPr>
          <a:lstStyle/>
          <a:p>
            <a:pPr algn="ctr">
              <a:buNone/>
            </a:pPr>
            <a:r>
              <a:rPr lang="ru-RU" b="1" dirty="0" smtClean="0">
                <a:solidFill>
                  <a:srgbClr val="002060"/>
                </a:solidFill>
              </a:rPr>
              <a:t>Запрещенный список перечисляет препараты и методы, запрещенные для использования во время и вне спортивных соревнований.</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smtClean="0">
              <a:solidFill>
                <a:srgbClr val="002060"/>
              </a:solidFill>
            </a:endParaRPr>
          </a:p>
          <a:p>
            <a:pPr>
              <a:buNone/>
            </a:pPr>
            <a:endParaRPr lang="ru-RU" dirty="0">
              <a:solidFill>
                <a:srgbClr val="002060"/>
              </a:solidFill>
            </a:endParaRPr>
          </a:p>
        </p:txBody>
      </p:sp>
      <p:pic>
        <p:nvPicPr>
          <p:cNvPr id="47106" name="Picture 2" descr="http://www.marketingregistrado.com/img/noticias/doping.jpg"/>
          <p:cNvPicPr>
            <a:picLocks noChangeAspect="1" noChangeArrowheads="1"/>
          </p:cNvPicPr>
          <p:nvPr/>
        </p:nvPicPr>
        <p:blipFill>
          <a:blip r:embed="rId2" cstate="print"/>
          <a:srcRect/>
          <a:stretch>
            <a:fillRect/>
          </a:stretch>
        </p:blipFill>
        <p:spPr bwMode="auto">
          <a:xfrm>
            <a:off x="4429124" y="4071942"/>
            <a:ext cx="3980073" cy="21431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№12</a:t>
            </a:r>
            <a:endParaRPr lang="ru-RU" sz="4800" dirty="0"/>
          </a:p>
        </p:txBody>
      </p:sp>
      <p:sp>
        <p:nvSpPr>
          <p:cNvPr id="3" name="Содержимое 2"/>
          <p:cNvSpPr>
            <a:spLocks noGrp="1"/>
          </p:cNvSpPr>
          <p:nvPr>
            <p:ph idx="1"/>
          </p:nvPr>
        </p:nvSpPr>
        <p:spPr/>
        <p:txBody>
          <a:bodyPr>
            <a:normAutofit/>
          </a:bodyPr>
          <a:lstStyle/>
          <a:p>
            <a:pPr algn="ctr">
              <a:buNone/>
            </a:pPr>
            <a:r>
              <a:rPr lang="ru-RU" b="1" dirty="0" smtClean="0">
                <a:solidFill>
                  <a:srgbClr val="002060"/>
                </a:solidFill>
              </a:rPr>
              <a:t>Если врач моей сборной прописал мне лекарство, которое привело к положительному результату на наличие допинга, то это его вина, а не моя.</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a:solidFill>
                <a:srgbClr val="002060"/>
              </a:solidFill>
            </a:endParaRPr>
          </a:p>
        </p:txBody>
      </p:sp>
      <p:pic>
        <p:nvPicPr>
          <p:cNvPr id="46082" name="Picture 2" descr="http://www.runners.ru/images/stories/dopprobb.jpg"/>
          <p:cNvPicPr>
            <a:picLocks noChangeAspect="1" noChangeArrowheads="1"/>
          </p:cNvPicPr>
          <p:nvPr/>
        </p:nvPicPr>
        <p:blipFill>
          <a:blip r:embed="rId2" cstate="print"/>
          <a:srcRect/>
          <a:stretch>
            <a:fillRect/>
          </a:stretch>
        </p:blipFill>
        <p:spPr bwMode="auto">
          <a:xfrm>
            <a:off x="6143636" y="3857628"/>
            <a:ext cx="1857388" cy="232173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№13</a:t>
            </a:r>
            <a:endParaRPr lang="ru-RU" sz="4800" dirty="0"/>
          </a:p>
        </p:txBody>
      </p:sp>
      <p:sp>
        <p:nvSpPr>
          <p:cNvPr id="3" name="Содержимое 2"/>
          <p:cNvSpPr>
            <a:spLocks noGrp="1"/>
          </p:cNvSpPr>
          <p:nvPr>
            <p:ph idx="1"/>
          </p:nvPr>
        </p:nvSpPr>
        <p:spPr/>
        <p:txBody>
          <a:bodyPr>
            <a:normAutofit/>
          </a:bodyPr>
          <a:lstStyle/>
          <a:p>
            <a:pPr algn="ctr">
              <a:buNone/>
            </a:pPr>
            <a:r>
              <a:rPr lang="ru-RU" b="1" dirty="0" smtClean="0">
                <a:solidFill>
                  <a:srgbClr val="002060"/>
                </a:solidFill>
              </a:rPr>
              <a:t>Меня могут целенаправленно выбрать для прохождения допинг - контроля.</a:t>
            </a:r>
            <a:endParaRPr lang="ru-RU" dirty="0" smtClean="0">
              <a:solidFill>
                <a:srgbClr val="002060"/>
              </a:solidFill>
            </a:endParaRPr>
          </a:p>
          <a:p>
            <a:pPr>
              <a:buNone/>
            </a:pP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a:solidFill>
                <a:srgbClr val="002060"/>
              </a:solidFill>
            </a:endParaRPr>
          </a:p>
        </p:txBody>
      </p:sp>
      <p:pic>
        <p:nvPicPr>
          <p:cNvPr id="45058" name="Picture 2" descr="http://imednn.ru/wp-content/uploads/2014/02/1310.jpg"/>
          <p:cNvPicPr>
            <a:picLocks noChangeAspect="1" noChangeArrowheads="1"/>
          </p:cNvPicPr>
          <p:nvPr/>
        </p:nvPicPr>
        <p:blipFill>
          <a:blip r:embed="rId2" cstate="print"/>
          <a:srcRect/>
          <a:stretch>
            <a:fillRect/>
          </a:stretch>
        </p:blipFill>
        <p:spPr bwMode="auto">
          <a:xfrm>
            <a:off x="4071934" y="2928934"/>
            <a:ext cx="4262434" cy="340994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№14</a:t>
            </a:r>
            <a:endParaRPr lang="ru-RU" sz="4800" dirty="0"/>
          </a:p>
        </p:txBody>
      </p:sp>
      <p:sp>
        <p:nvSpPr>
          <p:cNvPr id="3" name="Содержимое 2"/>
          <p:cNvSpPr>
            <a:spLocks noGrp="1"/>
          </p:cNvSpPr>
          <p:nvPr>
            <p:ph idx="1"/>
          </p:nvPr>
        </p:nvSpPr>
        <p:spPr>
          <a:xfrm>
            <a:off x="304800" y="1857364"/>
            <a:ext cx="8686800" cy="4643470"/>
          </a:xfrm>
        </p:spPr>
        <p:txBody>
          <a:bodyPr>
            <a:normAutofit fontScale="77500" lnSpcReduction="20000"/>
          </a:bodyPr>
          <a:lstStyle/>
          <a:p>
            <a:pPr algn="ctr">
              <a:buNone/>
            </a:pPr>
            <a:r>
              <a:rPr lang="ru-RU" b="1" dirty="0" smtClean="0">
                <a:solidFill>
                  <a:srgbClr val="002060"/>
                </a:solidFill>
              </a:rPr>
              <a:t>Программа терапевтического использования дает спортсменам возможность требовать лечение серьезного медицинского состояния медицинскими препаратами, содержащими запрещенные субстанции. Разрешение на терапевтическое использование оправдано, если эти препараты не грозят серьезным ухудшением состояния здоровья, не способствуют улучшению спортивных результатов, и им не существует </a:t>
            </a:r>
            <a:r>
              <a:rPr lang="ru-RU" b="1" dirty="0" err="1" smtClean="0">
                <a:solidFill>
                  <a:srgbClr val="002060"/>
                </a:solidFill>
              </a:rPr>
              <a:t>альтернатиной</a:t>
            </a:r>
            <a:r>
              <a:rPr lang="ru-RU" b="1" dirty="0" smtClean="0">
                <a:solidFill>
                  <a:srgbClr val="002060"/>
                </a:solidFill>
              </a:rPr>
              <a:t> замены. TИ означает:</a:t>
            </a:r>
          </a:p>
          <a:p>
            <a:pPr>
              <a:buNone/>
            </a:pPr>
            <a:endParaRPr lang="ru-RU" dirty="0" smtClean="0">
              <a:solidFill>
                <a:srgbClr val="002060"/>
              </a:solidFill>
            </a:endParaRPr>
          </a:p>
          <a:p>
            <a:pPr>
              <a:buNone/>
            </a:pPr>
            <a:r>
              <a:rPr lang="ru-RU" dirty="0" smtClean="0">
                <a:solidFill>
                  <a:srgbClr val="002060"/>
                </a:solidFill>
              </a:rPr>
              <a:t>A. Разрешение на терапевтическое использование;</a:t>
            </a:r>
          </a:p>
          <a:p>
            <a:pPr>
              <a:buNone/>
            </a:pPr>
            <a:r>
              <a:rPr lang="ru-RU" dirty="0" smtClean="0">
                <a:solidFill>
                  <a:srgbClr val="002060"/>
                </a:solidFill>
              </a:rPr>
              <a:t>B. Оборудование для терапевтического использования.</a:t>
            </a:r>
          </a:p>
          <a:p>
            <a:pPr>
              <a:buNone/>
            </a:pPr>
            <a:endParaRPr lang="ru-RU" dirty="0">
              <a:solidFill>
                <a:srgbClr val="002060"/>
              </a:solidFill>
            </a:endParaRPr>
          </a:p>
        </p:txBody>
      </p:sp>
      <p:pic>
        <p:nvPicPr>
          <p:cNvPr id="44034" name="Picture 2" descr="http://4sport.ua/stuff/mn1001/2010-11/4530/1.jpg"/>
          <p:cNvPicPr>
            <a:picLocks noChangeAspect="1" noChangeArrowheads="1"/>
          </p:cNvPicPr>
          <p:nvPr/>
        </p:nvPicPr>
        <p:blipFill>
          <a:blip r:embed="rId2" cstate="print"/>
          <a:srcRect/>
          <a:stretch>
            <a:fillRect/>
          </a:stretch>
        </p:blipFill>
        <p:spPr bwMode="auto">
          <a:xfrm>
            <a:off x="6429388" y="214290"/>
            <a:ext cx="2179219" cy="14287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№15</a:t>
            </a:r>
            <a:endParaRPr lang="ru-RU" sz="4800" dirty="0"/>
          </a:p>
        </p:txBody>
      </p:sp>
      <p:sp>
        <p:nvSpPr>
          <p:cNvPr id="3" name="Содержимое 2"/>
          <p:cNvSpPr>
            <a:spLocks noGrp="1"/>
          </p:cNvSpPr>
          <p:nvPr>
            <p:ph idx="1"/>
          </p:nvPr>
        </p:nvSpPr>
        <p:spPr>
          <a:xfrm>
            <a:off x="304800" y="1500174"/>
            <a:ext cx="8686800" cy="5143536"/>
          </a:xfrm>
        </p:spPr>
        <p:txBody>
          <a:bodyPr>
            <a:normAutofit fontScale="92500" lnSpcReduction="10000"/>
          </a:bodyPr>
          <a:lstStyle/>
          <a:p>
            <a:pPr algn="ctr">
              <a:buNone/>
            </a:pPr>
            <a:r>
              <a:rPr lang="ru-RU" b="1" dirty="0" smtClean="0">
                <a:solidFill>
                  <a:srgbClr val="002060"/>
                </a:solidFill>
              </a:rPr>
              <a:t>Гормон роста (</a:t>
            </a:r>
            <a:r>
              <a:rPr lang="ru-RU" b="1" dirty="0" err="1" smtClean="0">
                <a:solidFill>
                  <a:srgbClr val="002060"/>
                </a:solidFill>
              </a:rPr>
              <a:t>hGH</a:t>
            </a:r>
            <a:r>
              <a:rPr lang="ru-RU" b="1" dirty="0" smtClean="0">
                <a:solidFill>
                  <a:srgbClr val="002060"/>
                </a:solidFill>
              </a:rPr>
              <a:t>) стимулирует рост мышечной массы и костной ткани. Использование </a:t>
            </a:r>
            <a:r>
              <a:rPr lang="ru-RU" b="1" dirty="0" err="1" smtClean="0">
                <a:solidFill>
                  <a:srgbClr val="002060"/>
                </a:solidFill>
              </a:rPr>
              <a:t>hGH</a:t>
            </a:r>
            <a:r>
              <a:rPr lang="ru-RU" b="1" dirty="0" smtClean="0">
                <a:solidFill>
                  <a:srgbClr val="002060"/>
                </a:solidFill>
              </a:rPr>
              <a:t> в спорте запрещено и является грубым нарушением. Наиболее </a:t>
            </a:r>
            <a:r>
              <a:rPr lang="ru-RU" b="1" dirty="0" err="1" smtClean="0">
                <a:solidFill>
                  <a:srgbClr val="002060"/>
                </a:solidFill>
              </a:rPr>
              <a:t>распространненные</a:t>
            </a:r>
            <a:r>
              <a:rPr lang="ru-RU" b="1" dirty="0" smtClean="0">
                <a:solidFill>
                  <a:srgbClr val="002060"/>
                </a:solidFill>
              </a:rPr>
              <a:t> побочные эффекты применения </a:t>
            </a:r>
            <a:r>
              <a:rPr lang="ru-RU" b="1" dirty="0" err="1" smtClean="0">
                <a:solidFill>
                  <a:srgbClr val="002060"/>
                </a:solidFill>
              </a:rPr>
              <a:t>hGH</a:t>
            </a:r>
            <a:r>
              <a:rPr lang="ru-RU" b="1" dirty="0" smtClean="0">
                <a:solidFill>
                  <a:srgbClr val="002060"/>
                </a:solidFill>
              </a:rPr>
              <a:t> включают:</a:t>
            </a:r>
            <a:endParaRPr lang="ru-RU" dirty="0" smtClean="0">
              <a:solidFill>
                <a:srgbClr val="002060"/>
              </a:solidFill>
            </a:endParaRPr>
          </a:p>
          <a:p>
            <a:pPr>
              <a:buNone/>
            </a:pPr>
            <a:r>
              <a:rPr lang="ru-RU" dirty="0" smtClean="0">
                <a:solidFill>
                  <a:srgbClr val="002060"/>
                </a:solidFill>
              </a:rPr>
              <a:t>A. </a:t>
            </a:r>
            <a:r>
              <a:rPr lang="ru-RU" dirty="0" err="1" smtClean="0">
                <a:solidFill>
                  <a:srgbClr val="002060"/>
                </a:solidFill>
              </a:rPr>
              <a:t>Сердечно-сосудистую</a:t>
            </a:r>
            <a:r>
              <a:rPr lang="ru-RU" dirty="0" smtClean="0">
                <a:solidFill>
                  <a:srgbClr val="002060"/>
                </a:solidFill>
              </a:rPr>
              <a:t> болезнь;</a:t>
            </a:r>
          </a:p>
          <a:p>
            <a:pPr>
              <a:buNone/>
            </a:pPr>
            <a:r>
              <a:rPr lang="ru-RU" dirty="0" smtClean="0">
                <a:solidFill>
                  <a:srgbClr val="002060"/>
                </a:solidFill>
              </a:rPr>
              <a:t>B. Боли в мышцах и суставах; аномальное развитие органов;</a:t>
            </a:r>
          </a:p>
          <a:p>
            <a:pPr>
              <a:buNone/>
            </a:pPr>
            <a:r>
              <a:rPr lang="ru-RU" dirty="0" smtClean="0">
                <a:solidFill>
                  <a:srgbClr val="002060"/>
                </a:solidFill>
              </a:rPr>
              <a:t>C. Риск возникновения диабета;</a:t>
            </a:r>
          </a:p>
          <a:p>
            <a:pPr>
              <a:buNone/>
            </a:pPr>
            <a:r>
              <a:rPr lang="ru-RU" dirty="0" smtClean="0">
                <a:solidFill>
                  <a:srgbClr val="002060"/>
                </a:solidFill>
              </a:rPr>
              <a:t>D. Все перечисленные ответы верны.</a:t>
            </a:r>
          </a:p>
          <a:p>
            <a:pPr>
              <a:buNone/>
            </a:pPr>
            <a:endParaRPr lang="ru-RU" dirty="0">
              <a:solidFill>
                <a:srgbClr val="002060"/>
              </a:solidFill>
            </a:endParaRPr>
          </a:p>
        </p:txBody>
      </p:sp>
      <p:pic>
        <p:nvPicPr>
          <p:cNvPr id="43010" name="Picture 2" descr="http://image.fussball.com/2009/12/21/xxl_doping-IV_23365780.original.large-4-3-800-0-435-1885-1846.jpg"/>
          <p:cNvPicPr>
            <a:picLocks noChangeAspect="1" noChangeArrowheads="1"/>
          </p:cNvPicPr>
          <p:nvPr/>
        </p:nvPicPr>
        <p:blipFill>
          <a:blip r:embed="rId2" cstate="print"/>
          <a:srcRect/>
          <a:stretch>
            <a:fillRect/>
          </a:stretch>
        </p:blipFill>
        <p:spPr bwMode="auto">
          <a:xfrm>
            <a:off x="6929454" y="0"/>
            <a:ext cx="1904960" cy="142395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№16</a:t>
            </a:r>
            <a:endParaRPr lang="ru-RU" sz="4800" dirty="0"/>
          </a:p>
        </p:txBody>
      </p:sp>
      <p:sp>
        <p:nvSpPr>
          <p:cNvPr id="3" name="Содержимое 2"/>
          <p:cNvSpPr>
            <a:spLocks noGrp="1"/>
          </p:cNvSpPr>
          <p:nvPr>
            <p:ph idx="1"/>
          </p:nvPr>
        </p:nvSpPr>
        <p:spPr>
          <a:xfrm>
            <a:off x="304800" y="1285860"/>
            <a:ext cx="9196422" cy="4794265"/>
          </a:xfrm>
        </p:spPr>
        <p:txBody>
          <a:bodyPr>
            <a:normAutofit/>
          </a:bodyPr>
          <a:lstStyle/>
          <a:p>
            <a:pPr algn="ctr">
              <a:buNone/>
            </a:pPr>
            <a:r>
              <a:rPr lang="ru-RU" b="1" dirty="0" smtClean="0">
                <a:solidFill>
                  <a:srgbClr val="002060"/>
                </a:solidFill>
              </a:rPr>
              <a:t>Спортсмены с ограниченными физическими возможностями могут принимать любые препараты.</a:t>
            </a: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a:solidFill>
                <a:srgbClr val="002060"/>
              </a:solidFill>
            </a:endParaRPr>
          </a:p>
        </p:txBody>
      </p:sp>
      <p:pic>
        <p:nvPicPr>
          <p:cNvPr id="41986" name="Picture 2" descr="http://sk-sport.kz/documents/_____An/1014/708967_w2-pic668-668x444-60011.jpg"/>
          <p:cNvPicPr>
            <a:picLocks noChangeAspect="1" noChangeArrowheads="1"/>
          </p:cNvPicPr>
          <p:nvPr/>
        </p:nvPicPr>
        <p:blipFill>
          <a:blip r:embed="rId2" cstate="print"/>
          <a:srcRect/>
          <a:stretch>
            <a:fillRect/>
          </a:stretch>
        </p:blipFill>
        <p:spPr bwMode="auto">
          <a:xfrm>
            <a:off x="4143372" y="3714752"/>
            <a:ext cx="4357686" cy="24473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№17</a:t>
            </a:r>
            <a:endParaRPr lang="ru-RU" sz="4800" dirty="0"/>
          </a:p>
        </p:txBody>
      </p:sp>
      <p:sp>
        <p:nvSpPr>
          <p:cNvPr id="3" name="Содержимое 2"/>
          <p:cNvSpPr>
            <a:spLocks noGrp="1"/>
          </p:cNvSpPr>
          <p:nvPr>
            <p:ph idx="1"/>
          </p:nvPr>
        </p:nvSpPr>
        <p:spPr>
          <a:xfrm>
            <a:off x="304800" y="1285860"/>
            <a:ext cx="8839200" cy="4794265"/>
          </a:xfrm>
        </p:spPr>
        <p:txBody>
          <a:bodyPr>
            <a:normAutofit/>
          </a:bodyPr>
          <a:lstStyle/>
          <a:p>
            <a:pPr algn="ctr">
              <a:buNone/>
            </a:pPr>
            <a:r>
              <a:rPr lang="ru-RU" b="1" dirty="0" smtClean="0">
                <a:solidFill>
                  <a:srgbClr val="002060"/>
                </a:solidFill>
              </a:rPr>
              <a:t>Я должен сообщить своему доктору о том, что, будучи спортсменом, я обязан проходить допинг-контроль и не могу принимать запрещенные препараты.</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smtClean="0">
              <a:solidFill>
                <a:srgbClr val="002060"/>
              </a:solidFill>
            </a:endParaRPr>
          </a:p>
          <a:p>
            <a:pPr>
              <a:buNone/>
            </a:pPr>
            <a:endParaRPr lang="ru-RU" dirty="0">
              <a:solidFill>
                <a:srgbClr val="002060"/>
              </a:solidFill>
            </a:endParaRPr>
          </a:p>
        </p:txBody>
      </p:sp>
      <p:pic>
        <p:nvPicPr>
          <p:cNvPr id="40962" name="Picture 2" descr="http://s.acunn.com/haber_foto/670x473/upload/haber/londra_234417546501d0adf664f7.jpg?155"/>
          <p:cNvPicPr>
            <a:picLocks noChangeAspect="1" noChangeArrowheads="1"/>
          </p:cNvPicPr>
          <p:nvPr/>
        </p:nvPicPr>
        <p:blipFill>
          <a:blip r:embed="rId2" cstate="print"/>
          <a:srcRect/>
          <a:stretch>
            <a:fillRect/>
          </a:stretch>
        </p:blipFill>
        <p:spPr bwMode="auto">
          <a:xfrm>
            <a:off x="4500562" y="3643314"/>
            <a:ext cx="4024296" cy="284103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04800" y="785794"/>
            <a:ext cx="8686800" cy="5294331"/>
          </a:xfrm>
        </p:spPr>
        <p:txBody>
          <a:bodyPr/>
          <a:lstStyle/>
          <a:p>
            <a:pPr>
              <a:buNone/>
            </a:pPr>
            <a:endParaRPr lang="ru-RU" b="1" dirty="0" smtClean="0"/>
          </a:p>
          <a:p>
            <a:pPr algn="ctr">
              <a:buNone/>
            </a:pPr>
            <a:r>
              <a:rPr lang="ru-RU" b="1" dirty="0" smtClean="0"/>
              <a:t>Цель:</a:t>
            </a:r>
            <a:r>
              <a:rPr lang="ru-RU" dirty="0" smtClean="0"/>
              <a:t> проверить спортсменов на знание антидопинговых правил</a:t>
            </a:r>
            <a:endParaRPr lang="ru-RU" dirty="0"/>
          </a:p>
        </p:txBody>
      </p:sp>
      <p:pic>
        <p:nvPicPr>
          <p:cNvPr id="2050" name="Picture 2" descr="http://kendo-vrn.ru/attachments/Image/antidoping_1.png"/>
          <p:cNvPicPr>
            <a:picLocks noChangeAspect="1" noChangeArrowheads="1"/>
          </p:cNvPicPr>
          <p:nvPr/>
        </p:nvPicPr>
        <p:blipFill>
          <a:blip r:embed="rId2" cstate="print"/>
          <a:srcRect/>
          <a:stretch>
            <a:fillRect/>
          </a:stretch>
        </p:blipFill>
        <p:spPr bwMode="auto">
          <a:xfrm>
            <a:off x="5786446" y="3429000"/>
            <a:ext cx="3090879" cy="3090880"/>
          </a:xfrm>
          <a:prstGeom prst="rect">
            <a:avLst/>
          </a:prstGeom>
          <a:noFill/>
        </p:spPr>
      </p:pic>
      <p:pic>
        <p:nvPicPr>
          <p:cNvPr id="2052" name="Picture 4" descr="http://i.onmeda.de/relaunch/doping-870x435.jpg"/>
          <p:cNvPicPr>
            <a:picLocks noChangeAspect="1" noChangeArrowheads="1"/>
          </p:cNvPicPr>
          <p:nvPr/>
        </p:nvPicPr>
        <p:blipFill>
          <a:blip r:embed="rId3" cstate="print"/>
          <a:srcRect/>
          <a:stretch>
            <a:fillRect/>
          </a:stretch>
        </p:blipFill>
        <p:spPr bwMode="auto">
          <a:xfrm>
            <a:off x="428596" y="3000372"/>
            <a:ext cx="5000660" cy="278608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№18</a:t>
            </a:r>
            <a:endParaRPr lang="ru-RU" sz="4800" dirty="0"/>
          </a:p>
        </p:txBody>
      </p:sp>
      <p:sp>
        <p:nvSpPr>
          <p:cNvPr id="3" name="Содержимое 2"/>
          <p:cNvSpPr>
            <a:spLocks noGrp="1"/>
          </p:cNvSpPr>
          <p:nvPr>
            <p:ph idx="1"/>
          </p:nvPr>
        </p:nvSpPr>
        <p:spPr>
          <a:xfrm>
            <a:off x="304800" y="1285860"/>
            <a:ext cx="8196290" cy="4794265"/>
          </a:xfrm>
        </p:spPr>
        <p:txBody>
          <a:bodyPr>
            <a:normAutofit/>
          </a:bodyPr>
          <a:lstStyle/>
          <a:p>
            <a:pPr algn="ctr">
              <a:buNone/>
            </a:pPr>
            <a:r>
              <a:rPr lang="ru-RU" b="1" dirty="0" smtClean="0">
                <a:solidFill>
                  <a:srgbClr val="002060"/>
                </a:solidFill>
              </a:rPr>
              <a:t>Как часто пересматривается Запрещенный список?</a:t>
            </a:r>
            <a:endParaRPr lang="ru-RU" dirty="0" smtClean="0">
              <a:solidFill>
                <a:srgbClr val="002060"/>
              </a:solidFill>
            </a:endParaRPr>
          </a:p>
          <a:p>
            <a:pPr>
              <a:buNone/>
            </a:pPr>
            <a:r>
              <a:rPr lang="ru-RU" dirty="0" smtClean="0">
                <a:solidFill>
                  <a:srgbClr val="002060"/>
                </a:solidFill>
              </a:rPr>
              <a:t>A. Раз в месяц</a:t>
            </a:r>
          </a:p>
          <a:p>
            <a:pPr>
              <a:buNone/>
            </a:pPr>
            <a:r>
              <a:rPr lang="ru-RU" dirty="0" smtClean="0">
                <a:solidFill>
                  <a:srgbClr val="002060"/>
                </a:solidFill>
              </a:rPr>
              <a:t>B. Раз в году</a:t>
            </a:r>
          </a:p>
          <a:p>
            <a:pPr>
              <a:buNone/>
            </a:pPr>
            <a:endParaRPr lang="ru-RU" dirty="0" smtClean="0">
              <a:solidFill>
                <a:srgbClr val="002060"/>
              </a:solidFill>
            </a:endParaRPr>
          </a:p>
          <a:p>
            <a:pPr>
              <a:buNone/>
            </a:pPr>
            <a:endParaRPr lang="ru-RU" dirty="0" smtClean="0">
              <a:solidFill>
                <a:srgbClr val="002060"/>
              </a:solidFill>
            </a:endParaRPr>
          </a:p>
          <a:p>
            <a:pPr>
              <a:buNone/>
            </a:pPr>
            <a:endParaRPr lang="ru-RU" dirty="0">
              <a:solidFill>
                <a:srgbClr val="002060"/>
              </a:solidFill>
            </a:endParaRPr>
          </a:p>
        </p:txBody>
      </p:sp>
      <p:pic>
        <p:nvPicPr>
          <p:cNvPr id="39938" name="Picture 2" descr="http://fbcdn-sphotos-e-a.akamaihd.net/hphotos-ak-xap1/v/t1.0-9/11178275_910907205666924_6539153340314996205_n.jpg?oh=65272738540470006bb5426834382d00&amp;oe=55E12FF0&amp;__gda__=1440682540_636f43cf09d5f3e4d264d4b5d2b676e1"/>
          <p:cNvPicPr>
            <a:picLocks noChangeAspect="1" noChangeArrowheads="1"/>
          </p:cNvPicPr>
          <p:nvPr/>
        </p:nvPicPr>
        <p:blipFill>
          <a:blip r:embed="rId2" cstate="print"/>
          <a:srcRect/>
          <a:stretch>
            <a:fillRect/>
          </a:stretch>
        </p:blipFill>
        <p:spPr bwMode="auto">
          <a:xfrm>
            <a:off x="1643042" y="3571876"/>
            <a:ext cx="6858000" cy="26765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№19</a:t>
            </a:r>
            <a:endParaRPr lang="ru-RU" sz="4800" dirty="0"/>
          </a:p>
        </p:txBody>
      </p:sp>
      <p:sp>
        <p:nvSpPr>
          <p:cNvPr id="3" name="Содержимое 2"/>
          <p:cNvSpPr>
            <a:spLocks noGrp="1"/>
          </p:cNvSpPr>
          <p:nvPr>
            <p:ph idx="1"/>
          </p:nvPr>
        </p:nvSpPr>
        <p:spPr>
          <a:xfrm>
            <a:off x="304800" y="1285860"/>
            <a:ext cx="8196290" cy="4794265"/>
          </a:xfrm>
        </p:spPr>
        <p:txBody>
          <a:bodyPr>
            <a:normAutofit/>
          </a:bodyPr>
          <a:lstStyle/>
          <a:p>
            <a:pPr algn="ctr">
              <a:buNone/>
            </a:pPr>
            <a:r>
              <a:rPr lang="ru-RU" b="1" dirty="0" smtClean="0">
                <a:solidFill>
                  <a:srgbClr val="002060"/>
                </a:solidFill>
              </a:rPr>
              <a:t>При необходимости мой тренер может сопровождать меня при посещении станции допинг - контроля.</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smtClean="0">
              <a:solidFill>
                <a:srgbClr val="002060"/>
              </a:solidFill>
            </a:endParaRPr>
          </a:p>
          <a:p>
            <a:pPr>
              <a:buNone/>
            </a:pPr>
            <a:endParaRPr lang="ru-RU" dirty="0">
              <a:solidFill>
                <a:srgbClr val="002060"/>
              </a:solidFill>
            </a:endParaRPr>
          </a:p>
        </p:txBody>
      </p:sp>
      <p:pic>
        <p:nvPicPr>
          <p:cNvPr id="38914" name="Picture 2" descr="http://www.dw.de/static/stills/images/vdt_mk/2014/bmaz140205_003_dopingsoci_01f.jpg"/>
          <p:cNvPicPr>
            <a:picLocks noChangeAspect="1" noChangeArrowheads="1"/>
          </p:cNvPicPr>
          <p:nvPr/>
        </p:nvPicPr>
        <p:blipFill>
          <a:blip r:embed="rId2" cstate="print"/>
          <a:srcRect/>
          <a:stretch>
            <a:fillRect/>
          </a:stretch>
        </p:blipFill>
        <p:spPr bwMode="auto">
          <a:xfrm>
            <a:off x="3786182" y="3357562"/>
            <a:ext cx="4876800" cy="27432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№20</a:t>
            </a:r>
            <a:endParaRPr lang="ru-RU" sz="4800" dirty="0"/>
          </a:p>
        </p:txBody>
      </p:sp>
      <p:sp>
        <p:nvSpPr>
          <p:cNvPr id="3" name="Содержимое 2"/>
          <p:cNvSpPr>
            <a:spLocks noGrp="1"/>
          </p:cNvSpPr>
          <p:nvPr>
            <p:ph idx="1"/>
          </p:nvPr>
        </p:nvSpPr>
        <p:spPr>
          <a:xfrm>
            <a:off x="304800" y="1285860"/>
            <a:ext cx="8196290" cy="4794265"/>
          </a:xfrm>
        </p:spPr>
        <p:txBody>
          <a:bodyPr>
            <a:normAutofit/>
          </a:bodyPr>
          <a:lstStyle/>
          <a:p>
            <a:pPr algn="ctr">
              <a:buNone/>
            </a:pPr>
            <a:r>
              <a:rPr lang="ru-RU" b="1" dirty="0" smtClean="0">
                <a:solidFill>
                  <a:srgbClr val="002060"/>
                </a:solidFill>
              </a:rPr>
              <a:t>Если у ответственного сотрудника </a:t>
            </a:r>
            <a:r>
              <a:rPr lang="ru-RU" b="1" dirty="0" err="1" smtClean="0">
                <a:solidFill>
                  <a:srgbClr val="002060"/>
                </a:solidFill>
              </a:rPr>
              <a:t>допинг-контроля</a:t>
            </a:r>
            <a:r>
              <a:rPr lang="ru-RU" b="1" dirty="0" smtClean="0">
                <a:solidFill>
                  <a:srgbClr val="002060"/>
                </a:solidFill>
              </a:rPr>
              <a:t> отсутствуют документы, удостоверяющие его личность, я могу отказаться от прохождения теста.</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smtClean="0">
              <a:solidFill>
                <a:srgbClr val="002060"/>
              </a:solidFill>
            </a:endParaRPr>
          </a:p>
          <a:p>
            <a:pPr>
              <a:buNone/>
            </a:pPr>
            <a:endParaRPr lang="ru-RU" dirty="0">
              <a:solidFill>
                <a:srgbClr val="002060"/>
              </a:solidFill>
            </a:endParaRPr>
          </a:p>
        </p:txBody>
      </p:sp>
      <p:pic>
        <p:nvPicPr>
          <p:cNvPr id="37890" name="Picture 2" descr="http://www.motoking.ru/userfiles/news/large/22338_new_11077_0b.jpg"/>
          <p:cNvPicPr>
            <a:picLocks noChangeAspect="1" noChangeArrowheads="1"/>
          </p:cNvPicPr>
          <p:nvPr/>
        </p:nvPicPr>
        <p:blipFill>
          <a:blip r:embed="rId2" cstate="print"/>
          <a:srcRect/>
          <a:stretch>
            <a:fillRect/>
          </a:stretch>
        </p:blipFill>
        <p:spPr bwMode="auto">
          <a:xfrm>
            <a:off x="4000496" y="4357694"/>
            <a:ext cx="4071966" cy="229048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№21</a:t>
            </a:r>
            <a:endParaRPr lang="ru-RU" sz="4800" dirty="0"/>
          </a:p>
        </p:txBody>
      </p:sp>
      <p:sp>
        <p:nvSpPr>
          <p:cNvPr id="3" name="Содержимое 2"/>
          <p:cNvSpPr>
            <a:spLocks noGrp="1"/>
          </p:cNvSpPr>
          <p:nvPr>
            <p:ph idx="1"/>
          </p:nvPr>
        </p:nvSpPr>
        <p:spPr>
          <a:xfrm>
            <a:off x="304800" y="1285860"/>
            <a:ext cx="8196290" cy="4794265"/>
          </a:xfrm>
        </p:spPr>
        <p:txBody>
          <a:bodyPr>
            <a:normAutofit/>
          </a:bodyPr>
          <a:lstStyle/>
          <a:p>
            <a:pPr algn="ctr">
              <a:buNone/>
            </a:pPr>
            <a:r>
              <a:rPr lang="ru-RU" b="1" dirty="0" smtClean="0">
                <a:solidFill>
                  <a:srgbClr val="002060"/>
                </a:solidFill>
              </a:rPr>
              <a:t>Я должен использовать набор для сбора анализа, который я сам выбрал и не могу попросить его замены, даже если мне кажется, что с ним были произведены какие-то манипуляции или что он грязный.</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smtClean="0">
              <a:solidFill>
                <a:srgbClr val="002060"/>
              </a:solidFill>
            </a:endParaRPr>
          </a:p>
          <a:p>
            <a:pPr>
              <a:buNone/>
            </a:pPr>
            <a:endParaRPr lang="ru-RU" dirty="0">
              <a:solidFill>
                <a:srgbClr val="002060"/>
              </a:solidFill>
            </a:endParaRPr>
          </a:p>
        </p:txBody>
      </p:sp>
      <p:pic>
        <p:nvPicPr>
          <p:cNvPr id="36866" name="Picture 2" descr="http://www.runners.ru/images/stories/analizi-butili.jpg"/>
          <p:cNvPicPr>
            <a:picLocks noChangeAspect="1" noChangeArrowheads="1"/>
          </p:cNvPicPr>
          <p:nvPr/>
        </p:nvPicPr>
        <p:blipFill>
          <a:blip r:embed="rId2" cstate="print"/>
          <a:srcRect/>
          <a:stretch>
            <a:fillRect/>
          </a:stretch>
        </p:blipFill>
        <p:spPr bwMode="auto">
          <a:xfrm>
            <a:off x="5500694" y="4286256"/>
            <a:ext cx="2786059" cy="234190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№22</a:t>
            </a:r>
            <a:endParaRPr lang="ru-RU" sz="4800" dirty="0"/>
          </a:p>
        </p:txBody>
      </p:sp>
      <p:sp>
        <p:nvSpPr>
          <p:cNvPr id="3" name="Содержимое 2"/>
          <p:cNvSpPr>
            <a:spLocks noGrp="1"/>
          </p:cNvSpPr>
          <p:nvPr>
            <p:ph idx="1"/>
          </p:nvPr>
        </p:nvSpPr>
        <p:spPr>
          <a:xfrm>
            <a:off x="304800" y="1285860"/>
            <a:ext cx="8196290" cy="4794265"/>
          </a:xfrm>
        </p:spPr>
        <p:txBody>
          <a:bodyPr>
            <a:normAutofit/>
          </a:bodyPr>
          <a:lstStyle/>
          <a:p>
            <a:pPr algn="ctr">
              <a:buNone/>
            </a:pPr>
            <a:r>
              <a:rPr lang="ru-RU" b="1" dirty="0" smtClean="0">
                <a:solidFill>
                  <a:srgbClr val="002060"/>
                </a:solidFill>
              </a:rPr>
              <a:t>Если, в какой-то момент, находясь вне соревнований, Вы прошли тест на допинг, то следующий тест будет только через несколько недель.</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smtClean="0">
              <a:solidFill>
                <a:srgbClr val="002060"/>
              </a:solidFill>
            </a:endParaRPr>
          </a:p>
          <a:p>
            <a:pPr>
              <a:buNone/>
            </a:pPr>
            <a:endParaRPr lang="ru-RU" dirty="0">
              <a:solidFill>
                <a:srgbClr val="002060"/>
              </a:solidFill>
            </a:endParaRPr>
          </a:p>
        </p:txBody>
      </p:sp>
      <p:pic>
        <p:nvPicPr>
          <p:cNvPr id="35842" name="Picture 2" descr="http://sportky.topky.sk/cacheImg/obr/1200px/doping-biologicky-pas-itf-345107.jpg"/>
          <p:cNvPicPr>
            <a:picLocks noChangeAspect="1" noChangeArrowheads="1"/>
          </p:cNvPicPr>
          <p:nvPr/>
        </p:nvPicPr>
        <p:blipFill>
          <a:blip r:embed="rId2" cstate="print"/>
          <a:srcRect/>
          <a:stretch>
            <a:fillRect/>
          </a:stretch>
        </p:blipFill>
        <p:spPr bwMode="auto">
          <a:xfrm>
            <a:off x="4572000" y="3643314"/>
            <a:ext cx="3799472" cy="278608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№23</a:t>
            </a:r>
            <a:endParaRPr lang="ru-RU" sz="4800" dirty="0"/>
          </a:p>
        </p:txBody>
      </p:sp>
      <p:sp>
        <p:nvSpPr>
          <p:cNvPr id="3" name="Содержимое 2"/>
          <p:cNvSpPr>
            <a:spLocks noGrp="1"/>
          </p:cNvSpPr>
          <p:nvPr>
            <p:ph idx="1"/>
          </p:nvPr>
        </p:nvSpPr>
        <p:spPr>
          <a:xfrm>
            <a:off x="304800" y="1285860"/>
            <a:ext cx="7767662" cy="4794265"/>
          </a:xfrm>
        </p:spPr>
        <p:txBody>
          <a:bodyPr>
            <a:normAutofit/>
          </a:bodyPr>
          <a:lstStyle/>
          <a:p>
            <a:pPr algn="ctr">
              <a:buNone/>
            </a:pPr>
            <a:r>
              <a:rPr lang="ru-RU" b="1" dirty="0" smtClean="0">
                <a:solidFill>
                  <a:srgbClr val="002060"/>
                </a:solidFill>
              </a:rPr>
              <a:t>Для выигрыша иногда можно обмануть, приняв для этого запрещенные препараты.</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a:solidFill>
                <a:srgbClr val="002060"/>
              </a:solidFill>
            </a:endParaRPr>
          </a:p>
        </p:txBody>
      </p:sp>
      <p:pic>
        <p:nvPicPr>
          <p:cNvPr id="34818" name="Picture 2" descr="http://kz.mir24.tv/news/images/original/37472_image.jpg"/>
          <p:cNvPicPr>
            <a:picLocks noChangeAspect="1" noChangeArrowheads="1"/>
          </p:cNvPicPr>
          <p:nvPr/>
        </p:nvPicPr>
        <p:blipFill>
          <a:blip r:embed="rId2" cstate="print"/>
          <a:srcRect/>
          <a:stretch>
            <a:fillRect/>
          </a:stretch>
        </p:blipFill>
        <p:spPr bwMode="auto">
          <a:xfrm>
            <a:off x="4357686" y="3429000"/>
            <a:ext cx="4071934" cy="30539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№24</a:t>
            </a:r>
            <a:endParaRPr lang="ru-RU" sz="4800" dirty="0"/>
          </a:p>
        </p:txBody>
      </p:sp>
      <p:sp>
        <p:nvSpPr>
          <p:cNvPr id="3" name="Содержимое 2"/>
          <p:cNvSpPr>
            <a:spLocks noGrp="1"/>
          </p:cNvSpPr>
          <p:nvPr>
            <p:ph idx="1"/>
          </p:nvPr>
        </p:nvSpPr>
        <p:spPr>
          <a:xfrm>
            <a:off x="304800" y="1285860"/>
            <a:ext cx="7767662" cy="4794265"/>
          </a:xfrm>
        </p:spPr>
        <p:txBody>
          <a:bodyPr>
            <a:normAutofit/>
          </a:bodyPr>
          <a:lstStyle/>
          <a:p>
            <a:pPr algn="ctr">
              <a:buNone/>
            </a:pPr>
            <a:r>
              <a:rPr lang="ru-RU" b="1" dirty="0" smtClean="0">
                <a:solidFill>
                  <a:srgbClr val="002060"/>
                </a:solidFill>
              </a:rPr>
              <a:t>Анализ мочи с целью определения запрещенных в спорте препаратов может быть проведен любой лабораторией с соответствующим оборудованием.</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a:solidFill>
                <a:srgbClr val="002060"/>
              </a:solidFill>
            </a:endParaRPr>
          </a:p>
        </p:txBody>
      </p:sp>
      <p:pic>
        <p:nvPicPr>
          <p:cNvPr id="33794" name="Picture 2" descr="http://img-2.mediazor.ru/d862891f610c8d73/3ea545268c80b9d6f1b916a29ab8512a.jpg"/>
          <p:cNvPicPr>
            <a:picLocks noChangeAspect="1" noChangeArrowheads="1"/>
          </p:cNvPicPr>
          <p:nvPr/>
        </p:nvPicPr>
        <p:blipFill>
          <a:blip r:embed="rId2" cstate="print"/>
          <a:srcRect/>
          <a:stretch>
            <a:fillRect/>
          </a:stretch>
        </p:blipFill>
        <p:spPr bwMode="auto">
          <a:xfrm>
            <a:off x="4286248" y="3929066"/>
            <a:ext cx="3810000" cy="244792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1000132"/>
          </a:xfrm>
        </p:spPr>
        <p:txBody>
          <a:bodyPr>
            <a:normAutofit/>
          </a:bodyPr>
          <a:lstStyle/>
          <a:p>
            <a:r>
              <a:rPr lang="ru-RU" sz="4800" b="1" dirty="0" smtClean="0">
                <a:solidFill>
                  <a:srgbClr val="002060"/>
                </a:solidFill>
              </a:rPr>
              <a:t>ВОПРОС №25</a:t>
            </a:r>
            <a:endParaRPr lang="ru-RU" sz="4800" dirty="0"/>
          </a:p>
        </p:txBody>
      </p:sp>
      <p:sp>
        <p:nvSpPr>
          <p:cNvPr id="3" name="Содержимое 2"/>
          <p:cNvSpPr>
            <a:spLocks noGrp="1"/>
          </p:cNvSpPr>
          <p:nvPr>
            <p:ph idx="1"/>
          </p:nvPr>
        </p:nvSpPr>
        <p:spPr>
          <a:xfrm>
            <a:off x="304800" y="1285860"/>
            <a:ext cx="7767662" cy="4794265"/>
          </a:xfrm>
        </p:spPr>
        <p:txBody>
          <a:bodyPr>
            <a:normAutofit fontScale="85000" lnSpcReduction="10000"/>
          </a:bodyPr>
          <a:lstStyle/>
          <a:p>
            <a:pPr algn="ctr">
              <a:buNone/>
            </a:pPr>
            <a:r>
              <a:rPr lang="ru-RU" b="1" dirty="0" smtClean="0">
                <a:solidFill>
                  <a:srgbClr val="002060"/>
                </a:solidFill>
              </a:rPr>
              <a:t>В случае положительного тестирования на применение запрещенной субстанции, вы имеете право:</a:t>
            </a:r>
            <a:endParaRPr lang="ru-RU" dirty="0" smtClean="0">
              <a:solidFill>
                <a:srgbClr val="002060"/>
              </a:solidFill>
            </a:endParaRPr>
          </a:p>
          <a:p>
            <a:pPr>
              <a:buNone/>
            </a:pPr>
            <a:r>
              <a:rPr lang="ru-RU" dirty="0" smtClean="0">
                <a:solidFill>
                  <a:srgbClr val="002060"/>
                </a:solidFill>
              </a:rPr>
              <a:t>A. Требовать провести анализ пробы «В»;</a:t>
            </a:r>
          </a:p>
          <a:p>
            <a:pPr>
              <a:buNone/>
            </a:pPr>
            <a:r>
              <a:rPr lang="ru-RU" dirty="0" smtClean="0">
                <a:solidFill>
                  <a:srgbClr val="002060"/>
                </a:solidFill>
              </a:rPr>
              <a:t>B. </a:t>
            </a:r>
            <a:r>
              <a:rPr lang="ru-RU" dirty="0" err="1" smtClean="0">
                <a:solidFill>
                  <a:srgbClr val="002060"/>
                </a:solidFill>
              </a:rPr>
              <a:t>Присутсвовать</a:t>
            </a:r>
            <a:r>
              <a:rPr lang="ru-RU" dirty="0" smtClean="0">
                <a:solidFill>
                  <a:srgbClr val="002060"/>
                </a:solidFill>
              </a:rPr>
              <a:t> или быть представленным при вскрытии и анализе пробы «В»;</a:t>
            </a:r>
          </a:p>
          <a:p>
            <a:pPr>
              <a:buNone/>
            </a:pPr>
            <a:r>
              <a:rPr lang="ru-RU" dirty="0" smtClean="0">
                <a:solidFill>
                  <a:srgbClr val="002060"/>
                </a:solidFill>
              </a:rPr>
              <a:t>C. Подать запрос на предоставление ему копий документации по анализам проб «А» и «В»;</a:t>
            </a:r>
          </a:p>
          <a:p>
            <a:pPr>
              <a:buNone/>
            </a:pPr>
            <a:r>
              <a:rPr lang="ru-RU" dirty="0" smtClean="0">
                <a:solidFill>
                  <a:srgbClr val="002060"/>
                </a:solidFill>
              </a:rPr>
              <a:t>D. Все перечисленные ответы верны.</a:t>
            </a:r>
          </a:p>
          <a:p>
            <a:pPr>
              <a:buNone/>
            </a:pPr>
            <a:endParaRPr lang="ru-RU" dirty="0" smtClean="0">
              <a:solidFill>
                <a:srgbClr val="002060"/>
              </a:solidFill>
            </a:endParaRPr>
          </a:p>
          <a:p>
            <a:pPr>
              <a:buNone/>
            </a:pPr>
            <a:endParaRPr lang="ru-RU" dirty="0">
              <a:solidFill>
                <a:srgbClr val="002060"/>
              </a:solidFill>
            </a:endParaRPr>
          </a:p>
        </p:txBody>
      </p:sp>
      <p:pic>
        <p:nvPicPr>
          <p:cNvPr id="32770" name="Picture 2" descr="http://static.lipetskmedia.ru/images/news_/046/780_big2.jpg"/>
          <p:cNvPicPr>
            <a:picLocks noChangeAspect="1" noChangeArrowheads="1"/>
          </p:cNvPicPr>
          <p:nvPr/>
        </p:nvPicPr>
        <p:blipFill>
          <a:blip r:embed="rId2" cstate="print"/>
          <a:srcRect/>
          <a:stretch>
            <a:fillRect/>
          </a:stretch>
        </p:blipFill>
        <p:spPr bwMode="auto">
          <a:xfrm flipH="1">
            <a:off x="6357950" y="5072074"/>
            <a:ext cx="2571768" cy="159470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№26</a:t>
            </a:r>
            <a:endParaRPr lang="ru-RU" sz="4800" dirty="0"/>
          </a:p>
        </p:txBody>
      </p:sp>
      <p:sp>
        <p:nvSpPr>
          <p:cNvPr id="3" name="Содержимое 2"/>
          <p:cNvSpPr>
            <a:spLocks noGrp="1"/>
          </p:cNvSpPr>
          <p:nvPr>
            <p:ph idx="1"/>
          </p:nvPr>
        </p:nvSpPr>
        <p:spPr>
          <a:xfrm>
            <a:off x="304800" y="1285860"/>
            <a:ext cx="7767662" cy="4794265"/>
          </a:xfrm>
        </p:spPr>
        <p:txBody>
          <a:bodyPr>
            <a:normAutofit/>
          </a:bodyPr>
          <a:lstStyle/>
          <a:p>
            <a:pPr algn="ctr">
              <a:buNone/>
            </a:pPr>
            <a:r>
              <a:rPr lang="ru-RU" b="1" dirty="0" smtClean="0">
                <a:solidFill>
                  <a:srgbClr val="002060"/>
                </a:solidFill>
              </a:rPr>
              <a:t>Спортсмен может отказаться от прохождения допинг - контроля, если он занят. </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smtClean="0">
              <a:solidFill>
                <a:srgbClr val="002060"/>
              </a:solidFill>
            </a:endParaRPr>
          </a:p>
          <a:p>
            <a:pPr>
              <a:buNone/>
            </a:pPr>
            <a:endParaRPr lang="ru-RU" dirty="0">
              <a:solidFill>
                <a:srgbClr val="002060"/>
              </a:solidFill>
            </a:endParaRPr>
          </a:p>
        </p:txBody>
      </p:sp>
      <p:pic>
        <p:nvPicPr>
          <p:cNvPr id="31746" name="Picture 2" descr="http://faboroxy.com/index.php?q=aHR0cDovL2NkbjEuaW1nMjIucmlhLnJ1L2ltYWdlcy8xMDAwNTUvNTAvMTAwMDU1NTAxNy5qcGc%3D"/>
          <p:cNvPicPr>
            <a:picLocks noChangeAspect="1" noChangeArrowheads="1"/>
          </p:cNvPicPr>
          <p:nvPr/>
        </p:nvPicPr>
        <p:blipFill>
          <a:blip r:embed="rId2" cstate="print"/>
          <a:srcRect t="22500" b="21249"/>
          <a:stretch>
            <a:fillRect/>
          </a:stretch>
        </p:blipFill>
        <p:spPr bwMode="auto">
          <a:xfrm>
            <a:off x="4000496" y="3571876"/>
            <a:ext cx="4643438" cy="261195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300" b="1" dirty="0" smtClean="0">
                <a:solidFill>
                  <a:srgbClr val="002060"/>
                </a:solidFill>
              </a:rPr>
              <a:t>результаты викторины :</a:t>
            </a:r>
            <a:r>
              <a:rPr lang="ru-RU" dirty="0" smtClean="0">
                <a:solidFill>
                  <a:srgbClr val="002060"/>
                </a:solidFill>
              </a:rPr>
              <a:t/>
            </a:r>
            <a:br>
              <a:rPr lang="ru-RU" dirty="0" smtClean="0">
                <a:solidFill>
                  <a:srgbClr val="002060"/>
                </a:solidFill>
              </a:rPr>
            </a:br>
            <a:endParaRPr lang="ru-RU" dirty="0">
              <a:solidFill>
                <a:srgbClr val="002060"/>
              </a:solidFill>
            </a:endParaRPr>
          </a:p>
        </p:txBody>
      </p:sp>
      <p:sp>
        <p:nvSpPr>
          <p:cNvPr id="3" name="Содержимое 2"/>
          <p:cNvSpPr>
            <a:spLocks noGrp="1"/>
          </p:cNvSpPr>
          <p:nvPr>
            <p:ph idx="1"/>
          </p:nvPr>
        </p:nvSpPr>
        <p:spPr>
          <a:xfrm>
            <a:off x="304800" y="1554162"/>
            <a:ext cx="8696356" cy="4525963"/>
          </a:xfrm>
        </p:spPr>
        <p:txBody>
          <a:bodyPr/>
          <a:lstStyle/>
          <a:p>
            <a:pPr fontAlgn="t">
              <a:buNone/>
            </a:pPr>
            <a:r>
              <a:rPr lang="ru-RU" sz="3600" b="1" u="sng" dirty="0" smtClean="0">
                <a:solidFill>
                  <a:srgbClr val="002060"/>
                </a:solidFill>
              </a:rPr>
              <a:t>26 - 23 баллов </a:t>
            </a:r>
            <a:r>
              <a:rPr lang="ru-RU" sz="3600" b="1" dirty="0" smtClean="0">
                <a:solidFill>
                  <a:srgbClr val="002060"/>
                </a:solidFill>
              </a:rPr>
              <a:t>- отлично</a:t>
            </a:r>
          </a:p>
          <a:p>
            <a:pPr fontAlgn="t">
              <a:buNone/>
            </a:pPr>
            <a:endParaRPr lang="ru-RU" sz="1200" dirty="0" smtClean="0">
              <a:solidFill>
                <a:srgbClr val="002060"/>
              </a:solidFill>
            </a:endParaRPr>
          </a:p>
          <a:p>
            <a:pPr fontAlgn="t">
              <a:buNone/>
            </a:pPr>
            <a:r>
              <a:rPr lang="ru-RU" sz="3600" b="1" u="sng" dirty="0" smtClean="0">
                <a:solidFill>
                  <a:srgbClr val="002060"/>
                </a:solidFill>
              </a:rPr>
              <a:t>22 - 19 баллов </a:t>
            </a:r>
            <a:r>
              <a:rPr lang="ru-RU" sz="3600" b="1" dirty="0" smtClean="0">
                <a:solidFill>
                  <a:srgbClr val="002060"/>
                </a:solidFill>
              </a:rPr>
              <a:t>- хорошо</a:t>
            </a:r>
          </a:p>
          <a:p>
            <a:pPr fontAlgn="t">
              <a:buNone/>
            </a:pPr>
            <a:endParaRPr lang="ru-RU" sz="1200" dirty="0" smtClean="0">
              <a:solidFill>
                <a:srgbClr val="002060"/>
              </a:solidFill>
            </a:endParaRPr>
          </a:p>
          <a:p>
            <a:pPr fontAlgn="t">
              <a:buNone/>
            </a:pPr>
            <a:r>
              <a:rPr lang="ru-RU" sz="3600" b="1" u="sng" dirty="0" smtClean="0">
                <a:solidFill>
                  <a:srgbClr val="002060"/>
                </a:solidFill>
              </a:rPr>
              <a:t>18 - 15 баллов </a:t>
            </a:r>
            <a:r>
              <a:rPr lang="ru-RU" sz="3600" b="1" dirty="0" smtClean="0">
                <a:solidFill>
                  <a:srgbClr val="002060"/>
                </a:solidFill>
              </a:rPr>
              <a:t>–удовлетворительно</a:t>
            </a:r>
          </a:p>
          <a:p>
            <a:pPr fontAlgn="t">
              <a:buNone/>
            </a:pPr>
            <a:endParaRPr lang="ru-RU" sz="1200" dirty="0" smtClean="0">
              <a:solidFill>
                <a:srgbClr val="002060"/>
              </a:solidFill>
            </a:endParaRPr>
          </a:p>
          <a:p>
            <a:pPr fontAlgn="t">
              <a:buNone/>
            </a:pPr>
            <a:r>
              <a:rPr lang="ru-RU" sz="3600" b="1" u="sng" dirty="0" smtClean="0">
                <a:solidFill>
                  <a:srgbClr val="002060"/>
                </a:solidFill>
              </a:rPr>
              <a:t>14 баллов  и меньше </a:t>
            </a:r>
            <a:r>
              <a:rPr lang="ru-RU" sz="3600" b="1" dirty="0" smtClean="0">
                <a:solidFill>
                  <a:srgbClr val="002060"/>
                </a:solidFill>
              </a:rPr>
              <a:t>-                                                                                                                                                неудовлетворительно</a:t>
            </a:r>
            <a:endParaRPr lang="ru-RU" sz="3600" dirty="0" smtClean="0">
              <a:solidFill>
                <a:srgbClr val="002060"/>
              </a:solidFill>
            </a:endParaRPr>
          </a:p>
          <a:p>
            <a:pPr>
              <a:buNone/>
            </a:pPr>
            <a:endParaRPr lang="ru-RU" dirty="0">
              <a:solidFill>
                <a:srgbClr val="002060"/>
              </a:solidFill>
            </a:endParaRPr>
          </a:p>
        </p:txBody>
      </p:sp>
      <p:pic>
        <p:nvPicPr>
          <p:cNvPr id="1026" name="Picture 2" descr="http://jagagifts.ru/published/publicdata/IOAN81WEBA/attachments/SC/products_pictures/1322028636_6095_enlbkr2_en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57950" y="3644423"/>
            <a:ext cx="2428866" cy="321357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dirty="0" smtClean="0">
                <a:solidFill>
                  <a:srgbClr val="002060"/>
                </a:solidFill>
              </a:rPr>
              <a:t>ВОПРОС №1</a:t>
            </a:r>
            <a:endParaRPr lang="ru-RU" sz="4800" b="1" dirty="0">
              <a:solidFill>
                <a:srgbClr val="002060"/>
              </a:solidFill>
            </a:endParaRPr>
          </a:p>
        </p:txBody>
      </p:sp>
      <p:sp>
        <p:nvSpPr>
          <p:cNvPr id="3" name="Содержимое 2"/>
          <p:cNvSpPr>
            <a:spLocks noGrp="1"/>
          </p:cNvSpPr>
          <p:nvPr>
            <p:ph idx="1"/>
          </p:nvPr>
        </p:nvSpPr>
        <p:spPr/>
        <p:txBody>
          <a:bodyPr>
            <a:normAutofit/>
          </a:bodyPr>
          <a:lstStyle/>
          <a:p>
            <a:pPr algn="ctr">
              <a:buNone/>
            </a:pPr>
            <a:r>
              <a:rPr lang="ru-RU" b="1" dirty="0" smtClean="0">
                <a:solidFill>
                  <a:srgbClr val="002060"/>
                </a:solidFill>
              </a:rPr>
              <a:t>Что такое маскирующий агент?</a:t>
            </a:r>
            <a:endParaRPr lang="ru-RU" dirty="0" smtClean="0">
              <a:solidFill>
                <a:srgbClr val="002060"/>
              </a:solidFill>
            </a:endParaRPr>
          </a:p>
          <a:p>
            <a:pPr>
              <a:buNone/>
            </a:pPr>
            <a:r>
              <a:rPr lang="ru-RU" dirty="0" smtClean="0">
                <a:solidFill>
                  <a:srgbClr val="002060"/>
                </a:solidFill>
              </a:rPr>
              <a:t>A. Человек, помогающий спортсменам применять запрещенные препараты;</a:t>
            </a:r>
          </a:p>
          <a:p>
            <a:pPr>
              <a:buNone/>
            </a:pPr>
            <a:r>
              <a:rPr lang="ru-RU" dirty="0" smtClean="0">
                <a:solidFill>
                  <a:srgbClr val="002060"/>
                </a:solidFill>
              </a:rPr>
              <a:t>B. Препарат или метод, позволяющий скрыть использование запрещенных препаратов;</a:t>
            </a:r>
          </a:p>
          <a:p>
            <a:pPr>
              <a:buNone/>
            </a:pPr>
            <a:r>
              <a:rPr lang="ru-RU" dirty="0" smtClean="0">
                <a:solidFill>
                  <a:srgbClr val="002060"/>
                </a:solidFill>
              </a:rPr>
              <a:t>C. Представитель спортсмена;</a:t>
            </a:r>
          </a:p>
          <a:p>
            <a:pPr>
              <a:buNone/>
            </a:pPr>
            <a:r>
              <a:rPr lang="ru-RU" dirty="0" smtClean="0">
                <a:solidFill>
                  <a:srgbClr val="002060"/>
                </a:solidFill>
              </a:rPr>
              <a:t>D. Клей для запечатывания крышки на бутылке с контрольной пробой.</a:t>
            </a:r>
          </a:p>
          <a:p>
            <a:endParaRPr lang="ru-RU" dirty="0"/>
          </a:p>
        </p:txBody>
      </p:sp>
      <p:pic>
        <p:nvPicPr>
          <p:cNvPr id="30722" name="Picture 2" descr="http://sportoday.org/uploads/posts/2014-10/1413002562_doping_ball.jpg"/>
          <p:cNvPicPr>
            <a:picLocks noChangeAspect="1" noChangeArrowheads="1"/>
          </p:cNvPicPr>
          <p:nvPr/>
        </p:nvPicPr>
        <p:blipFill>
          <a:blip r:embed="rId2" cstate="print">
            <a:lum bright="20000"/>
          </a:blip>
          <a:srcRect/>
          <a:stretch>
            <a:fillRect/>
          </a:stretch>
        </p:blipFill>
        <p:spPr bwMode="auto">
          <a:xfrm>
            <a:off x="6786578" y="0"/>
            <a:ext cx="2095514" cy="15716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№2</a:t>
            </a:r>
            <a:endParaRPr lang="ru-RU" sz="4800" dirty="0"/>
          </a:p>
        </p:txBody>
      </p:sp>
      <p:sp>
        <p:nvSpPr>
          <p:cNvPr id="3" name="Содержимое 2"/>
          <p:cNvSpPr>
            <a:spLocks noGrp="1"/>
          </p:cNvSpPr>
          <p:nvPr>
            <p:ph idx="1"/>
          </p:nvPr>
        </p:nvSpPr>
        <p:spPr/>
        <p:txBody>
          <a:bodyPr/>
          <a:lstStyle/>
          <a:p>
            <a:pPr algn="ctr">
              <a:buNone/>
            </a:pPr>
            <a:r>
              <a:rPr lang="ru-RU" b="1" dirty="0" smtClean="0">
                <a:solidFill>
                  <a:srgbClr val="002060"/>
                </a:solidFill>
              </a:rPr>
              <a:t>В настоящее время разработан и внедрен тест на выявление использования гормона роста (</a:t>
            </a:r>
            <a:r>
              <a:rPr lang="ru-RU" b="1" dirty="0" err="1" smtClean="0">
                <a:solidFill>
                  <a:srgbClr val="002060"/>
                </a:solidFill>
              </a:rPr>
              <a:t>hGH</a:t>
            </a:r>
            <a:r>
              <a:rPr lang="ru-RU" b="1" dirty="0" smtClean="0">
                <a:solidFill>
                  <a:srgbClr val="002060"/>
                </a:solidFill>
              </a:rPr>
              <a:t>).</a:t>
            </a: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a:p>
        </p:txBody>
      </p:sp>
      <p:pic>
        <p:nvPicPr>
          <p:cNvPr id="29698" name="Picture 2" descr="http://www.sochi-2014.ru/wp-content/uploads/2013/11/pic_1ebd8c150d84cb5af1a2a0fd752cbd37.jpg"/>
          <p:cNvPicPr>
            <a:picLocks noChangeAspect="1" noChangeArrowheads="1"/>
          </p:cNvPicPr>
          <p:nvPr/>
        </p:nvPicPr>
        <p:blipFill>
          <a:blip r:embed="rId2" cstate="print"/>
          <a:srcRect/>
          <a:stretch>
            <a:fillRect/>
          </a:stretch>
        </p:blipFill>
        <p:spPr bwMode="auto">
          <a:xfrm>
            <a:off x="4714876" y="3714752"/>
            <a:ext cx="3905224" cy="260185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№3</a:t>
            </a:r>
            <a:endParaRPr lang="ru-RU" sz="4800" dirty="0"/>
          </a:p>
        </p:txBody>
      </p:sp>
      <p:sp>
        <p:nvSpPr>
          <p:cNvPr id="3" name="Содержимое 2"/>
          <p:cNvSpPr>
            <a:spLocks noGrp="1"/>
          </p:cNvSpPr>
          <p:nvPr>
            <p:ph idx="1"/>
          </p:nvPr>
        </p:nvSpPr>
        <p:spPr/>
        <p:txBody>
          <a:bodyPr>
            <a:normAutofit fontScale="92500" lnSpcReduction="20000"/>
          </a:bodyPr>
          <a:lstStyle/>
          <a:p>
            <a:pPr algn="ctr">
              <a:buNone/>
            </a:pPr>
            <a:r>
              <a:rPr lang="ru-RU" b="1" dirty="0" smtClean="0">
                <a:solidFill>
                  <a:srgbClr val="002060"/>
                </a:solidFill>
              </a:rPr>
              <a:t>Какова цель Всемирного антидопингового кодекса?</a:t>
            </a:r>
            <a:endParaRPr lang="ru-RU" dirty="0" smtClean="0">
              <a:solidFill>
                <a:srgbClr val="002060"/>
              </a:solidFill>
            </a:endParaRPr>
          </a:p>
          <a:p>
            <a:pPr>
              <a:buNone/>
            </a:pPr>
            <a:r>
              <a:rPr lang="ru-RU" dirty="0" smtClean="0">
                <a:solidFill>
                  <a:srgbClr val="002060"/>
                </a:solidFill>
              </a:rPr>
              <a:t>A. Защищать фундаментальное право спортсменов на спорт свободный от допинга;</a:t>
            </a:r>
          </a:p>
          <a:p>
            <a:pPr>
              <a:buNone/>
            </a:pPr>
            <a:r>
              <a:rPr lang="ru-RU" dirty="0" smtClean="0">
                <a:solidFill>
                  <a:srgbClr val="002060"/>
                </a:solidFill>
              </a:rPr>
              <a:t>B. Пропагандировать здоровье, справедливость и равенство для всех спортсменов;</a:t>
            </a:r>
          </a:p>
          <a:p>
            <a:pPr>
              <a:buNone/>
            </a:pPr>
            <a:r>
              <a:rPr lang="ru-RU" dirty="0" smtClean="0">
                <a:solidFill>
                  <a:srgbClr val="002060"/>
                </a:solidFill>
              </a:rPr>
              <a:t>C. Создавать согласованные, скоординированные и эффективные антидопинговые программы на международном уровне.</a:t>
            </a:r>
          </a:p>
          <a:p>
            <a:pPr>
              <a:buNone/>
            </a:pPr>
            <a:r>
              <a:rPr lang="ru-RU" dirty="0" smtClean="0">
                <a:solidFill>
                  <a:srgbClr val="002060"/>
                </a:solidFill>
              </a:rPr>
              <a:t>D. Все перечисленные ответы верны.</a:t>
            </a:r>
          </a:p>
          <a:p>
            <a:pPr>
              <a:buNone/>
            </a:pPr>
            <a:endParaRPr lang="ru-RU" dirty="0"/>
          </a:p>
        </p:txBody>
      </p:sp>
      <p:pic>
        <p:nvPicPr>
          <p:cNvPr id="28675" name="Picture 3" descr="http://www.arabscoach.com/wp-content/uploads/2012/02/00013.jpg"/>
          <p:cNvPicPr>
            <a:picLocks noChangeAspect="1" noChangeArrowheads="1"/>
          </p:cNvPicPr>
          <p:nvPr/>
        </p:nvPicPr>
        <p:blipFill>
          <a:blip r:embed="rId2" cstate="print"/>
          <a:srcRect/>
          <a:stretch>
            <a:fillRect/>
          </a:stretch>
        </p:blipFill>
        <p:spPr bwMode="auto">
          <a:xfrm>
            <a:off x="6572264" y="5357826"/>
            <a:ext cx="2232933" cy="119059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№4</a:t>
            </a:r>
            <a:endParaRPr lang="ru-RU" sz="4800" dirty="0"/>
          </a:p>
        </p:txBody>
      </p:sp>
      <p:sp>
        <p:nvSpPr>
          <p:cNvPr id="3" name="Содержимое 2"/>
          <p:cNvSpPr>
            <a:spLocks noGrp="1"/>
          </p:cNvSpPr>
          <p:nvPr>
            <p:ph idx="1"/>
          </p:nvPr>
        </p:nvSpPr>
        <p:spPr/>
        <p:txBody>
          <a:bodyPr>
            <a:normAutofit/>
          </a:bodyPr>
          <a:lstStyle/>
          <a:p>
            <a:pPr algn="ctr">
              <a:buNone/>
            </a:pPr>
            <a:r>
              <a:rPr lang="ru-RU" b="1" dirty="0" smtClean="0">
                <a:solidFill>
                  <a:srgbClr val="002060"/>
                </a:solidFill>
              </a:rPr>
              <a:t>Тренер или врач, содействующий спортсмену в приеме запрещенных препаратов, может быть наказан в случае если спортсмен уличен в их приеме.</a:t>
            </a:r>
          </a:p>
          <a:p>
            <a:pPr>
              <a:buNone/>
            </a:pPr>
            <a:r>
              <a:rPr lang="ru-RU" dirty="0" smtClean="0">
                <a:solidFill>
                  <a:srgbClr val="002060"/>
                </a:solidFill>
              </a:rPr>
              <a:t>A. Правильно</a:t>
            </a:r>
          </a:p>
          <a:p>
            <a:pPr>
              <a:buNone/>
            </a:pPr>
            <a:r>
              <a:rPr lang="ru-RU" dirty="0" smtClean="0">
                <a:solidFill>
                  <a:srgbClr val="002060"/>
                </a:solidFill>
              </a:rPr>
              <a:t>B. Неправильно</a:t>
            </a:r>
            <a:endParaRPr lang="ru-RU" dirty="0">
              <a:solidFill>
                <a:srgbClr val="002060"/>
              </a:solidFill>
            </a:endParaRPr>
          </a:p>
        </p:txBody>
      </p:sp>
      <p:pic>
        <p:nvPicPr>
          <p:cNvPr id="54274" name="Picture 2" descr="http://img.mediacentrum.sk/gallery/620_a/1827465.jpg"/>
          <p:cNvPicPr>
            <a:picLocks noChangeAspect="1" noChangeArrowheads="1"/>
          </p:cNvPicPr>
          <p:nvPr/>
        </p:nvPicPr>
        <p:blipFill>
          <a:blip r:embed="rId2" cstate="print"/>
          <a:srcRect/>
          <a:stretch>
            <a:fillRect/>
          </a:stretch>
        </p:blipFill>
        <p:spPr bwMode="auto">
          <a:xfrm>
            <a:off x="5000628" y="4143380"/>
            <a:ext cx="3619484" cy="235266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№5</a:t>
            </a:r>
            <a:endParaRPr lang="ru-RU" sz="4800" dirty="0"/>
          </a:p>
        </p:txBody>
      </p:sp>
      <p:sp>
        <p:nvSpPr>
          <p:cNvPr id="3" name="Содержимое 2"/>
          <p:cNvSpPr>
            <a:spLocks noGrp="1"/>
          </p:cNvSpPr>
          <p:nvPr>
            <p:ph idx="1"/>
          </p:nvPr>
        </p:nvSpPr>
        <p:spPr/>
        <p:txBody>
          <a:bodyPr>
            <a:normAutofit/>
          </a:bodyPr>
          <a:lstStyle/>
          <a:p>
            <a:pPr algn="ctr">
              <a:buNone/>
            </a:pPr>
            <a:r>
              <a:rPr lang="ru-RU" b="1" dirty="0" smtClean="0">
                <a:solidFill>
                  <a:srgbClr val="002060"/>
                </a:solidFill>
              </a:rPr>
              <a:t>Если у вас есть опасения или вопросы по поводу процедуры тестирования, вы можете их выразить:</a:t>
            </a:r>
            <a:endParaRPr lang="ru-RU" dirty="0" smtClean="0">
              <a:solidFill>
                <a:srgbClr val="002060"/>
              </a:solidFill>
            </a:endParaRPr>
          </a:p>
          <a:p>
            <a:pPr>
              <a:buNone/>
            </a:pPr>
            <a:r>
              <a:rPr lang="ru-RU" dirty="0" smtClean="0">
                <a:solidFill>
                  <a:srgbClr val="002060"/>
                </a:solidFill>
              </a:rPr>
              <a:t>A. В любое время после сбора пробы;</a:t>
            </a:r>
          </a:p>
          <a:p>
            <a:pPr>
              <a:buNone/>
            </a:pPr>
            <a:r>
              <a:rPr lang="ru-RU" dirty="0" smtClean="0">
                <a:solidFill>
                  <a:srgbClr val="002060"/>
                </a:solidFill>
              </a:rPr>
              <a:t>B. Во время сборы пробы;</a:t>
            </a:r>
          </a:p>
          <a:p>
            <a:pPr>
              <a:buNone/>
            </a:pPr>
            <a:r>
              <a:rPr lang="ru-RU" dirty="0" smtClean="0">
                <a:solidFill>
                  <a:srgbClr val="002060"/>
                </a:solidFill>
              </a:rPr>
              <a:t>C. Через письменный запрос во Всемирное антидопинговое агентство.</a:t>
            </a:r>
            <a:endParaRPr lang="ru-RU" dirty="0">
              <a:solidFill>
                <a:srgbClr val="002060"/>
              </a:solidFill>
            </a:endParaRPr>
          </a:p>
        </p:txBody>
      </p:sp>
      <p:pic>
        <p:nvPicPr>
          <p:cNvPr id="53250" name="Picture 2" descr="https://scontent.xx.fbcdn.net/hphotos-xaf1/v/t1.0-9/11024486_334498433422603_3563661404811789738_n.jpg?oh=734d29757ff77e51c0d9b4e7ebdc1300&amp;oe=563CA891"/>
          <p:cNvPicPr>
            <a:picLocks noChangeAspect="1" noChangeArrowheads="1"/>
          </p:cNvPicPr>
          <p:nvPr/>
        </p:nvPicPr>
        <p:blipFill>
          <a:blip r:embed="rId2" cstate="print"/>
          <a:srcRect/>
          <a:stretch>
            <a:fillRect/>
          </a:stretch>
        </p:blipFill>
        <p:spPr bwMode="auto">
          <a:xfrm>
            <a:off x="6215074" y="5072074"/>
            <a:ext cx="2205016" cy="162391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№6</a:t>
            </a:r>
            <a:endParaRPr lang="ru-RU" sz="4800" dirty="0"/>
          </a:p>
        </p:txBody>
      </p:sp>
      <p:sp>
        <p:nvSpPr>
          <p:cNvPr id="3" name="Содержимое 2"/>
          <p:cNvSpPr>
            <a:spLocks noGrp="1"/>
          </p:cNvSpPr>
          <p:nvPr>
            <p:ph idx="1"/>
          </p:nvPr>
        </p:nvSpPr>
        <p:spPr/>
        <p:txBody>
          <a:bodyPr>
            <a:normAutofit/>
          </a:bodyPr>
          <a:lstStyle/>
          <a:p>
            <a:pPr algn="ctr">
              <a:buNone/>
            </a:pPr>
            <a:r>
              <a:rPr lang="ru-RU" b="1" dirty="0" smtClean="0"/>
              <a:t>   </a:t>
            </a:r>
            <a:r>
              <a:rPr lang="ru-RU" b="1" dirty="0" smtClean="0">
                <a:solidFill>
                  <a:srgbClr val="002060"/>
                </a:solidFill>
              </a:rPr>
              <a:t>Если пищевая добавка приобретена в аптеке без рецепта, она должна быть разрешена для применения в спорте.</a:t>
            </a:r>
            <a:endParaRPr lang="ru-RU" dirty="0" smtClean="0">
              <a:solidFill>
                <a:srgbClr val="002060"/>
              </a:solidFill>
            </a:endParaRPr>
          </a:p>
          <a:p>
            <a:pPr>
              <a:buNone/>
            </a:pPr>
            <a:endParaRPr lang="ru-RU" dirty="0" smtClean="0">
              <a:solidFill>
                <a:srgbClr val="002060"/>
              </a:solidFill>
            </a:endParaRPr>
          </a:p>
          <a:p>
            <a:pPr>
              <a:buNone/>
            </a:pPr>
            <a:r>
              <a:rPr lang="ru-RU" dirty="0" smtClean="0">
                <a:solidFill>
                  <a:srgbClr val="002060"/>
                </a:solidFill>
              </a:rPr>
              <a:t>A. Правильно</a:t>
            </a:r>
          </a:p>
          <a:p>
            <a:pPr>
              <a:buNone/>
            </a:pPr>
            <a:r>
              <a:rPr lang="ru-RU" dirty="0" smtClean="0">
                <a:solidFill>
                  <a:srgbClr val="002060"/>
                </a:solidFill>
              </a:rPr>
              <a:t>B. Неправильно</a:t>
            </a:r>
          </a:p>
          <a:p>
            <a:pPr>
              <a:buNone/>
            </a:pPr>
            <a:endParaRPr lang="ru-RU" dirty="0">
              <a:solidFill>
                <a:srgbClr val="002060"/>
              </a:solidFill>
            </a:endParaRPr>
          </a:p>
        </p:txBody>
      </p:sp>
      <p:pic>
        <p:nvPicPr>
          <p:cNvPr id="52226" name="Picture 2" descr="http://beliyspisok.ru/proxy.php?image=http%3A%2F%2Fptoday.ru%2Fphoto%2F9547%2F2.jpg&amp;hash=85ea811116e6e06e250702ab76fb1a38"/>
          <p:cNvPicPr>
            <a:picLocks noChangeAspect="1" noChangeArrowheads="1"/>
          </p:cNvPicPr>
          <p:nvPr/>
        </p:nvPicPr>
        <p:blipFill>
          <a:blip r:embed="rId2" cstate="print"/>
          <a:srcRect/>
          <a:stretch>
            <a:fillRect/>
          </a:stretch>
        </p:blipFill>
        <p:spPr bwMode="auto">
          <a:xfrm>
            <a:off x="4643438" y="3571876"/>
            <a:ext cx="3643298" cy="289642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2060"/>
                </a:solidFill>
              </a:rPr>
              <a:t>ВОПРОС №7</a:t>
            </a:r>
            <a:endParaRPr lang="ru-RU" sz="4800" dirty="0"/>
          </a:p>
        </p:txBody>
      </p:sp>
      <p:sp>
        <p:nvSpPr>
          <p:cNvPr id="3" name="Содержимое 2"/>
          <p:cNvSpPr>
            <a:spLocks noGrp="1"/>
          </p:cNvSpPr>
          <p:nvPr>
            <p:ph idx="1"/>
          </p:nvPr>
        </p:nvSpPr>
        <p:spPr/>
        <p:txBody>
          <a:bodyPr>
            <a:normAutofit lnSpcReduction="10000"/>
          </a:bodyPr>
          <a:lstStyle/>
          <a:p>
            <a:pPr algn="ctr">
              <a:buNone/>
            </a:pPr>
            <a:r>
              <a:rPr lang="ru-RU" b="1" dirty="0" smtClean="0">
                <a:solidFill>
                  <a:srgbClr val="002060"/>
                </a:solidFill>
              </a:rPr>
              <a:t>Если я получил травму и не участвую в соревнованиях, я все равно обязан сообщать о своем местонахождении </a:t>
            </a:r>
            <a:r>
              <a:rPr lang="ru-RU" b="1" dirty="0" err="1" smtClean="0">
                <a:solidFill>
                  <a:srgbClr val="002060"/>
                </a:solidFill>
              </a:rPr>
              <a:t>соостветсвующим</a:t>
            </a:r>
            <a:r>
              <a:rPr lang="ru-RU" b="1" dirty="0" smtClean="0">
                <a:solidFill>
                  <a:srgbClr val="002060"/>
                </a:solidFill>
              </a:rPr>
              <a:t> спортивным органам на случай необходимости найти меня для проведения </a:t>
            </a:r>
            <a:r>
              <a:rPr lang="ru-RU" b="1" dirty="0" err="1" smtClean="0">
                <a:solidFill>
                  <a:srgbClr val="002060"/>
                </a:solidFill>
              </a:rPr>
              <a:t>допинг-тестирования</a:t>
            </a:r>
            <a:r>
              <a:rPr lang="ru-RU" dirty="0" smtClean="0">
                <a:solidFill>
                  <a:srgbClr val="002060"/>
                </a:solidFill>
              </a:rPr>
              <a:t>.</a:t>
            </a:r>
          </a:p>
          <a:p>
            <a:pPr>
              <a:buNone/>
            </a:pPr>
            <a:r>
              <a:rPr lang="ru-RU" dirty="0" smtClean="0">
                <a:solidFill>
                  <a:srgbClr val="002060"/>
                </a:solidFill>
              </a:rPr>
              <a:t>A. Правильно</a:t>
            </a:r>
          </a:p>
          <a:p>
            <a:pPr>
              <a:buNone/>
            </a:pPr>
            <a:r>
              <a:rPr lang="ru-RU" dirty="0" smtClean="0">
                <a:solidFill>
                  <a:srgbClr val="002060"/>
                </a:solidFill>
              </a:rPr>
              <a:t>B. Неправильно</a:t>
            </a:r>
            <a:endParaRPr lang="ru-RU" dirty="0">
              <a:solidFill>
                <a:srgbClr val="002060"/>
              </a:solidFill>
            </a:endParaRPr>
          </a:p>
        </p:txBody>
      </p:sp>
      <p:pic>
        <p:nvPicPr>
          <p:cNvPr id="51202" name="Picture 2" descr="http://2.bp.blogspot.com/-Bm_d4LxwTn4/UFXxVH7NzzI/AAAAAAAAIVY/dhlzm8FFWV8/s1600/doping.jpg"/>
          <p:cNvPicPr>
            <a:picLocks noChangeAspect="1" noChangeArrowheads="1"/>
          </p:cNvPicPr>
          <p:nvPr/>
        </p:nvPicPr>
        <p:blipFill>
          <a:blip r:embed="rId2" cstate="print"/>
          <a:srcRect/>
          <a:stretch>
            <a:fillRect/>
          </a:stretch>
        </p:blipFill>
        <p:spPr bwMode="auto">
          <a:xfrm>
            <a:off x="6215074" y="4795847"/>
            <a:ext cx="2500300" cy="177799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128</TotalTime>
  <Words>938</Words>
  <Application>Microsoft Office PowerPoint</Application>
  <PresentationFormat>Экран (4:3)</PresentationFormat>
  <Paragraphs>136</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Трек</vt:lpstr>
      <vt:lpstr>   </vt:lpstr>
      <vt:lpstr>Слайд 2</vt:lpstr>
      <vt:lpstr>ВОПРОС №1</vt:lpstr>
      <vt:lpstr>ВОПРОС №2</vt:lpstr>
      <vt:lpstr>ВОПРОС №3</vt:lpstr>
      <vt:lpstr>ВОПРОС №4</vt:lpstr>
      <vt:lpstr>ВОПРОС №5</vt:lpstr>
      <vt:lpstr>ВОПРОС №6</vt:lpstr>
      <vt:lpstr>ВОПРОС №7</vt:lpstr>
      <vt:lpstr>ВОПРОС №8</vt:lpstr>
      <vt:lpstr>ВОПРОС №9</vt:lpstr>
      <vt:lpstr>ВОПРОС №10</vt:lpstr>
      <vt:lpstr>ВОПРОС №11</vt:lpstr>
      <vt:lpstr>ВОПРОС №12</vt:lpstr>
      <vt:lpstr>ВОПРОС №13</vt:lpstr>
      <vt:lpstr>ВОПРОС №14</vt:lpstr>
      <vt:lpstr>ВОПРОС №15</vt:lpstr>
      <vt:lpstr>ВОПРОС №16</vt:lpstr>
      <vt:lpstr>ВОПРОС №17</vt:lpstr>
      <vt:lpstr>ВОПРОС №18</vt:lpstr>
      <vt:lpstr>ВОПРОС №19</vt:lpstr>
      <vt:lpstr>ВОПРОС №20</vt:lpstr>
      <vt:lpstr>ВОПРОС №21</vt:lpstr>
      <vt:lpstr>ВОПРОС №22</vt:lpstr>
      <vt:lpstr>ВОПРОС №23</vt:lpstr>
      <vt:lpstr>ВОПРОС №24</vt:lpstr>
      <vt:lpstr>ВОПРОС №25</vt:lpstr>
      <vt:lpstr>ВОПРОС №26</vt:lpstr>
      <vt:lpstr>результаты викторины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МУНИЦИПАЛЬНОЕ  БЮДЖЕТНОЕ ОБРАЗОВАТЕЛЬНОЕ  УЧРЕЖДЕНИЕ      ДОПОЛНИТЕЛЬНОГО ОБРАЗОВАНИЯ ДЕТЕЙ  СО СПОРТИВНЫМ ПРОФИЛЕМ ОБУЧЕНИЯ        «ДЕТСКО - ЮНОШЕСКАЯ СПОРТИВНАЯ ШКОЛА «ОЛИМПИЕЦ»  </dc:title>
  <dc:creator>Дом</dc:creator>
  <cp:lastModifiedBy>Алинка</cp:lastModifiedBy>
  <cp:revision>17</cp:revision>
  <dcterms:created xsi:type="dcterms:W3CDTF">2015-08-11T09:43:30Z</dcterms:created>
  <dcterms:modified xsi:type="dcterms:W3CDTF">2016-02-01T12:40:50Z</dcterms:modified>
</cp:coreProperties>
</file>