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74" r:id="rId3"/>
    <p:sldId id="275" r:id="rId4"/>
    <p:sldId id="276" r:id="rId5"/>
    <p:sldId id="277" r:id="rId6"/>
    <p:sldId id="279" r:id="rId7"/>
    <p:sldId id="278" r:id="rId8"/>
    <p:sldId id="281" r:id="rId9"/>
    <p:sldId id="283" r:id="rId10"/>
    <p:sldId id="285" r:id="rId11"/>
  </p:sldIdLst>
  <p:sldSz cx="9906000" cy="6858000" type="A4"/>
  <p:notesSz cx="6784975" cy="98567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clrMru>
    <a:srgbClr val="993300"/>
    <a:srgbClr val="FF0000"/>
    <a:srgbClr val="FF9933"/>
    <a:srgbClr val="9900CC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0" autoAdjust="0"/>
    <p:restoredTop sz="94709" autoAdjust="0"/>
  </p:normalViewPr>
  <p:slideViewPr>
    <p:cSldViewPr>
      <p:cViewPr varScale="1">
        <p:scale>
          <a:sx n="42" d="100"/>
          <a:sy n="42" d="100"/>
        </p:scale>
        <p:origin x="-1541" y="-86"/>
      </p:cViewPr>
      <p:guideLst>
        <p:guide orient="horz" pos="4319"/>
        <p:guide pos="4032"/>
        <p:guide pos="4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1" tIns="46141" rIns="92281" bIns="46141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40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1" tIns="46141" rIns="92281" bIns="46141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4663"/>
            <a:ext cx="2940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1" tIns="46141" rIns="92281" bIns="46141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364663"/>
            <a:ext cx="2940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1" tIns="46141" rIns="92281" bIns="46141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76E8C43B-19FA-47F3-9A7B-92D22802A1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CAC85-A4B4-46A8-87A3-441D772725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25422-F60D-423B-B843-D0850EBF0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7F2D7-78D8-49FC-BED5-4EAE21345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87236-7BCB-494C-8968-6B2A0F322A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732D6-93DD-428E-ADBF-4C96BDFE8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72030-5DE2-47FF-982E-B5928C609D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D2A53-8C62-4550-B797-6E4B5C4CC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EC31C-B307-4590-A3CF-55154011B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9B7B-EC94-4159-9ABB-92E484AF4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39A07-8955-4E20-A362-91C32A39C8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BCF3-164E-4D36-9AE8-DCFC81A04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3AD3C1-D0EB-467F-883C-A3BF2487D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91"/>
          <p:cNvSpPr txBox="1">
            <a:spLocks noChangeArrowheads="1"/>
          </p:cNvSpPr>
          <p:nvPr/>
        </p:nvSpPr>
        <p:spPr bwMode="auto">
          <a:xfrm>
            <a:off x="3080792" y="4149080"/>
            <a:ext cx="4901555" cy="830997"/>
          </a:xfrm>
          <a:prstGeom prst="rect">
            <a:avLst/>
          </a:prstGeom>
          <a:solidFill>
            <a:schemeClr val="accent3">
              <a:lumMod val="95000"/>
              <a:alpha val="8392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 err="1">
                <a:solidFill>
                  <a:srgbClr val="C00000"/>
                </a:solidFill>
              </a:rPr>
              <a:t>Рыбицкая</a:t>
            </a:r>
            <a:r>
              <a:rPr lang="ru-RU" b="1" dirty="0">
                <a:solidFill>
                  <a:srgbClr val="C00000"/>
                </a:solidFill>
              </a:rPr>
              <a:t>  В.А</a:t>
            </a:r>
            <a:r>
              <a:rPr lang="ru-RU" b="1">
                <a:solidFill>
                  <a:srgbClr val="C00000"/>
                </a:solidFill>
              </a:rPr>
              <a:t>., </a:t>
            </a:r>
          </a:p>
          <a:p>
            <a:pPr algn="ctr">
              <a:defRPr/>
            </a:pPr>
            <a:r>
              <a:rPr lang="ru-RU" b="1">
                <a:solidFill>
                  <a:srgbClr val="C00000"/>
                </a:solidFill>
              </a:rPr>
              <a:t>МБОУ </a:t>
            </a:r>
            <a:r>
              <a:rPr lang="ru-RU" b="1" dirty="0">
                <a:solidFill>
                  <a:srgbClr val="C00000"/>
                </a:solidFill>
              </a:rPr>
              <a:t>«Лицей №124», г. Барнаул</a:t>
            </a:r>
          </a:p>
        </p:txBody>
      </p:sp>
      <p:sp>
        <p:nvSpPr>
          <p:cNvPr id="2" name="Rectangle 90"/>
          <p:cNvSpPr>
            <a:spLocks noChangeArrowheads="1"/>
          </p:cNvSpPr>
          <p:nvPr/>
        </p:nvSpPr>
        <p:spPr bwMode="auto">
          <a:xfrm>
            <a:off x="2864768" y="1196752"/>
            <a:ext cx="5067499" cy="2428875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УРОК ФИЗИКИ «Свободное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падение»,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9- 10 класс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738188" y="2000250"/>
            <a:ext cx="84201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400" smtClean="0"/>
              <a:t>Что на уроке было новым? Что было главным? Что было интересным? Что вызвало затруднения? Оцените свои учебные достижения.</a:t>
            </a:r>
            <a:endParaRPr lang="ru-RU" sz="4400" smtClean="0">
              <a:solidFill>
                <a:srgbClr val="993300"/>
              </a:solidFill>
            </a:endParaRPr>
          </a:p>
        </p:txBody>
      </p:sp>
      <p:sp>
        <p:nvSpPr>
          <p:cNvPr id="13316" name="Rectangle 90"/>
          <p:cNvSpPr>
            <a:spLocks noChangeArrowheads="1"/>
          </p:cNvSpPr>
          <p:nvPr/>
        </p:nvSpPr>
        <p:spPr bwMode="auto">
          <a:xfrm>
            <a:off x="809625" y="785813"/>
            <a:ext cx="7696200" cy="1214437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4800" b="1" dirty="0">
                <a:solidFill>
                  <a:srgbClr val="C00000"/>
                </a:solidFill>
              </a:rPr>
              <a:t>Рефлексия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0"/>
          <p:cNvSpPr>
            <a:spLocks noChangeArrowheads="1"/>
          </p:cNvSpPr>
          <p:nvPr/>
        </p:nvSpPr>
        <p:spPr bwMode="auto">
          <a:xfrm>
            <a:off x="920553" y="214313"/>
            <a:ext cx="8890198" cy="1143000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cs typeface="Times New Roman" pitchFamily="18" charset="0"/>
              </a:rPr>
              <a:t>Актуализация знаний.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Падение тела вблизи поверхности земли</a:t>
            </a:r>
          </a:p>
        </p:txBody>
      </p:sp>
      <p:sp>
        <p:nvSpPr>
          <p:cNvPr id="3075" name="Rectangle 90"/>
          <p:cNvSpPr>
            <a:spLocks noChangeArrowheads="1"/>
          </p:cNvSpPr>
          <p:nvPr/>
        </p:nvSpPr>
        <p:spPr bwMode="auto">
          <a:xfrm>
            <a:off x="238125" y="1714500"/>
            <a:ext cx="4286250" cy="5000625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/>
                </a:solidFill>
              </a:rPr>
              <a:t>?</a:t>
            </a:r>
            <a:r>
              <a:rPr lang="ru-RU" sz="2800" dirty="0">
                <a:solidFill>
                  <a:schemeClr val="tx2"/>
                </a:solidFill>
              </a:rPr>
              <a:t> Как движутся тела под действием постоянной силы</a:t>
            </a:r>
            <a:r>
              <a:rPr lang="en-US" sz="2800" dirty="0">
                <a:solidFill>
                  <a:schemeClr val="tx2"/>
                </a:solidFill>
              </a:rPr>
              <a:t>?</a:t>
            </a:r>
            <a:endParaRPr lang="ru-RU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800" b="1" dirty="0">
                <a:solidFill>
                  <a:schemeClr val="tx2"/>
                </a:solidFill>
              </a:rPr>
              <a:t>?</a:t>
            </a:r>
            <a:r>
              <a:rPr lang="ru-RU" sz="2800" dirty="0">
                <a:solidFill>
                  <a:schemeClr val="tx2"/>
                </a:solidFill>
              </a:rPr>
              <a:t>Что можно сказать о величине силы тяжести вблизи поверхности земли</a:t>
            </a:r>
            <a:r>
              <a:rPr lang="en-US" sz="2800" dirty="0">
                <a:solidFill>
                  <a:schemeClr val="tx2"/>
                </a:solidFill>
              </a:rPr>
              <a:t>?</a:t>
            </a:r>
            <a:endParaRPr lang="ru-RU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2800" dirty="0">
                <a:solidFill>
                  <a:schemeClr val="tx2"/>
                </a:solidFill>
              </a:rPr>
              <a:t> Свободно падающее</a:t>
            </a:r>
          </a:p>
          <a:p>
            <a:pPr>
              <a:defRPr/>
            </a:pPr>
            <a:r>
              <a:rPr lang="ru-RU" sz="2800" dirty="0">
                <a:solidFill>
                  <a:schemeClr val="tx2"/>
                </a:solidFill>
              </a:rPr>
              <a:t> тело движется с постоянным ускорением, т.е. равноускоренно</a:t>
            </a:r>
            <a:r>
              <a:rPr lang="ru-RU" sz="3600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3080" name="Picture 1" descr="C:\Documents and Settings\я\Мои документы\Мои рисунки\кинематика 004_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8688" y="1785938"/>
            <a:ext cx="4881562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я\Мои документы\Мои рисунки\45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2875" y="2220913"/>
            <a:ext cx="5864225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4099" name="Rectangle 90"/>
          <p:cNvSpPr>
            <a:spLocks noChangeArrowheads="1"/>
          </p:cNvSpPr>
          <p:nvPr/>
        </p:nvSpPr>
        <p:spPr bwMode="auto">
          <a:xfrm>
            <a:off x="2595563" y="214313"/>
            <a:ext cx="7196137" cy="1071562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От чего зависит ускорение при свободном падении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01" name="Rectangle 90"/>
          <p:cNvSpPr>
            <a:spLocks noChangeArrowheads="1"/>
          </p:cNvSpPr>
          <p:nvPr/>
        </p:nvSpPr>
        <p:spPr bwMode="auto">
          <a:xfrm>
            <a:off x="95250" y="2286000"/>
            <a:ext cx="3643313" cy="4357688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ru-RU" sz="2800" dirty="0">
                <a:solidFill>
                  <a:schemeClr val="tx2"/>
                </a:solidFill>
              </a:rPr>
              <a:t>Галилей в конце Х</a:t>
            </a:r>
            <a:r>
              <a:rPr lang="en-US" sz="2800" dirty="0">
                <a:solidFill>
                  <a:schemeClr val="tx2"/>
                </a:solidFill>
              </a:rPr>
              <a:t>VI</a:t>
            </a:r>
            <a:r>
              <a:rPr lang="ru-RU" sz="2800" dirty="0">
                <a:solidFill>
                  <a:schemeClr val="tx2"/>
                </a:solidFill>
              </a:rPr>
              <a:t>в. изучал  опытным путем падение тел, роняя тяжелые тела с башни.</a:t>
            </a:r>
          </a:p>
          <a:p>
            <a:pPr>
              <a:defRPr/>
            </a:pPr>
            <a:r>
              <a:rPr lang="ru-RU" sz="2800" dirty="0">
                <a:solidFill>
                  <a:schemeClr val="tx2"/>
                </a:solidFill>
              </a:rPr>
              <a:t>Тела, независимо от их массы достигают земли почти в одно и то же время.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0"/>
          <p:cNvSpPr>
            <a:spLocks noChangeArrowheads="1"/>
          </p:cNvSpPr>
          <p:nvPr/>
        </p:nvSpPr>
        <p:spPr bwMode="auto">
          <a:xfrm>
            <a:off x="1640632" y="188640"/>
            <a:ext cx="7053262" cy="928687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</a:rPr>
              <a:t>Проблемные опыты</a:t>
            </a:r>
          </a:p>
        </p:txBody>
      </p:sp>
      <p:sp>
        <p:nvSpPr>
          <p:cNvPr id="5125" name="Text Box 91"/>
          <p:cNvSpPr txBox="1">
            <a:spLocks noChangeArrowheads="1"/>
          </p:cNvSpPr>
          <p:nvPr/>
        </p:nvSpPr>
        <p:spPr bwMode="auto">
          <a:xfrm>
            <a:off x="5238750" y="2143125"/>
            <a:ext cx="3286125" cy="4524375"/>
          </a:xfrm>
          <a:prstGeom prst="rect">
            <a:avLst/>
          </a:prstGeom>
          <a:solidFill>
            <a:srgbClr val="FF9900">
              <a:alpha val="8392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5124" name="Rectangle 90"/>
          <p:cNvSpPr>
            <a:spLocks noChangeArrowheads="1"/>
          </p:cNvSpPr>
          <p:nvPr/>
        </p:nvSpPr>
        <p:spPr bwMode="auto">
          <a:xfrm>
            <a:off x="166688" y="1785938"/>
            <a:ext cx="3429000" cy="4857750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 </a:t>
            </a:r>
            <a:r>
              <a:rPr lang="ru-RU" dirty="0">
                <a:latin typeface="+mn-lt"/>
              </a:rPr>
              <a:t>Возьмите небольшой диск из бумаги и толстого картона, отпустите порознь и друг на друге. Почему разный результат?</a:t>
            </a:r>
          </a:p>
          <a:p>
            <a:pPr>
              <a:defRPr/>
            </a:pPr>
            <a:r>
              <a:rPr lang="ru-RU" dirty="0">
                <a:latin typeface="+mn-lt"/>
                <a:cs typeface="Times New Roman" pitchFamily="18" charset="0"/>
              </a:rPr>
              <a:t> Лист бумаги скомканный и ровный. Массы одинаковые, а время падения разное. Почему?</a:t>
            </a:r>
            <a:endParaRPr lang="ru-RU" dirty="0">
              <a:latin typeface="+mn-lt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sz="3200" dirty="0">
              <a:solidFill>
                <a:schemeClr val="tx2"/>
              </a:solidFill>
            </a:endParaRPr>
          </a:p>
        </p:txBody>
      </p:sp>
      <p:pic>
        <p:nvPicPr>
          <p:cNvPr id="2" name="Picture 4" descr="C:\Documents and Settings\я\Мои документы\Мои рисунки\вак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28864" y="1928813"/>
            <a:ext cx="5857875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0"/>
          <p:cNvSpPr>
            <a:spLocks noChangeArrowheads="1"/>
          </p:cNvSpPr>
          <p:nvPr/>
        </p:nvSpPr>
        <p:spPr bwMode="auto">
          <a:xfrm>
            <a:off x="1738313" y="357188"/>
            <a:ext cx="7696200" cy="1071562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4000" b="1" dirty="0" err="1">
                <a:solidFill>
                  <a:schemeClr val="accent6">
                    <a:lumMod val="50000"/>
                  </a:schemeClr>
                </a:solidFill>
              </a:rPr>
              <a:t>Целеполагание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</p:txBody>
      </p:sp>
      <p:sp>
        <p:nvSpPr>
          <p:cNvPr id="6147" name="Rectangle 90"/>
          <p:cNvSpPr>
            <a:spLocks noChangeArrowheads="1"/>
          </p:cNvSpPr>
          <p:nvPr/>
        </p:nvSpPr>
        <p:spPr bwMode="auto">
          <a:xfrm>
            <a:off x="3095625" y="1928813"/>
            <a:ext cx="6500813" cy="3429000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ru-RU" sz="3600" dirty="0"/>
              <a:t>Выяснить как падают тела, от чего зависит время падения, что будет если не учитывать сопротивление воздуха.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C:\Documents and Settings\я\Мои документы\Мои рисунки\3 ролик_00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831126" y="2348880"/>
            <a:ext cx="4800533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7171" name="Rectangle 90"/>
          <p:cNvSpPr>
            <a:spLocks noChangeArrowheads="1"/>
          </p:cNvSpPr>
          <p:nvPr/>
        </p:nvSpPr>
        <p:spPr bwMode="auto">
          <a:xfrm>
            <a:off x="1809750" y="142875"/>
            <a:ext cx="7767638" cy="1214438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От чего зависит ускорение при свободном падении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2" name="Rectangle 90"/>
          <p:cNvSpPr>
            <a:spLocks noChangeArrowheads="1"/>
          </p:cNvSpPr>
          <p:nvPr/>
        </p:nvSpPr>
        <p:spPr bwMode="auto">
          <a:xfrm>
            <a:off x="238125" y="2143125"/>
            <a:ext cx="4357688" cy="4572000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ru-RU" sz="2800" dirty="0">
                <a:solidFill>
                  <a:schemeClr val="tx2"/>
                </a:solidFill>
              </a:rPr>
              <a:t>В стеклянной трубке помещены птичье перо, кусок пробки, дробинка.</a:t>
            </a:r>
          </a:p>
          <a:p>
            <a:pPr>
              <a:defRPr/>
            </a:pPr>
            <a:r>
              <a:rPr lang="en-US" sz="3200" b="1" dirty="0">
                <a:solidFill>
                  <a:schemeClr val="tx2"/>
                </a:solidFill>
              </a:rPr>
              <a:t>? </a:t>
            </a:r>
            <a:r>
              <a:rPr lang="ru-RU" sz="2800" dirty="0">
                <a:solidFill>
                  <a:schemeClr val="tx2"/>
                </a:solidFill>
              </a:rPr>
              <a:t>Как они будут падать если воздух есть в трубке</a:t>
            </a:r>
            <a:r>
              <a:rPr lang="en-US" sz="2800" dirty="0">
                <a:solidFill>
                  <a:schemeClr val="tx2"/>
                </a:solidFill>
              </a:rPr>
              <a:t>?</a:t>
            </a:r>
            <a:endParaRPr lang="ru-RU" sz="2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3200" b="1" dirty="0">
                <a:solidFill>
                  <a:schemeClr val="tx2"/>
                </a:solidFill>
              </a:rPr>
              <a:t>? </a:t>
            </a:r>
            <a:r>
              <a:rPr lang="ru-RU" sz="2800" dirty="0">
                <a:solidFill>
                  <a:schemeClr val="tx2"/>
                </a:solidFill>
              </a:rPr>
              <a:t>Как они будут падать если воздух в трубке откачать</a:t>
            </a:r>
            <a:r>
              <a:rPr lang="en-US" sz="2800" dirty="0"/>
              <a:t>?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0"/>
          <p:cNvSpPr>
            <a:spLocks noChangeArrowheads="1"/>
          </p:cNvSpPr>
          <p:nvPr/>
        </p:nvSpPr>
        <p:spPr bwMode="auto">
          <a:xfrm>
            <a:off x="1666875" y="285750"/>
            <a:ext cx="7696200" cy="1143000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Выводы:</a:t>
            </a:r>
          </a:p>
        </p:txBody>
      </p:sp>
      <p:sp>
        <p:nvSpPr>
          <p:cNvPr id="8195" name="Text Box 91"/>
          <p:cNvSpPr txBox="1">
            <a:spLocks noChangeArrowheads="1"/>
          </p:cNvSpPr>
          <p:nvPr/>
        </p:nvSpPr>
        <p:spPr bwMode="auto">
          <a:xfrm>
            <a:off x="2216696" y="2420888"/>
            <a:ext cx="6215063" cy="3194050"/>
          </a:xfrm>
          <a:prstGeom prst="rect">
            <a:avLst/>
          </a:prstGeom>
          <a:solidFill>
            <a:schemeClr val="accent3">
              <a:lumMod val="95000"/>
              <a:alpha val="8392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3200" dirty="0">
                <a:solidFill>
                  <a:schemeClr val="tx2"/>
                </a:solidFill>
              </a:rPr>
              <a:t>Особенностью свободного падения является то, что все тела в данном месте земли падают с одинаковым ускорением, их ускорение не зависит  ни от плотности, ни от массы, ни от формы тел.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0"/>
          <p:cNvSpPr>
            <a:spLocks noChangeArrowheads="1"/>
          </p:cNvSpPr>
          <p:nvPr/>
        </p:nvSpPr>
        <p:spPr bwMode="auto">
          <a:xfrm>
            <a:off x="1595438" y="214313"/>
            <a:ext cx="7910512" cy="1428750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Основные формулы и графики при движении вниз</a:t>
            </a:r>
          </a:p>
        </p:txBody>
      </p:sp>
      <p:sp>
        <p:nvSpPr>
          <p:cNvPr id="9219" name="Rectangle 90"/>
          <p:cNvSpPr>
            <a:spLocks noChangeArrowheads="1"/>
          </p:cNvSpPr>
          <p:nvPr/>
        </p:nvSpPr>
        <p:spPr bwMode="auto">
          <a:xfrm>
            <a:off x="166688" y="1857375"/>
            <a:ext cx="3500437" cy="4786313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ru-RU" sz="2800" dirty="0"/>
              <a:t>Ускорение свободного падения на Земле </a:t>
            </a:r>
            <a:br>
              <a:rPr lang="ru-RU" sz="2800" dirty="0"/>
            </a:br>
            <a:r>
              <a:rPr lang="ru-RU" sz="2800" dirty="0"/>
              <a:t>приблизительно равно: </a:t>
            </a:r>
            <a:r>
              <a:rPr lang="ru-RU" sz="2800" dirty="0" err="1"/>
              <a:t>g</a:t>
            </a:r>
            <a:r>
              <a:rPr lang="ru-RU" sz="2800" dirty="0"/>
              <a:t> = 9,81м/с</a:t>
            </a:r>
            <a:r>
              <a:rPr lang="ru-RU" sz="2800" baseline="30000" dirty="0"/>
              <a:t>2</a:t>
            </a:r>
            <a:r>
              <a:rPr lang="ru-RU" sz="2800" dirty="0"/>
              <a:t>.</a:t>
            </a:r>
            <a:br>
              <a:rPr lang="ru-RU" sz="2800" dirty="0"/>
            </a:br>
            <a:r>
              <a:rPr lang="ru-RU" sz="2800" dirty="0"/>
              <a:t>Ускорение свободного падения всегда направлено к центру Земли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5" name="Rectangle 5"/>
          <p:cNvSpPr>
            <a:spLocks noChangeArrowheads="1"/>
          </p:cNvSpPr>
          <p:nvPr/>
        </p:nvSpPr>
        <p:spPr bwMode="auto">
          <a:xfrm>
            <a:off x="0" y="66675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9226" name="Rectangle 6"/>
          <p:cNvSpPr>
            <a:spLocks noChangeArrowheads="1"/>
          </p:cNvSpPr>
          <p:nvPr/>
        </p:nvSpPr>
        <p:spPr bwMode="auto">
          <a:xfrm>
            <a:off x="0" y="1057275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0" y="847725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pic>
        <p:nvPicPr>
          <p:cNvPr id="2" name="Picture 10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016896" y="2021837"/>
            <a:ext cx="5578971" cy="450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3250" y="1214438"/>
            <a:ext cx="27146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90"/>
          <p:cNvSpPr>
            <a:spLocks noChangeArrowheads="1"/>
          </p:cNvSpPr>
          <p:nvPr/>
        </p:nvSpPr>
        <p:spPr bwMode="auto">
          <a:xfrm>
            <a:off x="238125" y="1214438"/>
            <a:ext cx="6643688" cy="2143125"/>
          </a:xfrm>
          <a:prstGeom prst="rect">
            <a:avLst/>
          </a:prstGeom>
          <a:solidFill>
            <a:schemeClr val="accent3">
              <a:lumMod val="95000"/>
              <a:alpha val="87057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ru-RU" sz="2800"/>
              <a:t>Камень брошен вертикально вверх. На графике изображена зависимость проекции скорости от времени. В какой момент времени камень достиг наибольшей высоты?</a:t>
            </a: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238125" y="3571875"/>
            <a:ext cx="9429750" cy="1714500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ru-RU" sz="2800" dirty="0"/>
              <a:t>Тело брошено вертикально вверх со скоростью 20 м/с. Чему равны его скорость и ускорение в верхней точке траектории? Чему равны максимальная высота и время подъема?</a:t>
            </a:r>
          </a:p>
        </p:txBody>
      </p:sp>
      <p:sp>
        <p:nvSpPr>
          <p:cNvPr id="12293" name="Rectangle 90"/>
          <p:cNvSpPr>
            <a:spLocks noChangeArrowheads="1"/>
          </p:cNvSpPr>
          <p:nvPr/>
        </p:nvSpPr>
        <p:spPr bwMode="auto">
          <a:xfrm>
            <a:off x="238125" y="5429250"/>
            <a:ext cx="9429750" cy="1428750"/>
          </a:xfrm>
          <a:prstGeom prst="rect">
            <a:avLst/>
          </a:prstGeom>
          <a:solidFill>
            <a:schemeClr val="accent3">
              <a:lumMod val="95000"/>
              <a:alpha val="83136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flatTx/>
          </a:bodyPr>
          <a:lstStyle/>
          <a:p>
            <a:pPr>
              <a:defRPr/>
            </a:pPr>
            <a:r>
              <a:rPr lang="ru-RU" sz="2800" dirty="0"/>
              <a:t>Во сколько раз надо увеличить скорость брошенного вертикально вверх тела, чтобы высота подъема увеличилась в 4 раз?</a:t>
            </a:r>
          </a:p>
        </p:txBody>
      </p:sp>
      <p:sp>
        <p:nvSpPr>
          <p:cNvPr id="12294" name="Rectangle 90"/>
          <p:cNvSpPr>
            <a:spLocks noChangeArrowheads="1"/>
          </p:cNvSpPr>
          <p:nvPr/>
        </p:nvSpPr>
        <p:spPr bwMode="auto">
          <a:xfrm>
            <a:off x="309563" y="214313"/>
            <a:ext cx="9196387" cy="714375"/>
          </a:xfrm>
          <a:prstGeom prst="rect">
            <a:avLst/>
          </a:prstGeom>
          <a:solidFill>
            <a:schemeClr val="accent3">
              <a:lumMod val="95000"/>
              <a:alpha val="59999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flatTx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Задачи ЕГЭ и ГИА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2373</TotalTime>
  <Words>357</Words>
  <Application>Microsoft Office PowerPoint</Application>
  <PresentationFormat>Лист A4 (210x297 мм)</PresentationFormat>
  <Paragraphs>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Times New Roman</vt:lpstr>
      <vt:lpstr>Arial</vt:lpstr>
      <vt:lpstr>Calibri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</vt:lpstr>
    </vt:vector>
  </TitlesOfParts>
  <Company>Forpost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User</cp:lastModifiedBy>
  <cp:revision>116</cp:revision>
  <dcterms:created xsi:type="dcterms:W3CDTF">2003-11-21T14:57:23Z</dcterms:created>
  <dcterms:modified xsi:type="dcterms:W3CDTF">2016-01-28T17:15:30Z</dcterms:modified>
</cp:coreProperties>
</file>