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5" r:id="rId3"/>
    <p:sldId id="276" r:id="rId4"/>
    <p:sldId id="279" r:id="rId5"/>
    <p:sldId id="259" r:id="rId6"/>
    <p:sldId id="277" r:id="rId7"/>
    <p:sldId id="267" r:id="rId8"/>
    <p:sldId id="269" r:id="rId9"/>
    <p:sldId id="261" r:id="rId10"/>
    <p:sldId id="270" r:id="rId11"/>
    <p:sldId id="271" r:id="rId12"/>
    <p:sldId id="280" r:id="rId13"/>
    <p:sldId id="281" r:id="rId14"/>
    <p:sldId id="282" r:id="rId15"/>
    <p:sldId id="283" r:id="rId16"/>
    <p:sldId id="272" r:id="rId17"/>
    <p:sldId id="273" r:id="rId18"/>
    <p:sldId id="274" r:id="rId19"/>
    <p:sldId id="28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14324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Математика 5 класс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(УМК </a:t>
            </a:r>
            <a:r>
              <a:rPr lang="ru-RU" dirty="0" err="1" smtClean="0">
                <a:solidFill>
                  <a:srgbClr val="FF0000"/>
                </a:solidFill>
              </a:rPr>
              <a:t>Н.Я.Виленкин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Урок № 57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по теме  «Умножение и деление натуральных чисел»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4857760"/>
            <a:ext cx="4711424" cy="227216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Учитель: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Халупо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Ирина Анатольевна,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ГБОУ СОШ №297.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740094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chemeClr val="accent1"/>
                </a:solidFill>
              </a:rPr>
              <a:t>Математический диктант.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Найдите корень уравнения: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– вариант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80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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 = 16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514350" indent="-514350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 11 = 26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125 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z = 1000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  199 = 199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+ 59 = 169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–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вариант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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53 = 11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514350" indent="-514350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75  x = 3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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z = 100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99  y = 99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252 – z = 50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57166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714356"/>
            <a:ext cx="690088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Проверка математического диктанта.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1 – вариант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1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y = 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5</a:t>
            </a:r>
          </a:p>
          <a:p>
            <a:pPr marL="514350" indent="-514350">
              <a:buNone/>
            </a:pP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2. 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x= 286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3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z = 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8</a:t>
            </a:r>
            <a:endParaRPr lang="en-US" sz="3600" b="1" dirty="0" smtClean="0">
              <a:solidFill>
                <a:srgbClr val="FF0000"/>
              </a:solidFill>
              <a:sym typeface="Symbol"/>
            </a:endParaRP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4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y = 1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5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x = 1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10</a:t>
            </a:r>
            <a:endParaRPr lang="en-US" sz="3600" b="1" dirty="0" smtClean="0">
              <a:solidFill>
                <a:srgbClr val="FF0000"/>
              </a:solidFill>
              <a:sym typeface="Symbol"/>
            </a:endParaRP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</a:rPr>
              <a:t> – вариант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1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y = 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583</a:t>
            </a:r>
          </a:p>
          <a:p>
            <a:pPr marL="514350" indent="-514350">
              <a:buNone/>
            </a:pP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2.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 x= 25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3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.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 z = 25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4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y= 1</a:t>
            </a:r>
          </a:p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5</a:t>
            </a:r>
            <a:r>
              <a:rPr lang="ru-RU" sz="3600" b="1" dirty="0" smtClean="0">
                <a:solidFill>
                  <a:srgbClr val="FF0000"/>
                </a:solidFill>
                <a:sym typeface="Symbol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 z = 202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28604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642918"/>
            <a:ext cx="6829444" cy="1143000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Физминутка</a:t>
            </a:r>
            <a:endParaRPr lang="ru-RU" sz="8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7543824" cy="44348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 – нагнуться,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Два – нагнуться, разогнуться,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 – в ладоши три хлопка,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Головою три кивка,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четыре – руки шире, 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Пять – руками  помахать,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Шесть – на место тихо сесть.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28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704088"/>
            <a:ext cx="6257940" cy="1143000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  <a:endParaRPr lang="ru-RU" sz="8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115328" cy="44348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Для приготовления мармелада берут 3 части яблочного пюре, 2 части сливового пюре, 2 части сахара и 1 часть воды. Найдите массу каждого продукта, необходимого для приготовления 4 кг мармелада.</a:t>
            </a:r>
          </a:p>
          <a:p>
            <a:endParaRPr lang="ru-RU" dirty="0"/>
          </a:p>
        </p:txBody>
      </p:sp>
      <p:pic>
        <p:nvPicPr>
          <p:cNvPr id="5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28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704088"/>
            <a:ext cx="6615130" cy="1143000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Краткая запись:</a:t>
            </a:r>
            <a:endParaRPr lang="ru-RU" sz="66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920085"/>
            <a:ext cx="7929618" cy="44348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ru-RU" sz="4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кг масса одной части.</a:t>
            </a:r>
          </a:p>
          <a:p>
            <a:pPr>
              <a:buNone/>
            </a:pPr>
            <a:endParaRPr lang="ru-RU" sz="4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Яблочное пюре – 3 части – 3х кг</a:t>
            </a:r>
          </a:p>
          <a:p>
            <a:pPr>
              <a:buNone/>
            </a:pPr>
            <a:r>
              <a:rPr lang="ru-RU" sz="4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Сливовое пюре – 2 части – 2х кг</a:t>
            </a:r>
          </a:p>
          <a:p>
            <a:pPr>
              <a:buNone/>
            </a:pPr>
            <a:r>
              <a:rPr lang="ru-RU" sz="4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Сахар - – 2 части – 2х кг</a:t>
            </a:r>
          </a:p>
          <a:p>
            <a:pPr>
              <a:buNone/>
            </a:pPr>
            <a:r>
              <a:rPr lang="ru-RU" sz="4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Вода - 1 часть – 1х = </a:t>
            </a:r>
            <a:r>
              <a:rPr lang="ru-RU" sz="4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кг</a:t>
            </a:r>
          </a:p>
          <a:p>
            <a:pPr>
              <a:buNone/>
            </a:pPr>
            <a:r>
              <a:rPr lang="ru-RU" dirty="0" smtClean="0"/>
              <a:t> </a:t>
            </a:r>
          </a:p>
        </p:txBody>
      </p:sp>
      <p:pic>
        <p:nvPicPr>
          <p:cNvPr id="5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28"/>
            <a:ext cx="1584220" cy="158422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7929586" y="4286256"/>
            <a:ext cx="1071538" cy="7143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кг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7143768" y="3357562"/>
            <a:ext cx="1000132" cy="264320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14290"/>
            <a:ext cx="635798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Составим и решим уравнение: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57290" y="1357298"/>
            <a:ext cx="7358114" cy="4997627"/>
          </a:xfrm>
        </p:spPr>
        <p:txBody>
          <a:bodyPr/>
          <a:lstStyle/>
          <a:p>
            <a:pPr marL="514350" indent="-514350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1 ) 3х+2х+2х+х=4,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8х=4,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х=8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4,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х=2.   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кг – масса одной части.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3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 2 = 6 (кг) – масса яблочного пюре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3) 2  2 = 4 (кг) – масса сливового пюре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4) 2 2 = 4 (кг) – масса сахара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5) 1  2 = 2 (кг) –масса воды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Ответ: 6кг,  4кг, 4кг, 2кг.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28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143116"/>
            <a:ext cx="632937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Самостоятельная работа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КИМ, Математика 5 класс, Л.П.Попова,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 №11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2423160"/>
            <a:ext cx="4038600" cy="443484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– вариант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Стр. 24 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2423160"/>
            <a:ext cx="4038600" cy="443484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– вариант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Стр. 25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28604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500042"/>
            <a:ext cx="6900882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solidFill>
                  <a:schemeClr val="accent1"/>
                </a:solidFill>
              </a:rPr>
              <a:t>Рефлексия деятельности.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</a:rPr>
              <a:t>-  Сегодня я узнал …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- Я выполнял задания …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- Я приобрёл …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- Я научился …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- У меня получилось …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- Было интересно …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28604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704088"/>
            <a:ext cx="6400816" cy="1143000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accent1"/>
                </a:solidFill>
              </a:rPr>
              <a:t>Спасибо за урок !</a:t>
            </a:r>
            <a:endParaRPr lang="ru-RU" sz="6600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Спасибо вам друзья,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За ваши верные решенья!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И помнить будем мы всегда,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Что математика нужна нам всем!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28604"/>
            <a:ext cx="1584220" cy="1584220"/>
          </a:xfrm>
          <a:prstGeom prst="rect">
            <a:avLst/>
          </a:prstGeom>
          <a:noFill/>
        </p:spPr>
      </p:pic>
      <p:pic>
        <p:nvPicPr>
          <p:cNvPr id="6" name="Picture 3" descr="MCj034336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4786322"/>
            <a:ext cx="2040897" cy="184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357166"/>
            <a:ext cx="675800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Используемая литература: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929222"/>
          </a:xfrm>
        </p:spPr>
        <p:txBody>
          <a:bodyPr/>
          <a:lstStyle/>
          <a:p>
            <a:pPr marL="514350" indent="-51435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1.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Виленкин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Н.Я., Жохов В.И., А.С. Чесноков,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Шварцбурд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С.И. Математика 5, М.: Мнемозина. 2014.</a:t>
            </a:r>
          </a:p>
          <a:p>
            <a:pPr marL="514350" indent="-51435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Чесноков А.С.,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Нешков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К.И. Дидактические материалы по математике для 6 класса. - М.: Классик стиль, 2012.</a:t>
            </a:r>
          </a:p>
          <a:p>
            <a:pPr marL="514350" indent="-51435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И.Я.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Депман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Н.Я.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Виленкин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За страницами учебника математики, - М. Просвещение. 1989.</a:t>
            </a:r>
          </a:p>
          <a:p>
            <a:pPr marL="514350" indent="-51435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  Контрольно-измерительные материалы. Математика. 5 класс / Сост.Л.П. Попова. – 3-е изд.,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– М.:ВАКО, 2014.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pic>
        <p:nvPicPr>
          <p:cNvPr id="4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0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Цели урока :</a:t>
            </a:r>
            <a:endParaRPr lang="ru-RU" sz="8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3891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Обобщение и систематизация знаний, умений и навыков по теме: «Умножение и деление натуральных чисел»; 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контроль уровня усвоения темы;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Развитие мышления, математической речи, внимания и памяти.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4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57166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85439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Проверка домашнего задания.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Критерии оценивания домашнего задания: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ошибок – отметка «5»,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1-2 ошибки – отметка «4»,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ошибка – отметка «3»,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Более 4 ошибок – отметка «2».</a:t>
            </a:r>
          </a:p>
          <a:p>
            <a:pPr>
              <a:buNone/>
            </a:pP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Д/З : №528,525.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929454" y="4214818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4118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    	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34" y="285728"/>
            <a:ext cx="2706624" cy="1792224"/>
          </a:xfrm>
          <a:prstGeom prst="rect">
            <a:avLst/>
          </a:prstGeom>
          <a:noFill/>
        </p:spPr>
      </p:pic>
      <p:pic>
        <p:nvPicPr>
          <p:cNvPr id="4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28604"/>
            <a:ext cx="1584220" cy="158422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14348" y="1357298"/>
            <a:ext cx="77153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«Математика – это дверь и ключ ко всем наукам».</a:t>
            </a:r>
          </a:p>
          <a:p>
            <a:pPr algn="r"/>
            <a:r>
              <a:rPr lang="ru-RU" sz="66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Роджер Бэкон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14290"/>
            <a:ext cx="1584220" cy="158422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643174" y="571479"/>
            <a:ext cx="59293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Устная разминка</a:t>
            </a:r>
            <a:endParaRPr lang="ru-RU" sz="4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6" y="1928801"/>
          <a:ext cx="8286804" cy="414340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000130"/>
                <a:gridCol w="2000264"/>
                <a:gridCol w="1143008"/>
                <a:gridCol w="1000132"/>
                <a:gridCol w="1928826"/>
                <a:gridCol w="1214444"/>
              </a:tblGrid>
              <a:tr h="828681"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А)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27 • 11 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7030A0"/>
                          </a:solidFill>
                        </a:rPr>
                        <a:t>м</a:t>
                      </a:r>
                      <a:endParaRPr lang="ru-RU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</a:rPr>
                        <a:t>Е)</a:t>
                      </a:r>
                      <a:endParaRPr lang="ru-RU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solidFill>
                            <a:srgbClr val="FF0000"/>
                          </a:solidFill>
                        </a:rPr>
                        <a:t>560: 560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err="1" smtClean="0">
                          <a:solidFill>
                            <a:srgbClr val="7030A0"/>
                          </a:solidFill>
                        </a:rPr>
                        <a:t>д</a:t>
                      </a:r>
                      <a:endParaRPr lang="ru-RU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Б)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451 • 0 </a:t>
                      </a:r>
                      <a:endParaRPr lang="ru-RU" sz="3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7030A0"/>
                          </a:solidFill>
                        </a:rPr>
                        <a:t>и</a:t>
                      </a:r>
                      <a:endParaRPr lang="ru-RU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Ж)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1 • 659</a:t>
                      </a:r>
                      <a:endParaRPr lang="ru-RU" sz="3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7030A0"/>
                          </a:solidFill>
                        </a:rPr>
                        <a:t>у</a:t>
                      </a:r>
                      <a:endParaRPr lang="ru-RU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В)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solidFill>
                            <a:srgbClr val="FF0000"/>
                          </a:solidFill>
                        </a:rPr>
                        <a:t>8989: 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7030A0"/>
                          </a:solidFill>
                        </a:rPr>
                        <a:t>л</a:t>
                      </a:r>
                      <a:endParaRPr lang="ru-RU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З)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11• 42</a:t>
                      </a:r>
                      <a:endParaRPr lang="ru-RU" sz="3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err="1" smtClean="0">
                          <a:solidFill>
                            <a:srgbClr val="7030A0"/>
                          </a:solidFill>
                        </a:rPr>
                        <a:t>н</a:t>
                      </a:r>
                      <a:endParaRPr lang="ru-RU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Г)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125 • 27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 •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7030A0"/>
                          </a:solidFill>
                        </a:rPr>
                        <a:t>о</a:t>
                      </a:r>
                      <a:endParaRPr lang="ru-RU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И)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25 • 96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 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7030A0"/>
                          </a:solidFill>
                        </a:rPr>
                        <a:t>е</a:t>
                      </a:r>
                      <a:endParaRPr lang="ru-RU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Д)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419: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7030A0"/>
                          </a:solidFill>
                        </a:rPr>
                        <a:t>ж</a:t>
                      </a:r>
                      <a:endParaRPr lang="ru-RU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К)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400: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rgbClr val="7030A0"/>
                          </a:solidFill>
                        </a:rPr>
                        <a:t>п</a:t>
                      </a:r>
                      <a:endParaRPr lang="ru-RU" sz="4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28"/>
            <a:ext cx="1584220" cy="158422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71670" y="214290"/>
            <a:ext cx="67151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5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1928802"/>
          <a:ext cx="7786737" cy="13797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5193"/>
                <a:gridCol w="865193"/>
                <a:gridCol w="865193"/>
                <a:gridCol w="865193"/>
                <a:gridCol w="865193"/>
                <a:gridCol w="865193"/>
                <a:gridCol w="865193"/>
                <a:gridCol w="865193"/>
                <a:gridCol w="865193"/>
              </a:tblGrid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659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297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462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2700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419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9600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462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9600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29058" y="3571876"/>
          <a:ext cx="865193" cy="1158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5193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285852" y="5000636"/>
          <a:ext cx="6056351" cy="11627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5193"/>
                <a:gridCol w="865193"/>
                <a:gridCol w="865193"/>
                <a:gridCol w="865193"/>
                <a:gridCol w="865193"/>
                <a:gridCol w="865193"/>
                <a:gridCol w="865193"/>
              </a:tblGrid>
              <a:tr h="43750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360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5503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4040188" cy="659352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Свойства умножения натуральных чисел.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72000" y="1428736"/>
            <a:ext cx="4041775" cy="654843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solidFill>
                  <a:srgbClr val="C00000"/>
                </a:solidFill>
              </a:rPr>
              <a:t>Свойства деления натуральных чисел. 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14282" y="2285992"/>
            <a:ext cx="4254502" cy="384572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3000" dirty="0" smtClean="0">
                <a:solidFill>
                  <a:srgbClr val="C00000"/>
                </a:solidFill>
              </a:rPr>
              <a:t>1. </a:t>
            </a:r>
            <a:r>
              <a:rPr lang="ru-RU" sz="3000" b="1" dirty="0" smtClean="0">
                <a:solidFill>
                  <a:srgbClr val="C00000"/>
                </a:solidFill>
              </a:rPr>
              <a:t>Переместительное.</a:t>
            </a:r>
          </a:p>
          <a:p>
            <a:pPr marL="514350" indent="-514350">
              <a:buNone/>
            </a:pPr>
            <a:r>
              <a:rPr lang="ru-RU" sz="3000" b="1" dirty="0" smtClean="0">
                <a:solidFill>
                  <a:srgbClr val="C00000"/>
                </a:solidFill>
              </a:rPr>
              <a:t>   </a:t>
            </a:r>
            <a:r>
              <a:rPr lang="en-US" sz="3000" b="1" dirty="0" smtClean="0">
                <a:solidFill>
                  <a:srgbClr val="C00000"/>
                </a:solidFill>
              </a:rPr>
              <a:t>a </a:t>
            </a: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 b = b  a</a:t>
            </a:r>
          </a:p>
          <a:p>
            <a:pPr marL="514350" indent="-514350">
              <a:buNone/>
            </a:pP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ru-RU" sz="3000" b="1" dirty="0" smtClean="0">
                <a:solidFill>
                  <a:srgbClr val="C00000"/>
                </a:solidFill>
                <a:sym typeface="Symbol"/>
              </a:rPr>
              <a:t>. Сочетательное.</a:t>
            </a:r>
          </a:p>
          <a:p>
            <a:pPr marL="514350" indent="-514350">
              <a:buNone/>
            </a:pPr>
            <a:r>
              <a:rPr lang="ru-RU" sz="3000" b="1" dirty="0" smtClean="0">
                <a:solidFill>
                  <a:srgbClr val="C00000"/>
                </a:solidFill>
                <a:sym typeface="Symbol"/>
              </a:rPr>
              <a:t>   </a:t>
            </a: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a  ( b  c ) = (a  b )  c </a:t>
            </a:r>
          </a:p>
          <a:p>
            <a:pPr marL="514350" indent="-514350">
              <a:buNone/>
            </a:pP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ru-RU" sz="3000" b="1" dirty="0" smtClean="0">
                <a:solidFill>
                  <a:srgbClr val="C00000"/>
                </a:solidFill>
                <a:sym typeface="Symbol"/>
              </a:rPr>
              <a:t>. </a:t>
            </a: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 a  1 = a</a:t>
            </a:r>
            <a:endParaRPr lang="ru-RU" sz="3000" b="1" dirty="0" smtClean="0">
              <a:solidFill>
                <a:srgbClr val="C00000"/>
              </a:solidFill>
              <a:sym typeface="Symbol"/>
            </a:endParaRPr>
          </a:p>
          <a:p>
            <a:pPr marL="514350" indent="-514350">
              <a:buNone/>
            </a:pPr>
            <a:r>
              <a:rPr lang="ru-RU" sz="3000" b="1" dirty="0" smtClean="0">
                <a:solidFill>
                  <a:srgbClr val="C00000"/>
                </a:solidFill>
                <a:sym typeface="Symbol"/>
              </a:rPr>
              <a:t>4. </a:t>
            </a: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 a  0 = 0</a:t>
            </a:r>
          </a:p>
          <a:p>
            <a:pPr marL="514350" indent="-514350">
              <a:buAutoNum type="arabicPeriod" startAt="3"/>
            </a:pPr>
            <a:endParaRPr lang="ru-RU" sz="30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00628" y="2357430"/>
            <a:ext cx="3613147" cy="3845720"/>
          </a:xfrm>
        </p:spPr>
        <p:txBody>
          <a:bodyPr/>
          <a:lstStyle/>
          <a:p>
            <a:pPr marL="457200" indent="-457200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1</a:t>
            </a:r>
            <a:r>
              <a:rPr lang="ru-RU" sz="3000" b="1" dirty="0" smtClean="0">
                <a:solidFill>
                  <a:srgbClr val="C00000"/>
                </a:solidFill>
              </a:rPr>
              <a:t>. </a:t>
            </a:r>
            <a:r>
              <a:rPr lang="en-US" sz="3000" b="1" dirty="0" smtClean="0">
                <a:solidFill>
                  <a:srgbClr val="C00000"/>
                </a:solidFill>
              </a:rPr>
              <a:t>a </a:t>
            </a: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 1 = a</a:t>
            </a:r>
            <a:endParaRPr lang="ru-RU" sz="3000" b="1" dirty="0" smtClean="0">
              <a:solidFill>
                <a:srgbClr val="C00000"/>
              </a:solidFill>
              <a:sym typeface="Symbol"/>
            </a:endParaRPr>
          </a:p>
          <a:p>
            <a:pPr marL="457200" indent="-457200">
              <a:buNone/>
            </a:pPr>
            <a:r>
              <a:rPr lang="ru-RU" sz="3000" b="1" dirty="0" smtClean="0">
                <a:solidFill>
                  <a:srgbClr val="C00000"/>
                </a:solidFill>
                <a:sym typeface="Symbol"/>
              </a:rPr>
              <a:t>2. </a:t>
            </a: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a  a =1</a:t>
            </a:r>
            <a:endParaRPr lang="ru-RU" sz="3000" b="1" dirty="0" smtClean="0">
              <a:solidFill>
                <a:srgbClr val="C00000"/>
              </a:solidFill>
              <a:sym typeface="Symbol"/>
            </a:endParaRPr>
          </a:p>
          <a:p>
            <a:pPr marL="457200" indent="-457200">
              <a:buNone/>
            </a:pPr>
            <a:r>
              <a:rPr lang="ru-RU" sz="3000" b="1" dirty="0" smtClean="0">
                <a:solidFill>
                  <a:srgbClr val="C00000"/>
                </a:solidFill>
                <a:sym typeface="Symbol"/>
              </a:rPr>
              <a:t>3. 0  </a:t>
            </a: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a = 0</a:t>
            </a:r>
          </a:p>
          <a:p>
            <a:pPr marL="457200" indent="-457200">
              <a:buNone/>
            </a:pP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ru-RU" sz="3000" b="1" dirty="0" smtClean="0">
                <a:solidFill>
                  <a:srgbClr val="C00000"/>
                </a:solidFill>
                <a:sym typeface="Symbol"/>
              </a:rPr>
              <a:t>. </a:t>
            </a:r>
            <a:r>
              <a:rPr lang="en-US" sz="3000" b="1" dirty="0" smtClean="0">
                <a:solidFill>
                  <a:srgbClr val="C00000"/>
                </a:solidFill>
                <a:sym typeface="Symbol"/>
              </a:rPr>
              <a:t> a  0</a:t>
            </a:r>
            <a:endParaRPr lang="ru-RU" sz="3000" b="1" dirty="0" smtClean="0">
              <a:solidFill>
                <a:srgbClr val="C00000"/>
              </a:solidFill>
              <a:sym typeface="Symbol"/>
            </a:endParaRPr>
          </a:p>
          <a:p>
            <a:pPr marL="457200" indent="-457200">
              <a:buAutoNum type="arabicPeriod"/>
            </a:pPr>
            <a:endParaRPr lang="en-US" dirty="0" smtClean="0">
              <a:solidFill>
                <a:srgbClr val="FF0000"/>
              </a:solidFill>
              <a:sym typeface="Symbol"/>
            </a:endParaRPr>
          </a:p>
          <a:p>
            <a:pPr marL="457200" indent="-457200">
              <a:buAutoNum type="arabicPeriod"/>
            </a:pP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500694" y="4071942"/>
            <a:ext cx="928694" cy="500066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429256" y="4000504"/>
            <a:ext cx="785818" cy="642942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072330" y="4714884"/>
            <a:ext cx="1584220" cy="1584220"/>
          </a:xfrm>
          <a:prstGeom prst="rect">
            <a:avLst/>
          </a:prstGeom>
          <a:noFill/>
        </p:spPr>
      </p:pic>
      <p:sp>
        <p:nvSpPr>
          <p:cNvPr id="10" name="Текст 2"/>
          <p:cNvSpPr txBox="1">
            <a:spLocks/>
          </p:cNvSpPr>
          <p:nvPr/>
        </p:nvSpPr>
        <p:spPr>
          <a:xfrm>
            <a:off x="0" y="428604"/>
            <a:ext cx="8715436" cy="659352"/>
          </a:xfrm>
          <a:prstGeom prst="rect">
            <a:avLst/>
          </a:prstGeom>
        </p:spPr>
        <p:txBody>
          <a:bodyPr vert="horz" lIns="45720" tIns="0" rIns="4572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Свойства «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Уножения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деления», использованные при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усной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работе: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14290"/>
            <a:ext cx="7358114" cy="20002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Нестандартные способы умножения.</a:t>
            </a:r>
            <a:br>
              <a:rPr lang="ru-RU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Русский крестьянский способ умножения.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47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 35 = 1645</a:t>
            </a:r>
            <a:endParaRPr lang="ru-RU" sz="36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Рисунок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143116"/>
            <a:ext cx="464347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71472" y="5857892"/>
            <a:ext cx="83582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     </a:t>
            </a:r>
            <a:r>
              <a:rPr lang="ru-RU" sz="4000" dirty="0" smtClean="0">
                <a:solidFill>
                  <a:srgbClr val="FF0000"/>
                </a:solidFill>
              </a:rPr>
              <a:t>35 + 70 + 140 + 280 + 1120 = 1645. 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5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85728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443914" cy="23685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Нестандартные способы умножения.</a:t>
            </a:r>
            <a:r>
              <a:rPr lang="ru-RU" sz="4000" b="1" u="sng" dirty="0" smtClean="0">
                <a:solidFill>
                  <a:srgbClr val="FF0000"/>
                </a:solidFill>
              </a:rPr>
              <a:t/>
            </a:r>
            <a:br>
              <a:rPr lang="ru-RU" sz="4000" b="1" u="sng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Метод «решетки».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347 ∙ 29 =10 063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2285992"/>
            <a:ext cx="5429288" cy="3500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2214546" y="1357298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928794" y="2285992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0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786050" y="3071810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6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143768" y="2786058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2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215206" y="4429132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9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27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00042"/>
            <a:ext cx="1584220" cy="1584220"/>
          </a:xfrm>
          <a:prstGeom prst="rect">
            <a:avLst/>
          </a:prstGeom>
          <a:noFill/>
        </p:spPr>
      </p:pic>
      <p:cxnSp>
        <p:nvCxnSpPr>
          <p:cNvPr id="36" name="Прямая соединительная линия 35"/>
          <p:cNvCxnSpPr/>
          <p:nvPr/>
        </p:nvCxnSpPr>
        <p:spPr>
          <a:xfrm rot="5400000">
            <a:off x="3641792" y="4050077"/>
            <a:ext cx="3500462" cy="1588"/>
          </a:xfrm>
          <a:prstGeom prst="line">
            <a:avLst/>
          </a:prstGeom>
          <a:ln w="1270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1750993" y="4035429"/>
            <a:ext cx="3500462" cy="158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9" idx="1"/>
            <a:endCxn id="9" idx="3"/>
          </p:cNvCxnSpPr>
          <p:nvPr/>
        </p:nvCxnSpPr>
        <p:spPr>
          <a:xfrm rot="10800000" flipH="1">
            <a:off x="1714480" y="4036223"/>
            <a:ext cx="5429288" cy="158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9" idx="1"/>
          </p:cNvCxnSpPr>
          <p:nvPr/>
        </p:nvCxnSpPr>
        <p:spPr>
          <a:xfrm rot="10800000" flipH="1">
            <a:off x="1714480" y="2285993"/>
            <a:ext cx="1714512" cy="175023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endCxn id="9" idx="3"/>
          </p:cNvCxnSpPr>
          <p:nvPr/>
        </p:nvCxnSpPr>
        <p:spPr>
          <a:xfrm rot="5400000" flipH="1" flipV="1">
            <a:off x="5411397" y="4054083"/>
            <a:ext cx="1750231" cy="1714512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3929058" y="1357298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4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929322" y="1357298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7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928794" y="4071942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2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786050" y="4786322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7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714744" y="2357430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0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714876" y="3071810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8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643570" y="2357430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6500826" y="3071810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4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rot="10800000" flipV="1">
            <a:off x="3500430" y="2285992"/>
            <a:ext cx="3643338" cy="3500462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rot="10800000" flipV="1">
            <a:off x="1714480" y="2285992"/>
            <a:ext cx="3643338" cy="3500462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3571868" y="4071942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4643438" y="4786322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6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5429256" y="4143380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6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6357950" y="4786322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6000760" y="5715016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4143372" y="5786454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6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071670" y="5786454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0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928662" y="4357694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0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928662" y="2571744"/>
            <a:ext cx="71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cxnSp>
        <p:nvCxnSpPr>
          <p:cNvPr id="113" name="Прямая со стрелкой 112"/>
          <p:cNvCxnSpPr/>
          <p:nvPr/>
        </p:nvCxnSpPr>
        <p:spPr>
          <a:xfrm rot="5400000">
            <a:off x="-1143040" y="4000504"/>
            <a:ext cx="314327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>
            <a:off x="1785918" y="6643710"/>
            <a:ext cx="507209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426</TotalTime>
  <Words>827</Words>
  <PresentationFormat>Экран (4:3)</PresentationFormat>
  <Paragraphs>216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Математика 5 класс (УМК Н.Я.Виленкин) Урок № 57 по теме  «Умножение и деление натуральных чисел»</vt:lpstr>
      <vt:lpstr>Цели урока :</vt:lpstr>
      <vt:lpstr> Проверка домашнего задания.</vt:lpstr>
      <vt:lpstr>Слайд 4</vt:lpstr>
      <vt:lpstr>Слайд 5</vt:lpstr>
      <vt:lpstr>Слайд 6</vt:lpstr>
      <vt:lpstr>Слайд 7</vt:lpstr>
      <vt:lpstr>Нестандартные способы умножения. Русский крестьянский способ умножения. 47  35 = 1645</vt:lpstr>
      <vt:lpstr>Нестандартные способы умножения. Метод «решетки». 347 ∙ 29 =10 063  </vt:lpstr>
      <vt:lpstr>Математический диктант. Найдите корень уравнения:</vt:lpstr>
      <vt:lpstr>Проверка математического диктанта.</vt:lpstr>
      <vt:lpstr>Физминутка</vt:lpstr>
      <vt:lpstr>Задача:</vt:lpstr>
      <vt:lpstr>Краткая запись:</vt:lpstr>
      <vt:lpstr>Составим и решим уравнение:</vt:lpstr>
      <vt:lpstr>Самостоятельная работа   КИМ, Математика 5 класс, Л.П.Попова, Тест №11</vt:lpstr>
      <vt:lpstr>Рефлексия деятельности.</vt:lpstr>
      <vt:lpstr>Спасибо за урок !</vt:lpstr>
      <vt:lpstr>Используемая литература: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COMP</cp:lastModifiedBy>
  <cp:revision>58</cp:revision>
  <dcterms:modified xsi:type="dcterms:W3CDTF">2016-01-22T19:01:57Z</dcterms:modified>
</cp:coreProperties>
</file>