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8" r:id="rId1"/>
  </p:sldMasterIdLst>
  <p:notesMasterIdLst>
    <p:notesMasterId r:id="rId25"/>
  </p:notes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82" r:id="rId22"/>
    <p:sldId id="281" r:id="rId23"/>
    <p:sldId id="280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>
        <p:scale>
          <a:sx n="66" d="100"/>
          <a:sy n="66" d="100"/>
        </p:scale>
        <p:origin x="-1512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F398D-0352-451F-8A78-9729CEDE706C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D5ED04-A353-4028-A8D4-4484C0310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092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5ED04-A353-4028-A8D4-4484C0310E5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617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1BC71C-1DBA-4DD7-A4C5-CD0D085B497A}" type="datetimeFigureOut">
              <a:rPr lang="ru-RU" smtClean="0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D782F8-302B-44A3-8E7D-D0205B6B02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C4ADD4-CC36-4E41-89A1-06C64EDFC8AE}" type="datetimeFigureOut">
              <a:rPr lang="ru-RU" smtClean="0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275FBC-07FA-483C-85DE-4F280625FDA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1E62DC-05B1-4B23-808D-69C3C83962E3}" type="datetimeFigureOut">
              <a:rPr lang="ru-RU" smtClean="0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25A037-42D4-4685-A2AE-DB35B1960E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075B86-AD39-421D-B929-A7BC1575A29B}" type="datetimeFigureOut">
              <a:rPr lang="ru-RU" smtClean="0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8147E-99DC-461B-8056-3543849831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84909C-6CF0-4107-AD08-8D35293362FC}" type="datetimeFigureOut">
              <a:rPr lang="ru-RU" smtClean="0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8607286C-EE66-4C43-B32C-6A95A92A80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CB8ACE-DFE1-4FAC-B2C6-3613C23CCFF0}" type="datetimeFigureOut">
              <a:rPr lang="ru-RU" smtClean="0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5D1C8B-86FB-4117-8E79-1AA595B9E5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827002-4114-40F8-A4CB-AB91269429A9}" type="datetimeFigureOut">
              <a:rPr lang="ru-RU" smtClean="0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B248F3-D7E3-4C16-9C61-009DB5D214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35E1FD-BC18-4FBA-8A21-64ADD3464FF5}" type="datetimeFigureOut">
              <a:rPr lang="ru-RU" smtClean="0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EF78AE-2994-4642-8CBA-4355E2F24B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9F8F15-EEBB-4F80-B032-70F712D1EECD}" type="datetimeFigureOut">
              <a:rPr lang="ru-RU" smtClean="0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BF7A65-1330-42A1-A834-AACA244B23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383144-4A8A-4D92-A13F-561447512BBD}" type="datetimeFigureOut">
              <a:rPr lang="ru-RU" smtClean="0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31E4AD-4061-4434-85DF-DB5836C2C0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CA739E-8124-4634-B68F-5AC1D8C40211}" type="datetimeFigureOut">
              <a:rPr lang="ru-RU" smtClean="0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E21056-5F95-4A9C-B0B7-AD18CA01C4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68362C5C-90D1-4D14-AABB-890006A8448E}" type="datetimeFigureOut">
              <a:rPr lang="ru-RU" smtClean="0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0AA43E5-0953-41CC-A4B1-3A9550A735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33"/>
            <a:ext cx="7772400" cy="274321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7200" dirty="0" smtClean="0">
                <a:solidFill>
                  <a:schemeClr val="tx1"/>
                </a:solidFill>
              </a:rPr>
              <a:t>Здоровый образ жизни.</a:t>
            </a:r>
            <a:endParaRPr lang="ru-RU" sz="7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15063" y="4786313"/>
            <a:ext cx="2571750" cy="1214437"/>
          </a:xfrm>
        </p:spPr>
        <p:txBody>
          <a:bodyPr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Выполнил: ученик 4 класса Колосов Алексей 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861048"/>
            <a:ext cx="3168352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Физическая активность.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8" y="1285875"/>
            <a:ext cx="4614862" cy="4857750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rgbClr val="000000"/>
                </a:solidFill>
              </a:rPr>
              <a:t>"Физическая активность - ключевой компонент сохранения здоровья, и нам нужно приложить все усилия, чтобы не высиживать или вылеживать свои болезни, а самостоятельно их предупреждать с помощью приятной зарядки", - утверждает специалист в области исследования рака профессор Кен Фокс.</a:t>
            </a:r>
            <a:endParaRPr lang="ru-RU" dirty="0"/>
          </a:p>
        </p:txBody>
      </p:sp>
      <p:pic>
        <p:nvPicPr>
          <p:cNvPr id="5" name="Picture 4" descr="%CB%E5%F2%ED%E8%E9%20%EB%E0%E3%E5%F0%FC%200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3500438"/>
            <a:ext cx="3392487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268760"/>
            <a:ext cx="368337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tretch>
            <a:fillRect/>
          </a:stretch>
        </p:blipFill>
        <p:spPr bwMode="auto">
          <a:xfrm>
            <a:off x="3882980" y="274638"/>
            <a:ext cx="4001388" cy="2866330"/>
          </a:xfr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3929063"/>
            <a:ext cx="4114800" cy="2768600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rgbClr val="000000"/>
                </a:solidFill>
              </a:rPr>
              <a:t>    и попробуйте что - </a:t>
            </a:r>
            <a:r>
              <a:rPr lang="ru-RU" sz="2800" dirty="0" err="1" smtClean="0">
                <a:solidFill>
                  <a:srgbClr val="000000"/>
                </a:solidFill>
              </a:rPr>
              <a:t>нибудь</a:t>
            </a:r>
            <a:r>
              <a:rPr lang="ru-RU" sz="2800" dirty="0" smtClean="0">
                <a:solidFill>
                  <a:srgbClr val="000000"/>
                </a:solidFill>
              </a:rPr>
              <a:t> другое. Можно заниматься ходьбой, бегом, аэробикой, йогой - неважно, что именно вы делаете, лишь бы занимались спортом </a:t>
            </a:r>
            <a:r>
              <a:rPr lang="ru-RU" sz="2800" i="1" u="sng" dirty="0" smtClean="0">
                <a:solidFill>
                  <a:srgbClr val="000000"/>
                </a:solidFill>
              </a:rPr>
              <a:t>ежедневно.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4" name="Picture 4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764704"/>
            <a:ext cx="3816424" cy="22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1264295080-8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95775" y="3643313"/>
            <a:ext cx="4848225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0525" y="158750"/>
            <a:ext cx="4168775" cy="6602413"/>
          </a:xfrm>
        </p:spPr>
      </p:pic>
      <p:pic>
        <p:nvPicPr>
          <p:cNvPr id="4" name="Picture 4" descr="7580369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785813"/>
            <a:ext cx="3887788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В  здоровом теле – здоровый дух.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929063"/>
            <a:ext cx="8229600" cy="235743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mtClean="0"/>
              <a:t>У природы есть закон – счастлив будет только тот, кто здоровье сбережет.        Прочь гони-ка все хворобы!                     Поучись-ка быть  здоровым!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4" name="Picture 4" descr="J02330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1395413"/>
            <a:ext cx="2628900" cy="227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J02330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1571625"/>
            <a:ext cx="2714625" cy="196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u="sng" dirty="0" smtClean="0">
                <a:solidFill>
                  <a:srgbClr val="00B050"/>
                </a:solidFill>
              </a:rPr>
              <a:t>Отказ от вредных привычек.</a:t>
            </a:r>
            <a:endParaRPr lang="ru-RU" u="sng" dirty="0">
              <a:solidFill>
                <a:srgbClr val="00B05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3500438"/>
            <a:ext cx="6900863" cy="2625725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2400" smtClean="0"/>
              <a:t>складываться стихийно</a:t>
            </a:r>
          </a:p>
          <a:p>
            <a:pPr>
              <a:buFont typeface="Wingdings" pitchFamily="2" charset="2"/>
              <a:buChar char="ü"/>
            </a:pPr>
            <a:r>
              <a:rPr lang="ru-RU" sz="2400" smtClean="0"/>
              <a:t> быть побочным продуктом направленного воспитания и обучения</a:t>
            </a:r>
          </a:p>
          <a:p>
            <a:pPr>
              <a:buFont typeface="Wingdings" pitchFamily="2" charset="2"/>
              <a:buChar char="ü"/>
            </a:pPr>
            <a:r>
              <a:rPr lang="ru-RU" sz="2400" smtClean="0"/>
              <a:t>перерастать в устойчивые черты характера</a:t>
            </a:r>
          </a:p>
          <a:p>
            <a:pPr>
              <a:buFont typeface="Wingdings" pitchFamily="2" charset="2"/>
              <a:buChar char="ü"/>
            </a:pPr>
            <a:r>
              <a:rPr lang="ru-RU" sz="2400" smtClean="0"/>
              <a:t>Приобретать черты автоматизма</a:t>
            </a:r>
          </a:p>
          <a:p>
            <a:pPr>
              <a:buFont typeface="Wingdings" pitchFamily="2" charset="2"/>
              <a:buChar char="ü"/>
            </a:pPr>
            <a:r>
              <a:rPr lang="ru-RU" sz="2400" smtClean="0"/>
              <a:t>быть социально обусловленными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00063" y="1285875"/>
            <a:ext cx="72151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i="1">
                <a:solidFill>
                  <a:srgbClr val="FF0000"/>
                </a:solidFill>
                <a:latin typeface="Franklin Gothic Book" pitchFamily="34" charset="0"/>
              </a:rPr>
              <a:t>Вредные  привычки</a:t>
            </a:r>
            <a:r>
              <a:rPr lang="ru-RU" sz="2400">
                <a:solidFill>
                  <a:srgbClr val="FF0000"/>
                </a:solidFill>
                <a:latin typeface="Franklin Gothic Book" pitchFamily="34" charset="0"/>
              </a:rPr>
              <a:t> </a:t>
            </a:r>
            <a:r>
              <a:rPr lang="ru-RU" sz="2400">
                <a:latin typeface="Franklin Gothic Book" pitchFamily="34" charset="0"/>
              </a:rPr>
              <a:t>- это  сложившиеся  способы деструктивного (саморазрушающего) поведения, осуществление     которого    в    определённых ситуациях   приобретает   характер   потребности.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14375" y="3071813"/>
            <a:ext cx="4786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u="sng">
                <a:solidFill>
                  <a:srgbClr val="0070C0"/>
                </a:solidFill>
                <a:latin typeface="Franklin Gothic Book" pitchFamily="34" charset="0"/>
              </a:rPr>
              <a:t>Вредные привычки могут: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50019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50"/>
                </a:solidFill>
              </a:rPr>
              <a:t>Что   лежит   в   основе   процессов  формирования вредных  привычек?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285875"/>
            <a:ext cx="8072437" cy="2500313"/>
          </a:xfrm>
        </p:spPr>
        <p:txBody>
          <a:bodyPr>
            <a:normAutofit fontScale="925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000" i="1" dirty="0" smtClean="0">
                <a:solidFill>
                  <a:srgbClr val="0070C0"/>
                </a:solidFill>
              </a:rPr>
              <a:t>  </a:t>
            </a:r>
            <a:endParaRPr lang="ru-RU" sz="3000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000" dirty="0" smtClean="0"/>
              <a:t>   Человек стремится благодаря использованию тех или иных средств (веществ) заместить естественные для конкретных социальных ситуаций чувства и эмоции, избежать стресса.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425" y="3861048"/>
            <a:ext cx="303212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C:\Documents and Settings\Администратор\Рабочий стол\ИНФОРМАТИКА\документы\город конкурс\самостоятельные\физкультура , СОЧ\БергерПГ\Информационные ресурсы\Картинки\Курящий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104" y="3861048"/>
            <a:ext cx="2571750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3"/>
            <a:ext cx="7772400" cy="1071571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Воздействие табака на организм.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88" y="1643063"/>
            <a:ext cx="6643687" cy="5000625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sz="2800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инсульты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рак губ, полости рта, горла и гортани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повышается риск сердечного приступа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рак  лёгких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рак печени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язва и рак желудка, поджелудочной железы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Бесплодие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гангрена, вызванная закупоркой сосудов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Действие курения 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на органы дыхания.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543300" cy="4525963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/>
              <a:t>При курении табачный дым проникает в ротовую полость, дыхательные пути, вызывают раздражение </a:t>
            </a:r>
            <a:r>
              <a:rPr lang="ru-RU" dirty="0" err="1" smtClean="0"/>
              <a:t>сли</a:t>
            </a:r>
            <a:r>
              <a:rPr lang="en-US" dirty="0" smtClean="0"/>
              <a:t>-</a:t>
            </a:r>
            <a:r>
              <a:rPr lang="ru-RU" dirty="0" err="1" smtClean="0"/>
              <a:t>зистых</a:t>
            </a:r>
            <a:r>
              <a:rPr lang="ru-RU" dirty="0" smtClean="0"/>
              <a:t> оболочек и оседает на пленке лёгочных пузырьков.</a:t>
            </a:r>
            <a:endParaRPr lang="ru-RU" dirty="0"/>
          </a:p>
        </p:txBody>
      </p:sp>
      <p:pic>
        <p:nvPicPr>
          <p:cNvPr id="4" name="Picture 4" descr="C:\Documents and Settings\User\Рабочий стол\Чихадзинская, Кореева\ресурсы\Легкие здорового и курящего челове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3" y="1571625"/>
            <a:ext cx="3571875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4357688"/>
            <a:ext cx="242887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5112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Алкоголь и его отрицательное действие на организм.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500" y="1600200"/>
            <a:ext cx="4686300" cy="452596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>
                <a:cs typeface="Times New Roman" pitchFamily="18" charset="0"/>
              </a:rPr>
              <a:t>Проблема употребления алкоголя очень актуальна в наши дни. Сейчас потребление спиртных напитков в мире характеризуется огромными цифрами</a:t>
            </a:r>
            <a:r>
              <a:rPr lang="ru-RU" dirty="0" smtClean="0"/>
              <a:t>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4" name="Picture 7" descr="200807311657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785938"/>
            <a:ext cx="38100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C:\Documents and Settings\Администратор\Мои документы\Мои рисунки\-IMAGES-\NICE\FOOD\PG1FO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4714875"/>
            <a:ext cx="2568575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4357718" cy="642942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000" dirty="0" smtClean="0">
                <a:cs typeface="Times New Roman" pitchFamily="18" charset="0"/>
              </a:rPr>
              <a:t>При систематическом употреблении алкоголя развивается опасная болезнь – алкоголизм. Алкоголизм опасен для здоровья человека, но он излечим, как и многие другие болезни. </a:t>
            </a:r>
            <a:r>
              <a:rPr lang="ru-RU" dirty="0" smtClean="0">
                <a:cs typeface="Times New Roman" pitchFamily="18" charset="0"/>
              </a:rPr>
              <a:t/>
            </a:r>
            <a:br>
              <a:rPr lang="ru-RU" dirty="0" smtClean="0"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5" descr="J034348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7984" y="3861048"/>
            <a:ext cx="1837030" cy="1307592"/>
          </a:xfrm>
        </p:spPr>
      </p:pic>
      <p:pic>
        <p:nvPicPr>
          <p:cNvPr id="5" name="Рисунок 4" descr="1025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500063"/>
            <a:ext cx="383381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7758138" cy="2000264"/>
          </a:xfrm>
        </p:spPr>
        <p:txBody>
          <a:bodyPr>
            <a:normAutofit fontScale="90000"/>
          </a:bodyPr>
          <a:lstStyle/>
          <a:p>
            <a:pPr marL="36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i="1" dirty="0" smtClean="0">
                <a:solidFill>
                  <a:srgbClr val="FF0000"/>
                </a:solidFill>
              </a:rPr>
              <a:t>Здоровье</a:t>
            </a:r>
            <a:r>
              <a:rPr lang="ru-RU" sz="2400" dirty="0" smtClean="0"/>
              <a:t> - </a:t>
            </a:r>
            <a:r>
              <a:rPr lang="ru-RU" sz="2400" dirty="0" smtClean="0">
                <a:solidFill>
                  <a:schemeClr val="tx1"/>
                </a:solidFill>
              </a:rPr>
              <a:t>это состояние полного физического, душевного и социального благополучия, сопровождаемое фактическим отсутствием болезней и индивидуально </a:t>
            </a:r>
            <a:r>
              <a:rPr lang="ru-RU" sz="2400" dirty="0" err="1" smtClean="0">
                <a:solidFill>
                  <a:schemeClr val="tx1"/>
                </a:solidFill>
              </a:rPr>
              <a:t>фрустирующих</a:t>
            </a:r>
            <a:r>
              <a:rPr lang="ru-RU" sz="2400" dirty="0" smtClean="0">
                <a:solidFill>
                  <a:schemeClr val="tx1"/>
                </a:solidFill>
              </a:rPr>
              <a:t> (выводящих из состояния внутреннего спокойствия) недостатков.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88" y="5286375"/>
            <a:ext cx="6400800" cy="76835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i="1" dirty="0" smtClean="0">
                <a:solidFill>
                  <a:srgbClr val="FF0000"/>
                </a:solidFill>
              </a:rPr>
              <a:t>Быть здоровым</a:t>
            </a:r>
            <a:r>
              <a:rPr lang="ru-RU" sz="2000" dirty="0" smtClean="0">
                <a:solidFill>
                  <a:srgbClr val="FF0000"/>
                </a:solidFill>
              </a:rPr>
              <a:t> - </a:t>
            </a:r>
            <a:r>
              <a:rPr lang="ru-RU" sz="1600" dirty="0" smtClean="0"/>
              <a:t>значит не иметь проблем с самочувствием, быть физически и духовно полноценным человеком.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sz="1600" dirty="0"/>
          </a:p>
        </p:txBody>
      </p:sp>
      <p:pic>
        <p:nvPicPr>
          <p:cNvPr id="4" name="Picture 9" descr="J02320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2928938"/>
            <a:ext cx="187325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J01501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2786063"/>
            <a:ext cx="2849562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J034494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38" y="2286000"/>
            <a:ext cx="2132012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358246" cy="351155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100" dirty="0" smtClean="0"/>
              <a:t>Но</a:t>
            </a:r>
            <a:r>
              <a:rPr lang="ru-RU" dirty="0" smtClean="0"/>
              <a:t> </a:t>
            </a:r>
            <a:r>
              <a:rPr lang="ru-RU" sz="3100" dirty="0" smtClean="0"/>
              <a:t>главная проблема состоит в том, что большая часть алкогольной продукции, выпускаемой негосударственными предприятиями, содержит большое количество ядовитых веществ.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1276607644_900079_alkogolizmomnestradayut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57438" y="3000375"/>
            <a:ext cx="3786187" cy="35258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2171328"/>
          </a:xfrm>
        </p:spPr>
        <p:txBody>
          <a:bodyPr/>
          <a:lstStyle/>
          <a:p>
            <a:pPr algn="ctr"/>
            <a:r>
              <a:rPr lang="ru-RU" dirty="0" smtClean="0"/>
              <a:t>Скажем вредным привычкам </a:t>
            </a:r>
            <a:br>
              <a:rPr lang="ru-RU" dirty="0" smtClean="0"/>
            </a:br>
            <a:r>
              <a:rPr lang="ru-RU" dirty="0" smtClean="0"/>
              <a:t>НЕТ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148654"/>
            <a:ext cx="5343525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049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357313" y="357188"/>
            <a:ext cx="6215062" cy="618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FFFF00"/>
                </a:solidFill>
                <a:latin typeface="Franklin Gothic Book" pitchFamily="34" charset="0"/>
              </a:rPr>
              <a:t>Человек рождается на свет</a:t>
            </a:r>
            <a:br>
              <a:rPr lang="ru-RU" sz="3600">
                <a:solidFill>
                  <a:srgbClr val="FFFF00"/>
                </a:solidFill>
                <a:latin typeface="Franklin Gothic Book" pitchFamily="34" charset="0"/>
              </a:rPr>
            </a:br>
            <a:r>
              <a:rPr lang="ru-RU" sz="3600">
                <a:solidFill>
                  <a:srgbClr val="FFFF00"/>
                </a:solidFill>
                <a:latin typeface="Franklin Gothic Book" pitchFamily="34" charset="0"/>
              </a:rPr>
              <a:t>	Чтоб творить, дерзать – и не иначе</a:t>
            </a:r>
            <a:br>
              <a:rPr lang="ru-RU" sz="3600">
                <a:solidFill>
                  <a:srgbClr val="FFFF00"/>
                </a:solidFill>
                <a:latin typeface="Franklin Gothic Book" pitchFamily="34" charset="0"/>
              </a:rPr>
            </a:br>
            <a:r>
              <a:rPr lang="ru-RU" sz="3600">
                <a:solidFill>
                  <a:srgbClr val="FFFF00"/>
                </a:solidFill>
                <a:latin typeface="Franklin Gothic Book" pitchFamily="34" charset="0"/>
              </a:rPr>
              <a:t>	Чтоб оставить в жизни добрый след</a:t>
            </a:r>
            <a:br>
              <a:rPr lang="ru-RU" sz="3600">
                <a:solidFill>
                  <a:srgbClr val="FFFF00"/>
                </a:solidFill>
                <a:latin typeface="Franklin Gothic Book" pitchFamily="34" charset="0"/>
              </a:rPr>
            </a:br>
            <a:r>
              <a:rPr lang="ru-RU" sz="3600">
                <a:solidFill>
                  <a:srgbClr val="FFFF00"/>
                </a:solidFill>
                <a:latin typeface="Franklin Gothic Book" pitchFamily="34" charset="0"/>
              </a:rPr>
              <a:t>	И решить все трудные задачи.</a:t>
            </a:r>
            <a:br>
              <a:rPr lang="ru-RU" sz="3600">
                <a:solidFill>
                  <a:srgbClr val="FFFF00"/>
                </a:solidFill>
                <a:latin typeface="Franklin Gothic Book" pitchFamily="34" charset="0"/>
              </a:rPr>
            </a:br>
            <a:r>
              <a:rPr lang="ru-RU" sz="3600">
                <a:solidFill>
                  <a:srgbClr val="FFFF00"/>
                </a:solidFill>
                <a:latin typeface="Franklin Gothic Book" pitchFamily="34" charset="0"/>
              </a:rPr>
              <a:t>	Человек рождается на свет</a:t>
            </a:r>
            <a:br>
              <a:rPr lang="ru-RU" sz="3600">
                <a:solidFill>
                  <a:srgbClr val="FFFF00"/>
                </a:solidFill>
                <a:latin typeface="Franklin Gothic Book" pitchFamily="34" charset="0"/>
              </a:rPr>
            </a:br>
            <a:r>
              <a:rPr lang="ru-RU" sz="3600">
                <a:solidFill>
                  <a:srgbClr val="FFFF00"/>
                </a:solidFill>
                <a:latin typeface="Franklin Gothic Book" pitchFamily="34" charset="0"/>
              </a:rPr>
              <a:t>	Для чего? Ищите свой ответ.</a:t>
            </a:r>
            <a:endParaRPr lang="ru-RU" sz="3600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00043"/>
            <a:ext cx="7786742" cy="92869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70C0"/>
                </a:solidFill>
              </a:rPr>
              <a:t>Что способствует сохранению и укреплению здоровья: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75" y="1643063"/>
            <a:ext cx="6858000" cy="4714875"/>
          </a:xfrm>
        </p:spPr>
        <p:txBody>
          <a:bodyPr>
            <a:normAutofit/>
          </a:bodyPr>
          <a:lstStyle/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Правильное питание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Закаливание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Соблюдение режима труда и отдыха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Психическая и эмоциональная устойчивость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Личная гигиена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Оптимальный уровень двигательной активности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Безопасное поведение дома, на улице, на работе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Отказ от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саморазрушающего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поведения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sz="16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75"/>
            <a:ext cx="8229600" cy="541178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b="1" smtClean="0">
                <a:latin typeface="Comic Sans MS" pitchFamily="66" charset="0"/>
              </a:rPr>
              <a:t>Важнейшим элементом здорового образа жизни является рациональное питание</a:t>
            </a:r>
            <a:br>
              <a:rPr lang="ru-RU" b="1" smtClean="0">
                <a:latin typeface="Comic Sans MS" pitchFamily="66" charset="0"/>
              </a:rPr>
            </a:br>
            <a:r>
              <a:rPr lang="ru-RU" smtClean="0">
                <a:latin typeface="Comic Sans MS" pitchFamily="66" charset="0"/>
              </a:rPr>
              <a:t>«Если бы люди ели только тогда, когда они очень голодны, и если бы питались простой чистой и здоровой пищей, то они и не знали бы болезней и им легче было бы управлять своей душой и телом», - так говорил Л.Н. Толстой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Правильное питание</a:t>
            </a:r>
            <a:r>
              <a:rPr lang="tt-RU" dirty="0" smtClean="0">
                <a:solidFill>
                  <a:srgbClr val="00B050"/>
                </a:solidFill>
              </a:rPr>
              <a:t>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500188"/>
            <a:ext cx="3500437" cy="128587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Строгое соблюдение ритма приема пищи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0063" y="2786063"/>
            <a:ext cx="3714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>
                <a:latin typeface="Franklin Gothic Book" pitchFamily="34" charset="0"/>
              </a:rPr>
              <a:t> Отучаться насыщаться пищей до предела.</a:t>
            </a:r>
          </a:p>
        </p:txBody>
      </p:sp>
      <p:pic>
        <p:nvPicPr>
          <p:cNvPr id="6" name="Picture 9" descr="J03448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75" y="1285875"/>
            <a:ext cx="2513013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71500" y="4214813"/>
            <a:ext cx="371475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>
                <a:latin typeface="Franklin Gothic Book" pitchFamily="34" charset="0"/>
              </a:rPr>
              <a:t> Пищу надо есть с вниманием и удовольствием, не спеша прожевывать и почувствовать вкус.</a:t>
            </a:r>
            <a:r>
              <a:rPr lang="ru-RU">
                <a:latin typeface="Franklin Gothic Book" pitchFamily="34" charset="0"/>
              </a:rPr>
              <a:t/>
            </a:r>
            <a:br>
              <a:rPr lang="ru-RU">
                <a:latin typeface="Franklin Gothic Book" pitchFamily="34" charset="0"/>
              </a:rPr>
            </a:br>
            <a:endParaRPr lang="ru-RU">
              <a:latin typeface="Franklin Gothic Book" pitchFamily="34" charset="0"/>
            </a:endParaRPr>
          </a:p>
        </p:txBody>
      </p:sp>
      <p:pic>
        <p:nvPicPr>
          <p:cNvPr id="8" name="Picture 5" descr="J03448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25" y="3786188"/>
            <a:ext cx="3021013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24744"/>
            <a:ext cx="2523753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Употреблять в пищу сырые растительные продукты.  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043238" cy="4525963"/>
          </a:xfrm>
        </p:spPr>
        <p:txBody>
          <a:bodyPr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>
                <a:cs typeface="Times New Roman" charset="0"/>
              </a:rPr>
              <a:t>Значение овощей в питании очень велико потому, что они являются ценным источником витаминов, углеводов, органических кислот, минеральных солей, различных вкусовых веществ, без которых пища становится безвкусной и малополезной.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10440"/>
            <a:ext cx="4762500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Закаливание.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214438"/>
            <a:ext cx="8229600" cy="1328737"/>
          </a:xfrm>
        </p:spPr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Закаливание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одна из форм укрепления здоровья человека</a:t>
            </a:r>
            <a:r>
              <a:rPr lang="ru-RU" dirty="0" smtClean="0">
                <a:latin typeface="Comic Sans MS" pitchFamily="66" charset="0"/>
              </a:rPr>
              <a:t>.</a:t>
            </a:r>
            <a:endParaRPr lang="ru-RU" dirty="0" smtClean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14375" y="2357438"/>
            <a:ext cx="3786188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Franklin Gothic Book" pitchFamily="34" charset="0"/>
              </a:rPr>
              <a:t>1000 лет назад великий врач  Древнего Востока Авиценна писал:</a:t>
            </a:r>
          </a:p>
          <a:p>
            <a:r>
              <a:rPr lang="ru-RU" sz="2000">
                <a:latin typeface="Franklin Gothic Book" pitchFamily="34" charset="0"/>
              </a:rPr>
              <a:t>С гимнастикой дружи,</a:t>
            </a:r>
          </a:p>
          <a:p>
            <a:r>
              <a:rPr lang="ru-RU" sz="2000">
                <a:latin typeface="Franklin Gothic Book" pitchFamily="34" charset="0"/>
              </a:rPr>
              <a:t>Всегда веселым будь,</a:t>
            </a:r>
          </a:p>
          <a:p>
            <a:r>
              <a:rPr lang="ru-RU" sz="2000">
                <a:latin typeface="Franklin Gothic Book" pitchFamily="34" charset="0"/>
              </a:rPr>
              <a:t>И проживешь 100 лет,</a:t>
            </a:r>
          </a:p>
          <a:p>
            <a:r>
              <a:rPr lang="ru-RU" sz="2000">
                <a:latin typeface="Franklin Gothic Book" pitchFamily="34" charset="0"/>
              </a:rPr>
              <a:t>А , может быть, и более.</a:t>
            </a:r>
          </a:p>
          <a:p>
            <a:r>
              <a:rPr lang="ru-RU" sz="2000">
                <a:latin typeface="Franklin Gothic Book" pitchFamily="34" charset="0"/>
              </a:rPr>
              <a:t>Микстуры, порошки –</a:t>
            </a:r>
          </a:p>
          <a:p>
            <a:r>
              <a:rPr lang="ru-RU" sz="2000">
                <a:latin typeface="Franklin Gothic Book" pitchFamily="34" charset="0"/>
              </a:rPr>
              <a:t>К здоровью ложный путь.</a:t>
            </a:r>
          </a:p>
          <a:p>
            <a:r>
              <a:rPr lang="ru-RU" sz="2000">
                <a:latin typeface="Franklin Gothic Book" pitchFamily="34" charset="0"/>
              </a:rPr>
              <a:t>Природою лечись – </a:t>
            </a:r>
          </a:p>
          <a:p>
            <a:r>
              <a:rPr lang="ru-RU" sz="2000">
                <a:latin typeface="Franklin Gothic Book" pitchFamily="34" charset="0"/>
              </a:rPr>
              <a:t>В саду и чистом поле.</a:t>
            </a:r>
          </a:p>
        </p:txBody>
      </p:sp>
      <p:pic>
        <p:nvPicPr>
          <p:cNvPr id="7" name="Picture 4" descr="58facd6f880763dbcdc09c2f74fac02c-hdx7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5" y="4786313"/>
            <a:ext cx="2433638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429125" y="5072063"/>
            <a:ext cx="2000250" cy="1143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0800000" flipV="1">
            <a:off x="4630738" y="5027613"/>
            <a:ext cx="1727200" cy="11874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1916832"/>
            <a:ext cx="4319339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Способов закаливания много.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1785938"/>
          </a:xfrm>
        </p:spPr>
        <p:txBody>
          <a:bodyPr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>
                <a:latin typeface="Comic Sans MS" pitchFamily="66" charset="0"/>
              </a:rPr>
              <a:t>Очень простой и эффективный способ закаливания – это хождение босиком. Дело в том, что подошвы наших ног – несколько необычный участок кожи нашего тела. Там расположены точки – проекции наших внутренних органов. Нажимая на них, можно снять боль, оказать лечебное воздействие на определенные органы</a:t>
            </a:r>
            <a:endParaRPr lang="ru-RU" dirty="0"/>
          </a:p>
        </p:txBody>
      </p:sp>
      <p:pic>
        <p:nvPicPr>
          <p:cNvPr id="4" name="Picture 9" descr="J03449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135313"/>
            <a:ext cx="3598863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J034965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83711">
            <a:off x="1192213" y="3092450"/>
            <a:ext cx="2057400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t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Вводные про</a:t>
            </a:r>
            <a:r>
              <a:rPr lang="ru-R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цедуры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50"/>
            <a:ext cx="3614738" cy="4697413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b="1" dirty="0" smtClean="0">
                <a:latin typeface="Comic Sans MS" pitchFamily="66" charset="0"/>
              </a:rPr>
              <a:t>Много радости приносит купание.</a:t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Через нервные окончания, которые расположены в коже, водные процедуры оказывают влияние на весь организм человека.</a:t>
            </a:r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187" y="1278586"/>
            <a:ext cx="2857500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77072"/>
            <a:ext cx="3456384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541</TotalTime>
  <Words>647</Words>
  <Application>Microsoft Office PowerPoint</Application>
  <PresentationFormat>Экран (4:3)</PresentationFormat>
  <Paragraphs>71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Апекс</vt:lpstr>
      <vt:lpstr>Здоровый образ жизни.</vt:lpstr>
      <vt:lpstr>Здоровье - это состояние полного физического, душевного и социального благополучия, сопровождаемое фактическим отсутствием болезней и индивидуально фрустирующих (выводящих из состояния внутреннего спокойствия) недостатков.</vt:lpstr>
      <vt:lpstr>Что способствует сохранению и укреплению здоровья:</vt:lpstr>
      <vt:lpstr>Презентация PowerPoint</vt:lpstr>
      <vt:lpstr>Правильное питание.</vt:lpstr>
      <vt:lpstr>Употреблять в пищу сырые растительные продукты.   </vt:lpstr>
      <vt:lpstr>Закаливание.</vt:lpstr>
      <vt:lpstr>Способов закаливания много.</vt:lpstr>
      <vt:lpstr>Вводные процедуры. </vt:lpstr>
      <vt:lpstr>Физическая активность.</vt:lpstr>
      <vt:lpstr>Презентация PowerPoint</vt:lpstr>
      <vt:lpstr>Презентация PowerPoint</vt:lpstr>
      <vt:lpstr>В  здоровом теле – здоровый дух.</vt:lpstr>
      <vt:lpstr>Отказ от вредных привычек.</vt:lpstr>
      <vt:lpstr>Что   лежит   в   основе   процессов  формирования вредных  привычек?  </vt:lpstr>
      <vt:lpstr>Воздействие табака на организм.</vt:lpstr>
      <vt:lpstr>Действие курения  на органы дыхания.</vt:lpstr>
      <vt:lpstr>Алкоголь и его отрицательное действие на организм.</vt:lpstr>
      <vt:lpstr>При систематическом употреблении алкоголя развивается опасная болезнь – алкоголизм. Алкоголизм опасен для здоровья человека, но он излечим, как и многие другие болезни.  </vt:lpstr>
      <vt:lpstr>Но главная проблема состоит в том, что большая часть алкогольной продукции, выпускаемой негосударственными предприятиями, содержит большое количество ядовитых веществ. </vt:lpstr>
      <vt:lpstr>Скажем вредным привычкам  НЕТ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Здоровый образ жизни.</dc:title>
  <dc:creator>XTreme</dc:creator>
  <cp:lastModifiedBy>ку</cp:lastModifiedBy>
  <cp:revision>56</cp:revision>
  <dcterms:created xsi:type="dcterms:W3CDTF">2011-01-22T20:14:33Z</dcterms:created>
  <dcterms:modified xsi:type="dcterms:W3CDTF">2016-02-11T09:32:12Z</dcterms:modified>
</cp:coreProperties>
</file>