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EDE31-8465-4F28-AEC1-FC5F84D00715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8F836-6B9D-43AD-ABB4-827DCDDF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0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eaLnBrk="1" hangingPunct="1"/>
            <a:fld id="{AC6A43D7-172A-4F97-9582-1E449927B04F}" type="slidenum">
              <a:rPr lang="ru-RU" alt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eaLnBrk="1" hangingPunct="1"/>
            <a:fld id="{300DDF7F-4C2B-44A5-9923-8225C733A8D3}" type="slidenum">
              <a:rPr lang="ru-RU" alt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eaLnBrk="1" hangingPunct="1"/>
            <a:fld id="{FF5D732F-C8B9-4742-A1BB-2BCAD7151C32}" type="slidenum">
              <a:rPr lang="ru-RU" altLang="ru-RU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eaLnBrk="1" hangingPunct="1"/>
            <a:fld id="{F147185B-F30D-44D3-8671-AF0828F3BD84}" type="slidenum">
              <a:rPr lang="ru-RU" alt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eaLnBrk="1" hangingPunct="1"/>
            <a:fld id="{238706A5-33AA-4F79-AA0E-C9F1697B0071}" type="slidenum">
              <a:rPr lang="ru-RU" alt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eaLnBrk="1" hangingPunct="1"/>
            <a:fld id="{BACAEE72-24EE-47F2-8512-FCCB82C01074}" type="slidenum">
              <a:rPr lang="ru-RU" alt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eaLnBrk="1" hangingPunct="1"/>
            <a:fld id="{5A42E2CC-9B0E-4365-A77F-14FAF5995693}" type="slidenum">
              <a:rPr lang="ru-RU" alt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eaLnBrk="1" hangingPunct="1"/>
            <a:fld id="{FCE3F7CC-5643-4910-B226-9264FF3FA79E}" type="slidenum">
              <a:rPr lang="ru-RU" alt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eaLnBrk="1" hangingPunct="1"/>
            <a:fld id="{62083F53-5441-4BC1-97EA-6CEDD13F3804}" type="slidenum">
              <a:rPr lang="ru-RU" alt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5E502-ABB3-475C-9DFE-67FF6532D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2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F32D-11C6-459D-B5B8-28E95EC2E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4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7713" cy="5561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1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B1E44-E373-400C-A711-CEA7A89D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2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7277-82C8-45B2-B1B2-32BAB006D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1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9895-A079-4336-B663-8B84C280C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01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FBE5D-B8BA-42FC-90A1-0FD9BA6CD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0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C12E9-B076-49D9-8241-2F27CDD9C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4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BCEAF-DC57-404C-960F-B315FCC12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2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0A97-E2BA-4B8B-B6AF-91452C352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83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D5896-D43E-41CC-9582-60D6C3694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33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72C42-B3D6-4CE7-8BBC-8D0145C25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B049-1075-4CD4-BACE-219673AC9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8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8EB9-91D5-49BC-A787-C716DD3CB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66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5515-E1C3-4AB1-9491-41E8979E4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59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7713" cy="5561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1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D0802-3533-4787-BCF8-7A4B58D02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9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8C844-B48E-43CA-B057-4562662A6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4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3CE36-AE89-47A2-9471-27A9CC0F1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8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FE00-ABE5-41E8-95B3-DE281BFA0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1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8C77-CCEF-450A-B469-DC5FF5089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3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2107A-C02C-4775-8911-45A93EA4E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7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4DB0-B96D-4E0E-8A6E-C14A7D02C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7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9D2C-5D29-4AFA-8A53-5962D375E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2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177800" y="230188"/>
            <a:ext cx="201613" cy="6502400"/>
            <a:chOff x="112" y="145"/>
            <a:chExt cx="127" cy="4096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8793163" y="220663"/>
            <a:ext cx="196850" cy="6407150"/>
            <a:chOff x="5539" y="139"/>
            <a:chExt cx="124" cy="4036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 rot="10800000" flipH="1" flipV="1">
              <a:off x="5622" y="141"/>
              <a:ext cx="43" cy="3989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 rot="10800000" flipV="1">
              <a:off x="5540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412750" y="6477000"/>
            <a:ext cx="8685213" cy="227013"/>
            <a:chOff x="260" y="4080"/>
            <a:chExt cx="5471" cy="143"/>
          </a:xfrm>
        </p:grpSpPr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 rot="5400000" flipV="1">
              <a:off x="2971" y="1367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 rot="5400000" flipV="1">
              <a:off x="2913" y="1527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77" name="Group 10"/>
          <p:cNvGrpSpPr>
            <a:grpSpLocks/>
          </p:cNvGrpSpPr>
          <p:nvPr/>
        </p:nvGrpSpPr>
        <p:grpSpPr bwMode="auto">
          <a:xfrm>
            <a:off x="76200" y="176213"/>
            <a:ext cx="8743950" cy="160337"/>
            <a:chOff x="48" y="111"/>
            <a:chExt cx="5508" cy="101"/>
          </a:xfrm>
        </p:grpSpPr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 rot="5400000" flipV="1">
              <a:off x="2857" y="-2489"/>
              <a:ext cx="37" cy="537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 rot="5400000" flipV="1">
              <a:off x="2782" y="-2624"/>
              <a:ext cx="38" cy="55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78" name="Group 13"/>
          <p:cNvGrpSpPr>
            <a:grpSpLocks/>
          </p:cNvGrpSpPr>
          <p:nvPr/>
        </p:nvGrpSpPr>
        <p:grpSpPr bwMode="auto">
          <a:xfrm>
            <a:off x="71438" y="176213"/>
            <a:ext cx="8743950" cy="160337"/>
            <a:chOff x="45" y="111"/>
            <a:chExt cx="5508" cy="101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 rot="5400000" flipV="1">
              <a:off x="2849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 rot="5400000" flipV="1">
              <a:off x="2775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79" name="Group 16"/>
          <p:cNvGrpSpPr>
            <a:grpSpLocks/>
          </p:cNvGrpSpPr>
          <p:nvPr/>
        </p:nvGrpSpPr>
        <p:grpSpPr bwMode="auto">
          <a:xfrm>
            <a:off x="177800" y="230188"/>
            <a:ext cx="201613" cy="6502400"/>
            <a:chOff x="112" y="145"/>
            <a:chExt cx="127" cy="4096"/>
          </a:xfrm>
        </p:grpSpPr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80" name="Group 19"/>
          <p:cNvGrpSpPr>
            <a:grpSpLocks/>
          </p:cNvGrpSpPr>
          <p:nvPr/>
        </p:nvGrpSpPr>
        <p:grpSpPr bwMode="auto">
          <a:xfrm>
            <a:off x="8793163" y="220663"/>
            <a:ext cx="196850" cy="6407150"/>
            <a:chOff x="5539" y="139"/>
            <a:chExt cx="124" cy="4036"/>
          </a:xfrm>
        </p:grpSpPr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 rot="10800000" flipH="1" flipV="1">
              <a:off x="5622" y="141"/>
              <a:ext cx="43" cy="3989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 rot="10800000" flipV="1">
              <a:off x="5540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81" name="Group 22"/>
          <p:cNvGrpSpPr>
            <a:grpSpLocks/>
          </p:cNvGrpSpPr>
          <p:nvPr/>
        </p:nvGrpSpPr>
        <p:grpSpPr bwMode="auto">
          <a:xfrm>
            <a:off x="412750" y="6477000"/>
            <a:ext cx="8685213" cy="227013"/>
            <a:chOff x="260" y="4080"/>
            <a:chExt cx="5471" cy="143"/>
          </a:xfrm>
        </p:grpSpPr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 rot="5400000" flipV="1">
              <a:off x="2971" y="1367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 rot="5400000" flipV="1">
              <a:off x="2913" y="1527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3082" name="Group 25"/>
          <p:cNvGrpSpPr>
            <a:grpSpLocks/>
          </p:cNvGrpSpPr>
          <p:nvPr/>
        </p:nvGrpSpPr>
        <p:grpSpPr bwMode="auto">
          <a:xfrm>
            <a:off x="76200" y="176213"/>
            <a:ext cx="8743950" cy="160337"/>
            <a:chOff x="48" y="111"/>
            <a:chExt cx="5508" cy="101"/>
          </a:xfrm>
        </p:grpSpPr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 rot="5400000" flipV="1">
              <a:off x="2857" y="-2489"/>
              <a:ext cx="37" cy="537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 rot="5400000" flipV="1">
              <a:off x="2782" y="-2624"/>
              <a:ext cx="38" cy="55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3083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9994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84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0813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81000" y="6011863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3124200" y="60118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0150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0C81ED1D-0AA9-49A8-B91E-3EC27B05B794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9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+mj-lt"/>
          <a:ea typeface="MS Gothic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66"/>
          </a:solidFill>
          <a:latin typeface="+mn-lt"/>
          <a:ea typeface="MS Gothic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66"/>
          </a:solidFill>
          <a:latin typeface="+mn-lt"/>
          <a:ea typeface="MS Gothic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66"/>
          </a:solidFill>
          <a:latin typeface="+mn-lt"/>
          <a:ea typeface="MS Gothic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MS Gothic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MS Gothic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9994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0813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81000" y="6011863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0118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0150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95B9237D-31DC-42B8-9EA9-857963CA81C5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ru-RU"/>
          </a:p>
        </p:txBody>
      </p:sp>
      <p:grpSp>
        <p:nvGrpSpPr>
          <p:cNvPr id="2055" name="Group 6"/>
          <p:cNvGrpSpPr>
            <a:grpSpLocks/>
          </p:cNvGrpSpPr>
          <p:nvPr/>
        </p:nvGrpSpPr>
        <p:grpSpPr bwMode="auto">
          <a:xfrm>
            <a:off x="177800" y="230188"/>
            <a:ext cx="201613" cy="6502400"/>
            <a:chOff x="112" y="145"/>
            <a:chExt cx="127" cy="4096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2056" name="Group 9"/>
          <p:cNvGrpSpPr>
            <a:grpSpLocks/>
          </p:cNvGrpSpPr>
          <p:nvPr/>
        </p:nvGrpSpPr>
        <p:grpSpPr bwMode="auto">
          <a:xfrm>
            <a:off x="8793163" y="220663"/>
            <a:ext cx="196850" cy="6407150"/>
            <a:chOff x="5539" y="139"/>
            <a:chExt cx="124" cy="4036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rot="10800000" flipH="1" flipV="1">
              <a:off x="5622" y="141"/>
              <a:ext cx="43" cy="3989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 rot="10800000" flipV="1">
              <a:off x="5540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2057" name="Group 12"/>
          <p:cNvGrpSpPr>
            <a:grpSpLocks/>
          </p:cNvGrpSpPr>
          <p:nvPr/>
        </p:nvGrpSpPr>
        <p:grpSpPr bwMode="auto">
          <a:xfrm>
            <a:off x="412750" y="6477000"/>
            <a:ext cx="8685213" cy="227013"/>
            <a:chOff x="260" y="4080"/>
            <a:chExt cx="5471" cy="143"/>
          </a:xfrm>
        </p:grpSpPr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 rot="5400000" flipV="1">
              <a:off x="2971" y="1367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 rot="5400000" flipV="1">
              <a:off x="2913" y="1527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2058" name="Group 15"/>
          <p:cNvGrpSpPr>
            <a:grpSpLocks/>
          </p:cNvGrpSpPr>
          <p:nvPr/>
        </p:nvGrpSpPr>
        <p:grpSpPr bwMode="auto">
          <a:xfrm>
            <a:off x="76200" y="176213"/>
            <a:ext cx="8743950" cy="160337"/>
            <a:chOff x="48" y="111"/>
            <a:chExt cx="5508" cy="101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rot="5400000" flipV="1">
              <a:off x="2857" y="-2489"/>
              <a:ext cx="37" cy="537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 rot="5400000" flipV="1">
              <a:off x="2782" y="-2624"/>
              <a:ext cx="38" cy="55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2059" name="Group 18"/>
          <p:cNvGrpSpPr>
            <a:grpSpLocks/>
          </p:cNvGrpSpPr>
          <p:nvPr/>
        </p:nvGrpSpPr>
        <p:grpSpPr bwMode="auto">
          <a:xfrm>
            <a:off x="71438" y="176213"/>
            <a:ext cx="8743950" cy="160337"/>
            <a:chOff x="45" y="111"/>
            <a:chExt cx="5508" cy="101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rot="5400000" flipV="1">
              <a:off x="2849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 rot="5400000" flipV="1">
              <a:off x="2775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33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+mj-lt"/>
          <a:ea typeface="MS Gothic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ea typeface="MS Gothic" charset="-128"/>
          <a:cs typeface="MS Gothic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FF"/>
          </a:solidFill>
          <a:latin typeface="Tahoma" pitchFamily="32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66"/>
          </a:solidFill>
          <a:latin typeface="+mn-lt"/>
          <a:ea typeface="MS Gothic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66"/>
          </a:solidFill>
          <a:latin typeface="+mn-lt"/>
          <a:ea typeface="MS Gothic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66"/>
          </a:solidFill>
          <a:latin typeface="+mn-lt"/>
          <a:ea typeface="MS Gothic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MS Gothic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MS Gothic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PowerPoint_Slide1.sld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40_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351837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1331913" y="333375"/>
            <a:ext cx="568801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72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MS Gothic" charset="-128"/>
              </a:rPr>
              <a:t>Родственные слова</a:t>
            </a:r>
            <a:r>
              <a:rPr lang="ru-RU" altLang="ru-RU" sz="6600" b="1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/>
            </a:r>
            <a:br>
              <a:rPr lang="ru-RU" altLang="ru-RU" sz="6600" b="1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</a:br>
            <a:endParaRPr lang="ru-RU" altLang="ru-RU" sz="6600" b="1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1790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140968"/>
            <a:ext cx="88204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48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2" charset="0"/>
                <a:ea typeface="MS Gothic" charset="-128"/>
              </a:rPr>
              <a:t>Морской, </a:t>
            </a:r>
            <a:r>
              <a:rPr lang="ru-RU" altLang="ru-RU" sz="48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2" charset="0"/>
              </a:rPr>
              <a:t>зима, водичка, моряк, зимний, море, водяной, зимовка, вода, зимовать, подводный, </a:t>
            </a:r>
            <a:r>
              <a:rPr lang="ru-RU" altLang="ru-RU" sz="4800" b="1" i="1" dirty="0">
                <a:solidFill>
                  <a:schemeClr val="accent6">
                    <a:lumMod val="50000"/>
                  </a:schemeClr>
                </a:solidFill>
                <a:latin typeface="Calibri" pitchFamily="32" charset="0"/>
              </a:rPr>
              <a:t>приморский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4000" b="1" dirty="0">
              <a:solidFill>
                <a:srgbClr val="C00000"/>
              </a:solidFill>
              <a:latin typeface="Calibri" pitchFamily="32" charset="0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4000" b="1" dirty="0">
              <a:solidFill>
                <a:srgbClr val="C00000"/>
              </a:solidFill>
              <a:latin typeface="Calibri" pitchFamily="3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15265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1177"/>
            <a:ext cx="21161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77689"/>
            <a:ext cx="2236787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367171"/>
            <a:ext cx="1369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-зим-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6038" y="2367171"/>
            <a:ext cx="1415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-мор-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2367171"/>
            <a:ext cx="1313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-вод-</a:t>
            </a:r>
          </a:p>
        </p:txBody>
      </p:sp>
    </p:spTree>
    <p:extLst>
      <p:ext uri="{BB962C8B-B14F-4D97-AF65-F5344CB8AC3E}">
        <p14:creationId xmlns:p14="http://schemas.microsoft.com/office/powerpoint/2010/main" val="36512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468313" y="476250"/>
            <a:ext cx="2151062" cy="1798638"/>
            <a:chOff x="295" y="300"/>
            <a:chExt cx="1355" cy="1133"/>
          </a:xfrm>
        </p:grpSpPr>
        <p:pic>
          <p:nvPicPr>
            <p:cNvPr id="1537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0"/>
              <a:ext cx="135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372" name="Text Box 3"/>
            <p:cNvSpPr txBox="1">
              <a:spLocks noChangeArrowheads="1"/>
            </p:cNvSpPr>
            <p:nvPr/>
          </p:nvSpPr>
          <p:spPr bwMode="auto">
            <a:xfrm>
              <a:off x="295" y="300"/>
              <a:ext cx="135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49275"/>
            <a:ext cx="2120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20713"/>
            <a:ext cx="22399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468313" y="2997200"/>
            <a:ext cx="23749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зима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зимний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зимовка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зимовать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2987825" y="3141663"/>
            <a:ext cx="2952328" cy="25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морской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моряк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море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Calibri" pitchFamily="32" charset="0"/>
              </a:rPr>
              <a:t>приморский</a:t>
            </a:r>
            <a:endParaRPr lang="ru-RU" altLang="ru-RU" sz="4000" b="1" dirty="0">
              <a:solidFill>
                <a:srgbClr val="C00000"/>
              </a:solidFill>
              <a:latin typeface="Calibri" pitchFamily="32" charset="0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5940152" y="3213100"/>
            <a:ext cx="2865711" cy="25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вода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Calibri" pitchFamily="32" charset="0"/>
              </a:rPr>
              <a:t>водичка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Calibri" pitchFamily="32" charset="0"/>
              </a:rPr>
              <a:t>водяной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Calibri" pitchFamily="32" charset="0"/>
              </a:rPr>
              <a:t>подводный</a:t>
            </a:r>
            <a:endParaRPr lang="ru-RU" altLang="ru-RU" sz="4000" b="1" dirty="0">
              <a:solidFill>
                <a:srgbClr val="C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86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07504" y="381000"/>
            <a:ext cx="9036496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6500" b="1" i="1" dirty="0" smtClean="0">
                <a:solidFill>
                  <a:srgbClr val="002060"/>
                </a:solidFill>
                <a:latin typeface="Calibri" pitchFamily="32" charset="0"/>
              </a:rPr>
              <a:t>Тринадцатое октября.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6500" b="1" i="1" dirty="0" smtClean="0">
                <a:solidFill>
                  <a:srgbClr val="002060"/>
                </a:solidFill>
                <a:latin typeface="Calibri" pitchFamily="32" charset="0"/>
              </a:rPr>
              <a:t>Вторник. 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6500" b="1" i="1" dirty="0" smtClean="0">
                <a:solidFill>
                  <a:srgbClr val="002060"/>
                </a:solidFill>
                <a:latin typeface="Calibri" pitchFamily="32" charset="0"/>
              </a:rPr>
              <a:t> </a:t>
            </a:r>
            <a:r>
              <a:rPr lang="ru-RU" altLang="ru-RU" sz="4400" b="1" i="1" dirty="0" smtClean="0">
                <a:solidFill>
                  <a:schemeClr val="tx1"/>
                </a:solidFill>
                <a:latin typeface="Calibri" pitchFamily="32" charset="0"/>
              </a:rPr>
              <a:t>Дерево с дрожащими листочками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400" b="1" i="1" dirty="0" smtClean="0">
                <a:solidFill>
                  <a:schemeClr val="tx1"/>
                </a:solidFill>
                <a:latin typeface="Calibri" pitchFamily="32" charset="0"/>
              </a:rPr>
              <a:t>Дерево с белым стволом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400" b="1" i="1" dirty="0" smtClean="0">
                <a:solidFill>
                  <a:schemeClr val="tx1"/>
                </a:solidFill>
                <a:latin typeface="Calibri" pitchFamily="32" charset="0"/>
              </a:rPr>
              <a:t>Изображение чего-либо при помощи красок и карандашей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400" b="1" i="1" dirty="0" smtClean="0">
                <a:solidFill>
                  <a:schemeClr val="tx1"/>
                </a:solidFill>
                <a:latin typeface="Calibri" pitchFamily="32" charset="0"/>
              </a:rPr>
              <a:t>Движение воздуха</a:t>
            </a: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400" b="1" i="1" dirty="0" smtClean="0">
                <a:solidFill>
                  <a:schemeClr val="tx1"/>
                </a:solidFill>
                <a:latin typeface="Calibri" pitchFamily="32" charset="0"/>
              </a:rPr>
              <a:t>Инструмент для копки земли</a:t>
            </a:r>
            <a:r>
              <a:rPr lang="ru-RU" altLang="ru-RU" sz="7200" b="1" dirty="0">
                <a:solidFill>
                  <a:srgbClr val="3333FF"/>
                </a:solidFill>
                <a:latin typeface="Calibri" pitchFamily="32" charset="0"/>
              </a:rPr>
              <a:t/>
            </a:r>
            <a:br>
              <a:rPr lang="ru-RU" altLang="ru-RU" sz="7200" b="1" dirty="0">
                <a:solidFill>
                  <a:srgbClr val="3333FF"/>
                </a:solidFill>
                <a:latin typeface="Calibri" pitchFamily="32" charset="0"/>
              </a:rPr>
            </a:br>
            <a:endParaRPr lang="ru-RU" altLang="ru-RU" sz="7200" b="1" dirty="0">
              <a:solidFill>
                <a:srgbClr val="3333FF"/>
              </a:solidFill>
              <a:latin typeface="Calibri" pitchFamily="32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73216"/>
            <a:ext cx="1296491" cy="133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126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7999413" cy="792088"/>
          </a:xfrm>
        </p:spPr>
        <p:txBody>
          <a:bodyPr/>
          <a:lstStyle/>
          <a:p>
            <a:pPr algn="ctr"/>
            <a:r>
              <a:rPr lang="ru-RU" b="1" dirty="0" smtClean="0"/>
              <a:t>самопроверка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105301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сина, б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рёза, р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сунок, вет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р, л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пата.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852936"/>
            <a:ext cx="5750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Назовите  лишние  слова</a:t>
            </a:r>
            <a:endParaRPr lang="ru-RU" sz="32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88204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каком  слове  все  согласные    звонкие?</a:t>
            </a:r>
            <a:endParaRPr lang="ru-RU" sz="28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221778"/>
            <a:ext cx="77845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каком  слове ударный  первый  слог?</a:t>
            </a:r>
            <a:endParaRPr lang="ru-RU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475" y="4894988"/>
            <a:ext cx="8390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 слово  начинается  с  гласной буквы?</a:t>
            </a:r>
            <a:endParaRPr lang="ru-RU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4848" y="5517232"/>
            <a:ext cx="72539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каких  словах  согласных  больше,</a:t>
            </a:r>
          </a:p>
          <a:p>
            <a:pPr algn="ctr"/>
            <a:r>
              <a:rPr lang="ru-RU" sz="2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Чем   гласных?</a:t>
            </a:r>
            <a:endParaRPr lang="ru-RU" sz="28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0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ts val="1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5400" b="1">
                <a:solidFill>
                  <a:srgbClr val="000066"/>
                </a:solidFill>
                <a:latin typeface="Tahoma" pitchFamily="32" charset="0"/>
              </a:rPr>
              <a:t>Корень слова.</a:t>
            </a:r>
          </a:p>
          <a:p>
            <a:pPr algn="ctr" defTabSz="449263" eaLnBrk="1" fontAlgn="base" hangingPunct="1">
              <a:spcBef>
                <a:spcPts val="1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800" b="1">
                <a:solidFill>
                  <a:srgbClr val="FF0000"/>
                </a:solidFill>
                <a:latin typeface="Tahoma" pitchFamily="32" charset="0"/>
              </a:rPr>
              <a:t>Однокоренные</a:t>
            </a:r>
          </a:p>
          <a:p>
            <a:pPr algn="ctr" defTabSz="449263" eaLnBrk="1" fontAlgn="base" hangingPunct="1">
              <a:spcBef>
                <a:spcPts val="1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800" b="1">
                <a:solidFill>
                  <a:srgbClr val="FF0000"/>
                </a:solidFill>
                <a:latin typeface="Tahoma" pitchFamily="32" charset="0"/>
              </a:rPr>
              <a:t>( родственные слова)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21163"/>
            <a:ext cx="211296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128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6985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Oval 4"/>
          <p:cNvSpPr>
            <a:spLocks noChangeArrowheads="1"/>
          </p:cNvSpPr>
          <p:nvPr/>
        </p:nvSpPr>
        <p:spPr bwMode="auto">
          <a:xfrm rot="472838">
            <a:off x="1431925" y="3101975"/>
            <a:ext cx="2611438" cy="725488"/>
          </a:xfrm>
          <a:prstGeom prst="ellipse">
            <a:avLst/>
          </a:prstGeom>
          <a:solidFill>
            <a:srgbClr val="66CCFF"/>
          </a:solidFill>
          <a:ln w="25560">
            <a:solidFill>
              <a:srgbClr val="4995BC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3600" b="1">
                <a:solidFill>
                  <a:srgbClr val="000066"/>
                </a:solidFill>
                <a:cs typeface="Times New Roman" pitchFamily="16" charset="0"/>
              </a:rPr>
              <a:t>рас</a:t>
            </a:r>
            <a:r>
              <a:rPr lang="ru-RU" altLang="ru-RU" sz="4000" b="1">
                <a:solidFill>
                  <a:srgbClr val="000066"/>
                </a:solidFill>
                <a:cs typeface="Times New Roman" pitchFamily="16" charset="0"/>
              </a:rPr>
              <a:t>сад</a:t>
            </a:r>
            <a:r>
              <a:rPr lang="ru-RU" altLang="ru-RU" sz="3600" b="1">
                <a:solidFill>
                  <a:srgbClr val="000066"/>
                </a:solidFill>
                <a:cs typeface="Times New Roman" pitchFamily="16" charset="0"/>
              </a:rPr>
              <a:t>а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 rot="157124">
            <a:off x="4511675" y="2571750"/>
            <a:ext cx="3149600" cy="585788"/>
          </a:xfrm>
          <a:prstGeom prst="ellipse">
            <a:avLst/>
          </a:prstGeom>
          <a:solidFill>
            <a:srgbClr val="66CCFF"/>
          </a:solidFill>
          <a:ln w="25560">
            <a:solidFill>
              <a:srgbClr val="4995BC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3600" b="1">
                <a:solidFill>
                  <a:srgbClr val="000066"/>
                </a:solidFill>
                <a:cs typeface="Times New Roman" pitchFamily="16" charset="0"/>
              </a:rPr>
              <a:t>по</a:t>
            </a:r>
            <a:r>
              <a:rPr lang="ru-RU" altLang="ru-RU" sz="4400" b="1">
                <a:solidFill>
                  <a:srgbClr val="000066"/>
                </a:solidFill>
                <a:cs typeface="Times New Roman" pitchFamily="16" charset="0"/>
              </a:rPr>
              <a:t>садки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 rot="629677">
            <a:off x="3260725" y="992188"/>
            <a:ext cx="2695575" cy="711200"/>
          </a:xfrm>
          <a:prstGeom prst="ellipse">
            <a:avLst/>
          </a:prstGeom>
          <a:solidFill>
            <a:srgbClr val="66CCFF"/>
          </a:solidFill>
          <a:ln w="25560">
            <a:solidFill>
              <a:srgbClr val="4995BC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>
                <a:solidFill>
                  <a:srgbClr val="000066"/>
                </a:solidFill>
                <a:cs typeface="Times New Roman" pitchFamily="16" charset="0"/>
              </a:rPr>
              <a:t>сад</a:t>
            </a:r>
            <a:r>
              <a:rPr lang="ru-RU" altLang="ru-RU" sz="3600" b="1">
                <a:solidFill>
                  <a:srgbClr val="000066"/>
                </a:solidFill>
                <a:cs typeface="Times New Roman" pitchFamily="16" charset="0"/>
              </a:rPr>
              <a:t>овод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 rot="759844">
            <a:off x="5183188" y="763588"/>
            <a:ext cx="3130550" cy="711200"/>
          </a:xfrm>
          <a:prstGeom prst="ellipse">
            <a:avLst/>
          </a:prstGeom>
          <a:solidFill>
            <a:srgbClr val="66CCFF"/>
          </a:solidFill>
          <a:ln w="25560">
            <a:solidFill>
              <a:srgbClr val="4995BC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>
                <a:solidFill>
                  <a:srgbClr val="000066"/>
                </a:solidFill>
                <a:cs typeface="Times New Roman" pitchFamily="16" charset="0"/>
              </a:rPr>
              <a:t>сад</a:t>
            </a:r>
            <a:r>
              <a:rPr lang="ru-RU" altLang="ru-RU" sz="3600" b="1">
                <a:solidFill>
                  <a:srgbClr val="000066"/>
                </a:solidFill>
                <a:cs typeface="Times New Roman" pitchFamily="16" charset="0"/>
              </a:rPr>
              <a:t>овник</a:t>
            </a:r>
          </a:p>
        </p:txBody>
      </p:sp>
      <p:sp>
        <p:nvSpPr>
          <p:cNvPr id="10248" name="Freeform 8"/>
          <p:cNvSpPr>
            <a:spLocks noChangeArrowheads="1"/>
          </p:cNvSpPr>
          <p:nvPr/>
        </p:nvSpPr>
        <p:spPr bwMode="auto">
          <a:xfrm rot="1028411">
            <a:off x="6007100" y="693738"/>
            <a:ext cx="458788" cy="179387"/>
          </a:xfrm>
          <a:custGeom>
            <a:avLst/>
            <a:gdLst>
              <a:gd name="T0" fmla="*/ 2147483647 w 43200"/>
              <a:gd name="T1" fmla="*/ 2147483647 h 23599"/>
              <a:gd name="T2" fmla="*/ 2147483647 w 43200"/>
              <a:gd name="T3" fmla="*/ 2147483647 h 23599"/>
              <a:gd name="T4" fmla="*/ 2147483647 w 43200"/>
              <a:gd name="T5" fmla="*/ 2147483647 h 23599"/>
              <a:gd name="T6" fmla="*/ 0 60000 65536"/>
              <a:gd name="T7" fmla="*/ 0 60000 65536"/>
              <a:gd name="T8" fmla="*/ 0 60000 65536"/>
              <a:gd name="T9" fmla="*/ 0 w 43200"/>
              <a:gd name="T10" fmla="*/ 0 h 23599"/>
              <a:gd name="T11" fmla="*/ 43200 w 43200"/>
              <a:gd name="T12" fmla="*/ 23599 h 23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9" fill="none" extrusionOk="0">
                <a:moveTo>
                  <a:pt x="92" y="23599"/>
                </a:moveTo>
                <a:cubicBezTo>
                  <a:pt x="30" y="22934"/>
                  <a:pt x="0" y="22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599" stroke="0" extrusionOk="0">
                <a:moveTo>
                  <a:pt x="92" y="23599"/>
                </a:moveTo>
                <a:cubicBezTo>
                  <a:pt x="30" y="22934"/>
                  <a:pt x="0" y="22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7632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257110">
            <a:off x="2792413" y="3232150"/>
            <a:ext cx="479425" cy="193675"/>
          </a:xfrm>
          <a:custGeom>
            <a:avLst/>
            <a:gdLst>
              <a:gd name="T0" fmla="*/ 2147483647 w 43200"/>
              <a:gd name="T1" fmla="*/ 2147483647 h 23599"/>
              <a:gd name="T2" fmla="*/ 2147483647 w 43200"/>
              <a:gd name="T3" fmla="*/ 2147483647 h 23599"/>
              <a:gd name="T4" fmla="*/ 2147483647 w 43200"/>
              <a:gd name="T5" fmla="*/ 2147483647 h 23599"/>
              <a:gd name="T6" fmla="*/ 0 60000 65536"/>
              <a:gd name="T7" fmla="*/ 0 60000 65536"/>
              <a:gd name="T8" fmla="*/ 0 60000 65536"/>
              <a:gd name="T9" fmla="*/ 0 w 43200"/>
              <a:gd name="T10" fmla="*/ 0 h 23599"/>
              <a:gd name="T11" fmla="*/ 43200 w 43200"/>
              <a:gd name="T12" fmla="*/ 23599 h 23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9" fill="none" extrusionOk="0">
                <a:moveTo>
                  <a:pt x="92" y="23599"/>
                </a:moveTo>
                <a:cubicBezTo>
                  <a:pt x="30" y="22934"/>
                  <a:pt x="0" y="22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599" stroke="0" extrusionOk="0">
                <a:moveTo>
                  <a:pt x="92" y="23599"/>
                </a:moveTo>
                <a:cubicBezTo>
                  <a:pt x="30" y="22934"/>
                  <a:pt x="0" y="22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7632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>
                <a:solidFill>
                  <a:srgbClr val="C00000"/>
                </a:solidFill>
              </a:rPr>
              <a:t> 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C00000"/>
              </a:solidFill>
            </a:endParaRP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C00000"/>
              </a:solidFill>
            </a:endParaRP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C00000"/>
              </a:solidFill>
            </a:endParaRP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C00000"/>
              </a:solidFill>
            </a:endParaRP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C00000"/>
              </a:solidFill>
            </a:endParaRP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C00000"/>
              </a:solidFill>
            </a:endParaRP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C00000"/>
              </a:solidFill>
            </a:endParaRP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250" name="Freeform 10"/>
          <p:cNvSpPr>
            <a:spLocks noChangeArrowheads="1"/>
          </p:cNvSpPr>
          <p:nvPr/>
        </p:nvSpPr>
        <p:spPr bwMode="auto">
          <a:xfrm rot="496569">
            <a:off x="5729288" y="2540000"/>
            <a:ext cx="577850" cy="233363"/>
          </a:xfrm>
          <a:custGeom>
            <a:avLst/>
            <a:gdLst>
              <a:gd name="T0" fmla="*/ 2147483647 w 43200"/>
              <a:gd name="T1" fmla="*/ 2147483647 h 23599"/>
              <a:gd name="T2" fmla="*/ 2147483647 w 43200"/>
              <a:gd name="T3" fmla="*/ 2147483647 h 23599"/>
              <a:gd name="T4" fmla="*/ 2147483647 w 43200"/>
              <a:gd name="T5" fmla="*/ 2147483647 h 23599"/>
              <a:gd name="T6" fmla="*/ 0 60000 65536"/>
              <a:gd name="T7" fmla="*/ 0 60000 65536"/>
              <a:gd name="T8" fmla="*/ 0 60000 65536"/>
              <a:gd name="T9" fmla="*/ 0 w 43200"/>
              <a:gd name="T10" fmla="*/ 0 h 23599"/>
              <a:gd name="T11" fmla="*/ 43200 w 43200"/>
              <a:gd name="T12" fmla="*/ 23599 h 23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9" fill="none" extrusionOk="0">
                <a:moveTo>
                  <a:pt x="92" y="23599"/>
                </a:moveTo>
                <a:cubicBezTo>
                  <a:pt x="30" y="22934"/>
                  <a:pt x="0" y="22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599" stroke="0" extrusionOk="0">
                <a:moveTo>
                  <a:pt x="92" y="23599"/>
                </a:moveTo>
                <a:cubicBezTo>
                  <a:pt x="30" y="22934"/>
                  <a:pt x="0" y="22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7632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3786188" y="5072063"/>
            <a:ext cx="2720975" cy="914400"/>
          </a:xfrm>
          <a:prstGeom prst="ellipse">
            <a:avLst/>
          </a:prstGeom>
          <a:solidFill>
            <a:srgbClr val="66CCFF"/>
          </a:solidFill>
          <a:ln w="25560">
            <a:solidFill>
              <a:srgbClr val="4995BC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3600">
                <a:solidFill>
                  <a:srgbClr val="000066"/>
                </a:solidFill>
                <a:cs typeface="Times New Roman" pitchFamily="16" charset="0"/>
              </a:rPr>
              <a:t>-</a:t>
            </a:r>
            <a:r>
              <a:rPr lang="ru-RU" altLang="ru-RU" sz="3600" b="1">
                <a:solidFill>
                  <a:srgbClr val="000066"/>
                </a:solidFill>
                <a:cs typeface="Times New Roman" pitchFamily="16" charset="0"/>
              </a:rPr>
              <a:t>сад</a:t>
            </a:r>
            <a:r>
              <a:rPr lang="ru-RU" altLang="ru-RU" sz="3600">
                <a:solidFill>
                  <a:srgbClr val="000066"/>
                </a:solidFill>
                <a:cs typeface="Times New Roman" pitchFamily="16" charset="0"/>
              </a:rPr>
              <a:t>-</a:t>
            </a:r>
          </a:p>
        </p:txBody>
      </p:sp>
      <p:sp>
        <p:nvSpPr>
          <p:cNvPr id="10253" name="Freeform 13"/>
          <p:cNvSpPr>
            <a:spLocks noChangeArrowheads="1"/>
          </p:cNvSpPr>
          <p:nvPr/>
        </p:nvSpPr>
        <p:spPr bwMode="auto">
          <a:xfrm rot="643925">
            <a:off x="3944938" y="977900"/>
            <a:ext cx="547687" cy="223838"/>
          </a:xfrm>
          <a:custGeom>
            <a:avLst/>
            <a:gdLst>
              <a:gd name="T0" fmla="*/ 2147483647 w 43200"/>
              <a:gd name="T1" fmla="*/ 2147483647 h 23599"/>
              <a:gd name="T2" fmla="*/ 2147483647 w 43200"/>
              <a:gd name="T3" fmla="*/ 2147483647 h 23599"/>
              <a:gd name="T4" fmla="*/ 2147483647 w 43200"/>
              <a:gd name="T5" fmla="*/ 2147483647 h 23599"/>
              <a:gd name="T6" fmla="*/ 0 60000 65536"/>
              <a:gd name="T7" fmla="*/ 0 60000 65536"/>
              <a:gd name="T8" fmla="*/ 0 60000 65536"/>
              <a:gd name="T9" fmla="*/ 0 w 43200"/>
              <a:gd name="T10" fmla="*/ 0 h 23599"/>
              <a:gd name="T11" fmla="*/ 43200 w 43200"/>
              <a:gd name="T12" fmla="*/ 23599 h 23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9" fill="none" extrusionOk="0">
                <a:moveTo>
                  <a:pt x="92" y="23599"/>
                </a:moveTo>
                <a:cubicBezTo>
                  <a:pt x="30" y="22934"/>
                  <a:pt x="0" y="22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599" stroke="0" extrusionOk="0">
                <a:moveTo>
                  <a:pt x="92" y="23599"/>
                </a:moveTo>
                <a:cubicBezTo>
                  <a:pt x="30" y="22934"/>
                  <a:pt x="0" y="22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7632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Freeform 6"/>
          <p:cNvSpPr>
            <a:spLocks noChangeArrowheads="1"/>
          </p:cNvSpPr>
          <p:nvPr/>
        </p:nvSpPr>
        <p:spPr bwMode="auto">
          <a:xfrm>
            <a:off x="4786313" y="5214938"/>
            <a:ext cx="839787" cy="214312"/>
          </a:xfrm>
          <a:custGeom>
            <a:avLst/>
            <a:gdLst>
              <a:gd name="T0" fmla="*/ 2147483647 w 43200"/>
              <a:gd name="T1" fmla="*/ 2147483647 h 23599"/>
              <a:gd name="T2" fmla="*/ 2147483647 w 43200"/>
              <a:gd name="T3" fmla="*/ 2147483647 h 23599"/>
              <a:gd name="T4" fmla="*/ 2147483647 w 43200"/>
              <a:gd name="T5" fmla="*/ 2147483647 h 23599"/>
              <a:gd name="T6" fmla="*/ 0 60000 65536"/>
              <a:gd name="T7" fmla="*/ 0 60000 65536"/>
              <a:gd name="T8" fmla="*/ 0 60000 65536"/>
              <a:gd name="T9" fmla="*/ 0 w 43200"/>
              <a:gd name="T10" fmla="*/ 0 h 23599"/>
              <a:gd name="T11" fmla="*/ 43200 w 43200"/>
              <a:gd name="T12" fmla="*/ 23599 h 23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9" fill="none" extrusionOk="0">
                <a:moveTo>
                  <a:pt x="92" y="23599"/>
                </a:moveTo>
                <a:cubicBezTo>
                  <a:pt x="30" y="22934"/>
                  <a:pt x="0" y="22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599" stroke="0" extrusionOk="0">
                <a:moveTo>
                  <a:pt x="92" y="23599"/>
                </a:moveTo>
                <a:cubicBezTo>
                  <a:pt x="30" y="22934"/>
                  <a:pt x="0" y="2226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7632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121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2" grpId="0" animBg="1"/>
      <p:bldP spid="1025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" r:id="rId5" imgW="4508280" imgH="3380760" progId="PowerPoint.Slide.12">
                  <p:embed/>
                </p:oleObj>
              </mc:Choice>
              <mc:Fallback>
                <p:oleObj name="Слайд" r:id="rId5" imgW="4508280" imgH="338076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3375"/>
                        <a:ext cx="8064500" cy="5975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524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95536" y="549275"/>
            <a:ext cx="8062664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defTabSz="449263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Tahoma" pitchFamily="32" charset="0"/>
              </a:rPr>
              <a:t>  </a:t>
            </a:r>
            <a:r>
              <a:rPr lang="ru-RU" altLang="ru-RU" sz="2800" b="1" dirty="0" smtClean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3200" b="1" dirty="0" smtClean="0">
                <a:solidFill>
                  <a:srgbClr val="000000"/>
                </a:solidFill>
                <a:latin typeface="Tahoma" pitchFamily="32" charset="0"/>
              </a:rPr>
              <a:t>Вы </a:t>
            </a:r>
            <a:r>
              <a:rPr lang="ru-RU" altLang="ru-RU" sz="3200" b="1" dirty="0">
                <a:solidFill>
                  <a:srgbClr val="000000"/>
                </a:solidFill>
                <a:latin typeface="Tahoma" pitchFamily="32" charset="0"/>
              </a:rPr>
              <a:t>кто такие? </a:t>
            </a:r>
          </a:p>
          <a:p>
            <a:pPr defTabSz="449263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latin typeface="Tahoma" pitchFamily="32" charset="0"/>
              </a:rPr>
              <a:t>- Я </a:t>
            </a:r>
            <a:r>
              <a:rPr lang="ru-RU" altLang="ru-RU" sz="3200" b="1" dirty="0">
                <a:solidFill>
                  <a:srgbClr val="000000"/>
                </a:solidFill>
                <a:latin typeface="Tahoma" pitchFamily="32" charset="0"/>
              </a:rPr>
              <a:t>– гусь. Это – гусыня. Это –</a:t>
            </a:r>
            <a:r>
              <a:rPr lang="en-US" altLang="ru-RU" sz="32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ru-RU" altLang="ru-RU" sz="3200" b="1" dirty="0">
                <a:solidFill>
                  <a:srgbClr val="000000"/>
                </a:solidFill>
                <a:latin typeface="Tahoma" pitchFamily="32" charset="0"/>
              </a:rPr>
              <a:t>наши гусята. А ты кто?</a:t>
            </a:r>
          </a:p>
          <a:p>
            <a:pPr defTabSz="449263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66CCFF"/>
              </a:buClr>
              <a:buSzPct val="100000"/>
              <a:buFont typeface="Tahoma" pitchFamily="32" charset="0"/>
              <a:buNone/>
            </a:pPr>
            <a:endParaRPr lang="ru-RU" altLang="ru-RU" sz="3200" b="1" dirty="0">
              <a:solidFill>
                <a:srgbClr val="000000"/>
              </a:solidFill>
              <a:latin typeface="Tahoma" pitchFamily="32" charset="0"/>
            </a:endParaRPr>
          </a:p>
          <a:p>
            <a:pPr defTabSz="449263" eaLnBrk="1" fontAlgn="base" hangingPunct="1">
              <a:spcBef>
                <a:spcPts val="5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ahoma" pitchFamily="32" charset="0"/>
              </a:rPr>
              <a:t>-А я ваша родственница – гусеница!</a:t>
            </a:r>
          </a:p>
          <a:p>
            <a:pPr defTabSz="449263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66CCFF"/>
              </a:buClr>
              <a:buSzPct val="100000"/>
              <a:buFont typeface="Tahoma" pitchFamily="32" charset="0"/>
              <a:buNone/>
            </a:pPr>
            <a:endParaRPr lang="ru-RU" altLang="ru-RU" sz="28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/>
          <a:stretch>
            <a:fillRect/>
          </a:stretch>
        </p:blipFill>
        <p:spPr bwMode="auto">
          <a:xfrm>
            <a:off x="5219699" y="3399988"/>
            <a:ext cx="3772131" cy="30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4007078" cy="266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725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7544" y="332656"/>
            <a:ext cx="82089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400" i="1" dirty="0">
                <a:solidFill>
                  <a:srgbClr val="000066"/>
                </a:solidFill>
                <a:latin typeface="Calibri" pitchFamily="32" charset="0"/>
                <a:cs typeface="Times New Roman" pitchFamily="16" charset="0"/>
              </a:rPr>
              <a:t>У меня встали _______. Ещё ______ назад ходили. А сейчас ____________ стрелка стоит неподвижно. Нужно чтобы их починил мастер - ________.</a:t>
            </a:r>
          </a:p>
          <a:p>
            <a:pPr algn="ctr" defTabSz="449263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sz="4000" b="1" dirty="0" smtClean="0">
              <a:solidFill>
                <a:srgbClr val="000066"/>
              </a:solidFill>
              <a:latin typeface="Calibri" pitchFamily="32" charset="0"/>
              <a:cs typeface="Times New Roman" pitchFamily="16" charset="0"/>
            </a:endParaRPr>
          </a:p>
          <a:p>
            <a:pPr algn="ctr" defTabSz="449263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000" b="1" dirty="0" smtClean="0">
                <a:solidFill>
                  <a:srgbClr val="000066"/>
                </a:solidFill>
                <a:latin typeface="Calibri" pitchFamily="32" charset="0"/>
                <a:cs typeface="Times New Roman" pitchFamily="16" charset="0"/>
              </a:rPr>
              <a:t>Слова </a:t>
            </a:r>
            <a:r>
              <a:rPr lang="ru-RU" altLang="ru-RU" sz="4000" b="1" dirty="0">
                <a:solidFill>
                  <a:srgbClr val="000066"/>
                </a:solidFill>
                <a:latin typeface="Calibri" pitchFamily="32" charset="0"/>
                <a:cs typeface="Times New Roman" pitchFamily="16" charset="0"/>
              </a:rPr>
              <a:t>для справок:  часовщик, час, часовая, часики.</a:t>
            </a:r>
            <a:r>
              <a:rPr lang="ru-RU" altLang="ru-RU" sz="4000" dirty="0">
                <a:solidFill>
                  <a:srgbClr val="000066"/>
                </a:solidFill>
                <a:latin typeface="Calibri" pitchFamily="32" charset="0"/>
              </a:rPr>
              <a:t> </a:t>
            </a:r>
          </a:p>
          <a:p>
            <a:pPr defTabSz="449263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66CCFF"/>
              </a:buClr>
              <a:buSzPct val="100000"/>
              <a:buFont typeface="Calibri" pitchFamily="32" charset="0"/>
              <a:buNone/>
            </a:pPr>
            <a:endParaRPr lang="ru-RU" altLang="ru-RU" sz="4000" dirty="0">
              <a:solidFill>
                <a:srgbClr val="000066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08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539553" y="404813"/>
            <a:ext cx="7704336" cy="51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71438" algn="l"/>
                <a:tab pos="985838" algn="l"/>
                <a:tab pos="1900238" algn="l"/>
                <a:tab pos="2814638" algn="l"/>
                <a:tab pos="3729038" algn="l"/>
                <a:tab pos="4643438" algn="l"/>
                <a:tab pos="5557838" algn="l"/>
                <a:tab pos="6472238" algn="l"/>
                <a:tab pos="7386638" algn="l"/>
                <a:tab pos="8301038" algn="l"/>
                <a:tab pos="9215438" algn="l"/>
                <a:tab pos="10129838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 hangingPunct="0">
              <a:tabLst>
                <a:tab pos="71438" algn="l"/>
                <a:tab pos="985838" algn="l"/>
                <a:tab pos="1900238" algn="l"/>
                <a:tab pos="2814638" algn="l"/>
                <a:tab pos="3729038" algn="l"/>
                <a:tab pos="4643438" algn="l"/>
                <a:tab pos="5557838" algn="l"/>
                <a:tab pos="6472238" algn="l"/>
                <a:tab pos="7386638" algn="l"/>
                <a:tab pos="8301038" algn="l"/>
                <a:tab pos="9215438" algn="l"/>
                <a:tab pos="10129838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 hangingPunct="0">
              <a:tabLst>
                <a:tab pos="71438" algn="l"/>
                <a:tab pos="985838" algn="l"/>
                <a:tab pos="1900238" algn="l"/>
                <a:tab pos="2814638" algn="l"/>
                <a:tab pos="3729038" algn="l"/>
                <a:tab pos="4643438" algn="l"/>
                <a:tab pos="5557838" algn="l"/>
                <a:tab pos="6472238" algn="l"/>
                <a:tab pos="7386638" algn="l"/>
                <a:tab pos="8301038" algn="l"/>
                <a:tab pos="9215438" algn="l"/>
                <a:tab pos="10129838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 hangingPunct="0">
              <a:tabLst>
                <a:tab pos="71438" algn="l"/>
                <a:tab pos="985838" algn="l"/>
                <a:tab pos="1900238" algn="l"/>
                <a:tab pos="2814638" algn="l"/>
                <a:tab pos="3729038" algn="l"/>
                <a:tab pos="4643438" algn="l"/>
                <a:tab pos="5557838" algn="l"/>
                <a:tab pos="6472238" algn="l"/>
                <a:tab pos="7386638" algn="l"/>
                <a:tab pos="8301038" algn="l"/>
                <a:tab pos="9215438" algn="l"/>
                <a:tab pos="10129838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 hangingPunct="0">
              <a:tabLst>
                <a:tab pos="71438" algn="l"/>
                <a:tab pos="985838" algn="l"/>
                <a:tab pos="1900238" algn="l"/>
                <a:tab pos="2814638" algn="l"/>
                <a:tab pos="3729038" algn="l"/>
                <a:tab pos="4643438" algn="l"/>
                <a:tab pos="5557838" algn="l"/>
                <a:tab pos="6472238" algn="l"/>
                <a:tab pos="7386638" algn="l"/>
                <a:tab pos="8301038" algn="l"/>
                <a:tab pos="9215438" algn="l"/>
                <a:tab pos="10129838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438" algn="l"/>
                <a:tab pos="985838" algn="l"/>
                <a:tab pos="1900238" algn="l"/>
                <a:tab pos="2814638" algn="l"/>
                <a:tab pos="3729038" algn="l"/>
                <a:tab pos="4643438" algn="l"/>
                <a:tab pos="5557838" algn="l"/>
                <a:tab pos="6472238" algn="l"/>
                <a:tab pos="7386638" algn="l"/>
                <a:tab pos="8301038" algn="l"/>
                <a:tab pos="9215438" algn="l"/>
                <a:tab pos="10129838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438" algn="l"/>
                <a:tab pos="985838" algn="l"/>
                <a:tab pos="1900238" algn="l"/>
                <a:tab pos="2814638" algn="l"/>
                <a:tab pos="3729038" algn="l"/>
                <a:tab pos="4643438" algn="l"/>
                <a:tab pos="5557838" algn="l"/>
                <a:tab pos="6472238" algn="l"/>
                <a:tab pos="7386638" algn="l"/>
                <a:tab pos="8301038" algn="l"/>
                <a:tab pos="9215438" algn="l"/>
                <a:tab pos="10129838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438" algn="l"/>
                <a:tab pos="985838" algn="l"/>
                <a:tab pos="1900238" algn="l"/>
                <a:tab pos="2814638" algn="l"/>
                <a:tab pos="3729038" algn="l"/>
                <a:tab pos="4643438" algn="l"/>
                <a:tab pos="5557838" algn="l"/>
                <a:tab pos="6472238" algn="l"/>
                <a:tab pos="7386638" algn="l"/>
                <a:tab pos="8301038" algn="l"/>
                <a:tab pos="9215438" algn="l"/>
                <a:tab pos="10129838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438" algn="l"/>
                <a:tab pos="985838" algn="l"/>
                <a:tab pos="1900238" algn="l"/>
                <a:tab pos="2814638" algn="l"/>
                <a:tab pos="3729038" algn="l"/>
                <a:tab pos="4643438" algn="l"/>
                <a:tab pos="5557838" algn="l"/>
                <a:tab pos="6472238" algn="l"/>
                <a:tab pos="7386638" algn="l"/>
                <a:tab pos="8301038" algn="l"/>
                <a:tab pos="9215438" algn="l"/>
                <a:tab pos="10129838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4400" dirty="0">
                <a:solidFill>
                  <a:srgbClr val="002060"/>
                </a:solidFill>
              </a:rPr>
              <a:t>У меня встали </a:t>
            </a:r>
            <a:r>
              <a:rPr lang="ru-RU" altLang="ru-RU" sz="4400" dirty="0">
                <a:solidFill>
                  <a:srgbClr val="C00000"/>
                </a:solidFill>
              </a:rPr>
              <a:t>часики</a:t>
            </a:r>
            <a:r>
              <a:rPr lang="ru-RU" altLang="ru-RU" sz="4400" dirty="0">
                <a:solidFill>
                  <a:srgbClr val="002060"/>
                </a:solidFill>
              </a:rPr>
              <a:t>. Ещё </a:t>
            </a:r>
            <a:r>
              <a:rPr lang="ru-RU" altLang="ru-RU" sz="4400" dirty="0">
                <a:solidFill>
                  <a:srgbClr val="C00000"/>
                </a:solidFill>
              </a:rPr>
              <a:t>час</a:t>
            </a:r>
            <a:r>
              <a:rPr lang="ru-RU" altLang="ru-RU" sz="4400" dirty="0">
                <a:solidFill>
                  <a:srgbClr val="FF0000"/>
                </a:solidFill>
              </a:rPr>
              <a:t> </a:t>
            </a:r>
            <a:r>
              <a:rPr lang="ru-RU" altLang="ru-RU" sz="4400" dirty="0">
                <a:solidFill>
                  <a:srgbClr val="002060"/>
                </a:solidFill>
              </a:rPr>
              <a:t>назад ходили. А сейчас </a:t>
            </a:r>
            <a:r>
              <a:rPr lang="ru-RU" altLang="ru-RU" sz="4400" dirty="0">
                <a:solidFill>
                  <a:srgbClr val="C00000"/>
                </a:solidFill>
              </a:rPr>
              <a:t>часовая </a:t>
            </a:r>
            <a:r>
              <a:rPr lang="ru-RU" altLang="ru-RU" sz="4400" dirty="0">
                <a:solidFill>
                  <a:srgbClr val="002060"/>
                </a:solidFill>
              </a:rPr>
              <a:t>стрелка стоит неподвижно. Нужно чтобы их починил мастер  - </a:t>
            </a:r>
            <a:r>
              <a:rPr lang="ru-RU" altLang="ru-RU" sz="4400" dirty="0">
                <a:solidFill>
                  <a:srgbClr val="C00000"/>
                </a:solidFill>
              </a:rPr>
              <a:t>часовщик</a:t>
            </a:r>
            <a:r>
              <a:rPr lang="ru-RU" altLang="ru-RU" sz="4400" dirty="0">
                <a:solidFill>
                  <a:srgbClr val="000066"/>
                </a:solidFill>
              </a:rPr>
              <a:t>.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sz="3600" dirty="0">
              <a:solidFill>
                <a:srgbClr val="000066"/>
              </a:solidFill>
            </a:endParaRP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3600" b="1" dirty="0">
                <a:solidFill>
                  <a:srgbClr val="FF0DFF"/>
                </a:solidFill>
              </a:rPr>
              <a:t>Слова для справок:  часовщик, час, часовая, часики.</a:t>
            </a:r>
          </a:p>
        </p:txBody>
      </p:sp>
      <p:sp>
        <p:nvSpPr>
          <p:cNvPr id="15362" name="Freeform 2"/>
          <p:cNvSpPr>
            <a:spLocks noChangeArrowheads="1"/>
          </p:cNvSpPr>
          <p:nvPr/>
        </p:nvSpPr>
        <p:spPr bwMode="auto">
          <a:xfrm rot="18900000">
            <a:off x="7150810" y="399280"/>
            <a:ext cx="1034107" cy="1003944"/>
          </a:xfrm>
          <a:custGeom>
            <a:avLst/>
            <a:gdLst>
              <a:gd name="T0" fmla="*/ 487901 w 844550"/>
              <a:gd name="T1" fmla="*/ 4764 h 784225"/>
              <a:gd name="T2" fmla="*/ 422275 w 844550"/>
              <a:gd name="T3" fmla="*/ 392113 h 784225"/>
              <a:gd name="T4" fmla="*/ 843182 w 844550"/>
              <a:gd name="T5" fmla="*/ 360576 h 784225"/>
              <a:gd name="T6" fmla="*/ 487901 w 844550"/>
              <a:gd name="T7" fmla="*/ 4764 h 784225"/>
              <a:gd name="T8" fmla="*/ 843182 w 844550"/>
              <a:gd name="T9" fmla="*/ 360576 h 784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844550" h="784225" stroke="0">
                <a:moveTo>
                  <a:pt x="487901" y="4764"/>
                </a:moveTo>
                <a:lnTo>
                  <a:pt x="487900" y="4764"/>
                </a:lnTo>
                <a:cubicBezTo>
                  <a:pt x="680625" y="32918"/>
                  <a:pt x="827490" y="180003"/>
                  <a:pt x="843181" y="360576"/>
                </a:cubicBezTo>
                <a:lnTo>
                  <a:pt x="422275" y="392113"/>
                </a:lnTo>
                <a:close/>
              </a:path>
              <a:path w="844550" h="784225" fill="none">
                <a:moveTo>
                  <a:pt x="487901" y="4764"/>
                </a:moveTo>
                <a:lnTo>
                  <a:pt x="487900" y="4764"/>
                </a:lnTo>
                <a:cubicBezTo>
                  <a:pt x="680625" y="32918"/>
                  <a:pt x="827490" y="180003"/>
                  <a:pt x="843181" y="360576"/>
                </a:cubicBezTo>
              </a:path>
            </a:pathLst>
          </a:custGeom>
          <a:noFill/>
          <a:ln w="57240">
            <a:solidFill>
              <a:srgbClr val="009900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5363" name="Freeform 3"/>
          <p:cNvSpPr>
            <a:spLocks noChangeArrowheads="1"/>
          </p:cNvSpPr>
          <p:nvPr/>
        </p:nvSpPr>
        <p:spPr bwMode="auto">
          <a:xfrm rot="18506123">
            <a:off x="6072113" y="1085612"/>
            <a:ext cx="1192305" cy="1274451"/>
          </a:xfrm>
          <a:custGeom>
            <a:avLst/>
            <a:gdLst>
              <a:gd name="T0" fmla="*/ 487901 w 844550"/>
              <a:gd name="T1" fmla="*/ 4764 h 784225"/>
              <a:gd name="T2" fmla="*/ 422275 w 844550"/>
              <a:gd name="T3" fmla="*/ 392113 h 784225"/>
              <a:gd name="T4" fmla="*/ 843182 w 844550"/>
              <a:gd name="T5" fmla="*/ 360576 h 784225"/>
              <a:gd name="T6" fmla="*/ 487901 w 844550"/>
              <a:gd name="T7" fmla="*/ 4764 h 784225"/>
              <a:gd name="T8" fmla="*/ 843182 w 844550"/>
              <a:gd name="T9" fmla="*/ 360576 h 784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844550" h="784225" stroke="0">
                <a:moveTo>
                  <a:pt x="487901" y="4764"/>
                </a:moveTo>
                <a:lnTo>
                  <a:pt x="487900" y="4764"/>
                </a:lnTo>
                <a:cubicBezTo>
                  <a:pt x="680625" y="32918"/>
                  <a:pt x="827490" y="180003"/>
                  <a:pt x="843181" y="360576"/>
                </a:cubicBezTo>
                <a:lnTo>
                  <a:pt x="422275" y="392113"/>
                </a:lnTo>
                <a:close/>
              </a:path>
              <a:path w="844550" h="784225" fill="none">
                <a:moveTo>
                  <a:pt x="487901" y="4764"/>
                </a:moveTo>
                <a:lnTo>
                  <a:pt x="487900" y="4764"/>
                </a:lnTo>
                <a:cubicBezTo>
                  <a:pt x="680625" y="32918"/>
                  <a:pt x="827490" y="180003"/>
                  <a:pt x="843181" y="360576"/>
                </a:cubicBezTo>
              </a:path>
            </a:pathLst>
          </a:custGeom>
          <a:noFill/>
          <a:ln w="57240">
            <a:solidFill>
              <a:srgbClr val="009900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5364" name="Freeform 4"/>
          <p:cNvSpPr>
            <a:spLocks noChangeArrowheads="1"/>
          </p:cNvSpPr>
          <p:nvPr/>
        </p:nvSpPr>
        <p:spPr bwMode="auto">
          <a:xfrm rot="18900000">
            <a:off x="4090790" y="3099150"/>
            <a:ext cx="1178441" cy="1163756"/>
          </a:xfrm>
          <a:custGeom>
            <a:avLst/>
            <a:gdLst>
              <a:gd name="T0" fmla="*/ 487104 w 842962"/>
              <a:gd name="T1" fmla="*/ 4782 h 784225"/>
              <a:gd name="T2" fmla="*/ 421481 w 842962"/>
              <a:gd name="T3" fmla="*/ 392113 h 784225"/>
              <a:gd name="T4" fmla="*/ 841602 w 842962"/>
              <a:gd name="T5" fmla="*/ 360635 h 784225"/>
              <a:gd name="T6" fmla="*/ 487104 w 842962"/>
              <a:gd name="T7" fmla="*/ 4782 h 784225"/>
              <a:gd name="T8" fmla="*/ 841602 w 842962"/>
              <a:gd name="T9" fmla="*/ 360635 h 784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842962" h="784225" stroke="0">
                <a:moveTo>
                  <a:pt x="487104" y="4782"/>
                </a:moveTo>
                <a:lnTo>
                  <a:pt x="487104" y="4781"/>
                </a:lnTo>
                <a:cubicBezTo>
                  <a:pt x="679435" y="32984"/>
                  <a:pt x="825971" y="180080"/>
                  <a:pt x="841601" y="360635"/>
                </a:cubicBezTo>
                <a:lnTo>
                  <a:pt x="421481" y="392113"/>
                </a:lnTo>
                <a:close/>
              </a:path>
              <a:path w="842962" h="784225" fill="none">
                <a:moveTo>
                  <a:pt x="487104" y="4782"/>
                </a:moveTo>
                <a:lnTo>
                  <a:pt x="487104" y="4781"/>
                </a:lnTo>
                <a:cubicBezTo>
                  <a:pt x="679435" y="32984"/>
                  <a:pt x="825971" y="180080"/>
                  <a:pt x="841601" y="360635"/>
                </a:cubicBezTo>
              </a:path>
            </a:pathLst>
          </a:custGeom>
          <a:noFill/>
          <a:ln w="57240">
            <a:solidFill>
              <a:srgbClr val="009900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5365" name="Freeform 5"/>
          <p:cNvSpPr>
            <a:spLocks noChangeArrowheads="1"/>
          </p:cNvSpPr>
          <p:nvPr/>
        </p:nvSpPr>
        <p:spPr bwMode="auto">
          <a:xfrm rot="18314076">
            <a:off x="4075280" y="300433"/>
            <a:ext cx="1214968" cy="1515390"/>
          </a:xfrm>
          <a:custGeom>
            <a:avLst/>
            <a:gdLst>
              <a:gd name="T0" fmla="*/ 487901 w 844550"/>
              <a:gd name="T1" fmla="*/ 4764 h 784225"/>
              <a:gd name="T2" fmla="*/ 422275 w 844550"/>
              <a:gd name="T3" fmla="*/ 392113 h 784225"/>
              <a:gd name="T4" fmla="*/ 843182 w 844550"/>
              <a:gd name="T5" fmla="*/ 360576 h 784225"/>
              <a:gd name="T6" fmla="*/ 487901 w 844550"/>
              <a:gd name="T7" fmla="*/ 4764 h 784225"/>
              <a:gd name="T8" fmla="*/ 843182 w 844550"/>
              <a:gd name="T9" fmla="*/ 360576 h 784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844550" h="784225" stroke="0">
                <a:moveTo>
                  <a:pt x="487901" y="4764"/>
                </a:moveTo>
                <a:lnTo>
                  <a:pt x="487900" y="4764"/>
                </a:lnTo>
                <a:cubicBezTo>
                  <a:pt x="680625" y="32918"/>
                  <a:pt x="827490" y="180003"/>
                  <a:pt x="843181" y="360576"/>
                </a:cubicBezTo>
                <a:lnTo>
                  <a:pt x="422275" y="392113"/>
                </a:lnTo>
                <a:close/>
              </a:path>
              <a:path w="844550" h="784225" fill="none">
                <a:moveTo>
                  <a:pt x="487901" y="4764"/>
                </a:moveTo>
                <a:lnTo>
                  <a:pt x="487900" y="4764"/>
                </a:lnTo>
                <a:cubicBezTo>
                  <a:pt x="680625" y="32918"/>
                  <a:pt x="827490" y="180003"/>
                  <a:pt x="843181" y="360576"/>
                </a:cubicBezTo>
              </a:path>
            </a:pathLst>
          </a:custGeom>
          <a:noFill/>
          <a:ln w="57240">
            <a:solidFill>
              <a:srgbClr val="009900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226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MS Gothic"/>
      </a:majorFont>
      <a:minorFont>
        <a:latin typeface="Tahoma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MS Gothic"/>
      </a:majorFont>
      <a:minorFont>
        <a:latin typeface="Tahoma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244</Words>
  <Application>Microsoft Office PowerPoint</Application>
  <PresentationFormat>Экран (4:3)</PresentationFormat>
  <Paragraphs>68</Paragraphs>
  <Slides>11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1_Тема Office</vt:lpstr>
      <vt:lpstr>Тема Office</vt:lpstr>
      <vt:lpstr>Слайд</vt:lpstr>
      <vt:lpstr>Презентация PowerPoint</vt:lpstr>
      <vt:lpstr>Презентация PowerPoint</vt:lpstr>
      <vt:lpstr>самопроверка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2015-10-12T11:26:51Z</dcterms:created>
  <dcterms:modified xsi:type="dcterms:W3CDTF">2016-02-14T16:50:00Z</dcterms:modified>
</cp:coreProperties>
</file>