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98" r:id="rId2"/>
    <p:sldId id="256" r:id="rId3"/>
    <p:sldId id="283" r:id="rId4"/>
    <p:sldId id="279" r:id="rId5"/>
    <p:sldId id="271" r:id="rId6"/>
    <p:sldId id="276" r:id="rId7"/>
    <p:sldId id="261" r:id="rId8"/>
    <p:sldId id="285" r:id="rId9"/>
    <p:sldId id="277" r:id="rId10"/>
    <p:sldId id="289" r:id="rId11"/>
    <p:sldId id="299" r:id="rId12"/>
    <p:sldId id="300" r:id="rId13"/>
    <p:sldId id="301" r:id="rId14"/>
    <p:sldId id="302" r:id="rId15"/>
    <p:sldId id="267" r:id="rId16"/>
    <p:sldId id="270" r:id="rId17"/>
    <p:sldId id="287" r:id="rId18"/>
    <p:sldId id="278" r:id="rId19"/>
    <p:sldId id="303" r:id="rId20"/>
    <p:sldId id="262" r:id="rId21"/>
    <p:sldId id="260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7092" autoAdjust="0"/>
    <p:restoredTop sz="90300" autoAdjust="0"/>
  </p:normalViewPr>
  <p:slideViewPr>
    <p:cSldViewPr>
      <p:cViewPr>
        <p:scale>
          <a:sx n="50" d="100"/>
          <a:sy n="50" d="100"/>
        </p:scale>
        <p:origin x="-1044" y="-5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2EFB95-3C77-4AA9-9C19-4BE3A6B8D4B2}" type="datetimeFigureOut">
              <a:rPr lang="ru-RU" smtClean="0"/>
              <a:pPr/>
              <a:t>04.09.2011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E27B35-ED1C-4DDB-A117-F4F7724785B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27B35-ED1C-4DDB-A117-F4F7724785B8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27B35-ED1C-4DDB-A117-F4F7724785B8}" type="slidenum">
              <a:rPr lang="ru-RU" smtClean="0"/>
              <a:pPr/>
              <a:t>16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30C19-D5CE-4A16-912E-C68B6391CED8}" type="datetimeFigureOut">
              <a:rPr lang="ru-RU" smtClean="0"/>
              <a:pPr/>
              <a:t>04.09.2011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38AB7-06E4-483A-BF12-01D0467EF0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30C19-D5CE-4A16-912E-C68B6391CED8}" type="datetimeFigureOut">
              <a:rPr lang="ru-RU" smtClean="0"/>
              <a:pPr/>
              <a:t>04.09.2011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38AB7-06E4-483A-BF12-01D0467EF0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30C19-D5CE-4A16-912E-C68B6391CED8}" type="datetimeFigureOut">
              <a:rPr lang="ru-RU" smtClean="0"/>
              <a:pPr/>
              <a:t>04.09.2011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38AB7-06E4-483A-BF12-01D0467EF0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30C19-D5CE-4A16-912E-C68B6391CED8}" type="datetimeFigureOut">
              <a:rPr lang="ru-RU" smtClean="0"/>
              <a:pPr/>
              <a:t>04.09.2011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38AB7-06E4-483A-BF12-01D0467EF0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30C19-D5CE-4A16-912E-C68B6391CED8}" type="datetimeFigureOut">
              <a:rPr lang="ru-RU" smtClean="0"/>
              <a:pPr/>
              <a:t>04.09.2011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38AB7-06E4-483A-BF12-01D0467EF0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30C19-D5CE-4A16-912E-C68B6391CED8}" type="datetimeFigureOut">
              <a:rPr lang="ru-RU" smtClean="0"/>
              <a:pPr/>
              <a:t>04.09.2011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38AB7-06E4-483A-BF12-01D0467EF0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30C19-D5CE-4A16-912E-C68B6391CED8}" type="datetimeFigureOut">
              <a:rPr lang="ru-RU" smtClean="0"/>
              <a:pPr/>
              <a:t>04.09.2011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38AB7-06E4-483A-BF12-01D0467EF0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30C19-D5CE-4A16-912E-C68B6391CED8}" type="datetimeFigureOut">
              <a:rPr lang="ru-RU" smtClean="0"/>
              <a:pPr/>
              <a:t>04.09.2011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38AB7-06E4-483A-BF12-01D0467EF0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30C19-D5CE-4A16-912E-C68B6391CED8}" type="datetimeFigureOut">
              <a:rPr lang="ru-RU" smtClean="0"/>
              <a:pPr/>
              <a:t>04.09.2011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38AB7-06E4-483A-BF12-01D0467EF0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30C19-D5CE-4A16-912E-C68B6391CED8}" type="datetimeFigureOut">
              <a:rPr lang="ru-RU" smtClean="0"/>
              <a:pPr/>
              <a:t>04.09.2011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38AB7-06E4-483A-BF12-01D0467EF0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30C19-D5CE-4A16-912E-C68B6391CED8}" type="datetimeFigureOut">
              <a:rPr lang="ru-RU" smtClean="0"/>
              <a:pPr/>
              <a:t>04.09.2011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38AB7-06E4-483A-BF12-01D0467EF0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030C19-D5CE-4A16-912E-C68B6391CED8}" type="datetimeFigureOut">
              <a:rPr lang="ru-RU" smtClean="0"/>
              <a:pPr/>
              <a:t>04.09.2011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C38AB7-06E4-483A-BF12-01D0467EF00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E:\&#1048;&#1089;&#1090;&#1086;&#1088;&#1080;&#1103;\&#1091;&#1095;&#1080;&#1090;&#1077;&#1083;&#1100;%20&#1075;&#1086;&#1076;&#1072;2\1_22_S.Preux_Apres%20demain.mp3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http://i014.radikal.ru/0804/7c/1c7a496770c8.jpg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E:\&#1048;&#1089;&#1090;&#1086;&#1088;&#1080;&#1103;\&#1091;&#1095;&#1080;&#1090;&#1077;&#1083;&#1100;%20&#1075;&#1086;&#1076;&#1072;2\OUTPUT_&#1059;&#1073;&#1080;&#1081;&#1089;&#1090;&#1074;&#1086;%20&#1040;&#1083;&#1077;&#1082;&#1089;&#1072;&#1085;&#1076;&#1088;&#1072;%202.mpg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image" Target="../media/image7.gif"/><Relationship Id="rId7" Type="http://schemas.openxmlformats.org/officeDocument/2006/relationships/image" Target="../media/image11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57159" y="214291"/>
          <a:ext cx="8572559" cy="65246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7904"/>
                <a:gridCol w="2981084"/>
                <a:gridCol w="2953571"/>
              </a:tblGrid>
              <a:tr h="714379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Вопросы для сравнения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Программа</a:t>
                      </a:r>
                    </a:p>
                    <a:p>
                      <a:pPr algn="ctr"/>
                      <a:r>
                        <a:rPr lang="ru-RU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«Народной воли»</a:t>
                      </a:r>
                      <a:endParaRPr lang="ru-RU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Программа</a:t>
                      </a:r>
                      <a:r>
                        <a:rPr lang="ru-RU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М. Т. </a:t>
                      </a:r>
                      <a:r>
                        <a:rPr lang="ru-RU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Лорис</a:t>
                      </a:r>
                      <a:r>
                        <a:rPr lang="ru-RU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-Меликова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571504">
                <a:tc gridSpan="3"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Общее</a:t>
                      </a:r>
                      <a:endParaRPr lang="ru-RU" sz="28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94383">
                <a:tc gridSpan="3">
                  <a:txBody>
                    <a:bodyPr/>
                    <a:lstStyle/>
                    <a:p>
                      <a:pPr algn="l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1. 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642942">
                <a:tc gridSpan="3"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2. 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620063">
                <a:tc gridSpan="3"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Различное</a:t>
                      </a:r>
                      <a:endParaRPr lang="ru-RU" sz="28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90621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1. Средства достижения  поставленных целей.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10029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2. Изменения в политическом устройстве</a:t>
                      </a:r>
                    </a:p>
                    <a:p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1047765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3. Решение крестьянского вопроса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428992" y="3500438"/>
            <a:ext cx="1398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57159" y="214291"/>
          <a:ext cx="8572559" cy="65246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7904"/>
                <a:gridCol w="2981084"/>
                <a:gridCol w="2953571"/>
              </a:tblGrid>
              <a:tr h="714379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Вопросы для сравнения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Программа</a:t>
                      </a:r>
                    </a:p>
                    <a:p>
                      <a:pPr algn="ctr"/>
                      <a:r>
                        <a:rPr lang="ru-RU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«Народной воли»</a:t>
                      </a:r>
                      <a:endParaRPr lang="ru-RU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Программа</a:t>
                      </a:r>
                      <a:r>
                        <a:rPr lang="ru-RU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М. Т. </a:t>
                      </a:r>
                      <a:r>
                        <a:rPr lang="ru-RU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Лорис</a:t>
                      </a:r>
                      <a:r>
                        <a:rPr lang="ru-RU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-Меликова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571504">
                <a:tc gridSpan="3"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Общее</a:t>
                      </a:r>
                      <a:endParaRPr lang="ru-RU" sz="28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94383">
                <a:tc gridSpan="3">
                  <a:txBody>
                    <a:bodyPr/>
                    <a:lstStyle/>
                    <a:p>
                      <a:pPr algn="l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1.  Цели: путь выхода из политического</a:t>
                      </a:r>
                      <a:r>
                        <a:rPr lang="ru-RU" sz="1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кризиса,  улучшение жизни народа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642942">
                <a:tc gridSpan="3"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2. Главные вопросы: политическое устройство, крестьянский вопрос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620063">
                <a:tc gridSpan="3"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Различное</a:t>
                      </a:r>
                      <a:endParaRPr lang="ru-RU" sz="28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90621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1. Средства достижения  поставленных целей.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10029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2. Изменения в политическом устройстве</a:t>
                      </a:r>
                    </a:p>
                    <a:p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1047765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3. Решение крестьянского вопроса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428992" y="3500438"/>
            <a:ext cx="1398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57159" y="214291"/>
          <a:ext cx="8572559" cy="64349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7904"/>
                <a:gridCol w="2981084"/>
                <a:gridCol w="2953571"/>
              </a:tblGrid>
              <a:tr h="943516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Вопросы для сравнения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Программа</a:t>
                      </a:r>
                    </a:p>
                    <a:p>
                      <a:pPr algn="ctr"/>
                      <a:r>
                        <a:rPr lang="ru-RU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«Народной воли»</a:t>
                      </a:r>
                      <a:endParaRPr lang="ru-RU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Программа</a:t>
                      </a:r>
                      <a:r>
                        <a:rPr lang="ru-RU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М. Т. </a:t>
                      </a:r>
                      <a:r>
                        <a:rPr lang="ru-RU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Лорис</a:t>
                      </a:r>
                      <a:r>
                        <a:rPr lang="ru-RU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-Меликова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517412">
                <a:tc gridSpan="3"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Общее</a:t>
                      </a:r>
                      <a:endParaRPr lang="ru-RU" sz="28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0821">
                <a:tc gridSpan="3">
                  <a:txBody>
                    <a:bodyPr/>
                    <a:lstStyle/>
                    <a:p>
                      <a:pPr algn="l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1.  Цели: путь выхода из политического</a:t>
                      </a:r>
                      <a:r>
                        <a:rPr lang="ru-RU" sz="1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кризиса,  улучшение жизни народа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574187">
                <a:tc gridSpan="3"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2. Главные вопросы: политическое устройство, крестьянский вопрос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553755">
                <a:tc gridSpan="3"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Различное</a:t>
                      </a:r>
                      <a:endParaRPr lang="ru-RU" sz="28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87003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1. Средства достижения  поставленных целей.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Деятельность разрушительная и террористическая</a:t>
                      </a:r>
                    </a:p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реформы</a:t>
                      </a:r>
                    </a:p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118700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2. Изменения в политическом устройстве</a:t>
                      </a:r>
                    </a:p>
                    <a:p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935721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3. Решение крестьянского вопроса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428992" y="3500438"/>
            <a:ext cx="1398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57158" y="213131"/>
          <a:ext cx="8572559" cy="64390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7904"/>
                <a:gridCol w="2981084"/>
                <a:gridCol w="2953571"/>
              </a:tblGrid>
              <a:tr h="92412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Вопросы для сравнения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Программа</a:t>
                      </a:r>
                    </a:p>
                    <a:p>
                      <a:pPr algn="ctr"/>
                      <a:r>
                        <a:rPr lang="ru-RU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«Народной воли»</a:t>
                      </a:r>
                      <a:endParaRPr lang="ru-RU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Программа</a:t>
                      </a:r>
                      <a:r>
                        <a:rPr lang="ru-RU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М. Т. </a:t>
                      </a:r>
                      <a:r>
                        <a:rPr lang="ru-RU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Лорис</a:t>
                      </a:r>
                      <a:r>
                        <a:rPr lang="ru-RU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-Меликова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511202">
                <a:tc gridSpan="3"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Общее</a:t>
                      </a:r>
                      <a:endParaRPr lang="ru-RU" sz="28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1667">
                <a:tc gridSpan="3">
                  <a:txBody>
                    <a:bodyPr/>
                    <a:lstStyle/>
                    <a:p>
                      <a:pPr algn="l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1.  Цели: путь выхода из политического</a:t>
                      </a:r>
                      <a:r>
                        <a:rPr lang="ru-RU" sz="1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кризиса,  улучшение жизни народа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575101">
                <a:tc gridSpan="3"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2. Главные вопросы: политическое устройство, крестьянский вопрос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554637">
                <a:tc gridSpan="3"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Различное</a:t>
                      </a:r>
                      <a:endParaRPr lang="ru-RU" sz="28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62602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1. Средства достижения  поставленных целей.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Деятельность разрушительная и террористическая</a:t>
                      </a:r>
                    </a:p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реформы</a:t>
                      </a:r>
                    </a:p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11626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2. Изменения в политическом устройстве</a:t>
                      </a:r>
                    </a:p>
                    <a:p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Политический переворот,</a:t>
                      </a:r>
                    </a:p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Выборы в Учредительное собрание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Призвание общества к разработке  законопроектов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937210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3. Решение крестьянского вопроса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428992" y="3500438"/>
            <a:ext cx="1398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20" y="166313"/>
          <a:ext cx="8572559" cy="65920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7904"/>
                <a:gridCol w="2981084"/>
                <a:gridCol w="2953571"/>
              </a:tblGrid>
              <a:tr h="904535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Вопросы для сравнения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Программа</a:t>
                      </a:r>
                    </a:p>
                    <a:p>
                      <a:pPr algn="ctr"/>
                      <a:r>
                        <a:rPr lang="ru-RU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«Народной воли»</a:t>
                      </a:r>
                      <a:endParaRPr lang="ru-RU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Программа</a:t>
                      </a:r>
                      <a:r>
                        <a:rPr lang="ru-RU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М. Т. </a:t>
                      </a:r>
                      <a:r>
                        <a:rPr lang="ru-RU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Лорис</a:t>
                      </a:r>
                      <a:r>
                        <a:rPr lang="ru-RU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-Меликова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496035">
                <a:tc gridSpan="3"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Общее</a:t>
                      </a:r>
                      <a:endParaRPr lang="ru-RU" sz="28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0087">
                <a:tc gridSpan="3">
                  <a:txBody>
                    <a:bodyPr/>
                    <a:lstStyle/>
                    <a:p>
                      <a:pPr algn="l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1.  Цели: путь выхода из политического</a:t>
                      </a:r>
                      <a:r>
                        <a:rPr lang="ru-RU" sz="1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кризиса,  улучшение жизни народа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432772">
                <a:tc gridSpan="3"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2. Главные вопросы: политическое устройство, крестьянский вопрос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496035">
                <a:tc gridSpan="3"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Различное</a:t>
                      </a:r>
                      <a:endParaRPr lang="ru-RU" sz="28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37963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1. Средства достижения  поставленных целей.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Деятельность разрушительная и террористическая</a:t>
                      </a:r>
                    </a:p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реформы</a:t>
                      </a:r>
                    </a:p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11379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2. Изменения в политическом устройстве</a:t>
                      </a:r>
                    </a:p>
                    <a:p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Политический переворот,</a:t>
                      </a:r>
                    </a:p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Выборы в Учредительное собрание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Призвание общества к разработке  законопроектов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1400570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3. Решение крестьянского вопроса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Земля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народу, самостоятельность общины</a:t>
                      </a:r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Облегчение выкупных платежей,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прекращение </a:t>
                      </a:r>
                      <a:r>
                        <a:rPr lang="ru-RU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временнообязаных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состояний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428992" y="3500438"/>
            <a:ext cx="1398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000372"/>
          </a:xfr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Мысль неотступная невольно сердце гложет: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Все этим выстрелом, все в нас оскорблено,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Легло, увы, легло позорное пятно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 всю историю российского народа!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Ф. Тютчев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0" y="3071810"/>
            <a:ext cx="9144000" cy="378619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Бедный</a:t>
            </a:r>
            <a:r>
              <a:rPr kumimoji="0" lang="ru-RU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забитый народ;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baseline="0" dirty="0" smtClean="0">
                <a:latin typeface="Times New Roman" pitchFamily="18" charset="0"/>
                <a:ea typeface="+mj-ea"/>
                <a:cs typeface="Times New Roman" pitchFamily="18" charset="0"/>
              </a:rPr>
              <a:t>Руки</a:t>
            </a:r>
            <a:r>
              <a:rPr lang="ru-RU" sz="28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он к нам простирает,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Нас</a:t>
            </a:r>
            <a:r>
              <a:rPr kumimoji="0" lang="ru-RU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он на помощь зовет.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baseline="0" dirty="0" smtClean="0">
                <a:latin typeface="Times New Roman" pitchFamily="18" charset="0"/>
                <a:ea typeface="+mj-ea"/>
                <a:cs typeface="Times New Roman" pitchFamily="18" charset="0"/>
              </a:rPr>
              <a:t>Час</a:t>
            </a:r>
            <a:r>
              <a:rPr lang="ru-RU" sz="28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обновленья настанет –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Воли добьется народ.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Добрым нас словом помянет,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 нам на могилу придет.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М. Михайлов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68046"/>
            <a:ext cx="4071966" cy="54328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glow rad="139700">
              <a:schemeClr val="accent4">
                <a:satMod val="175000"/>
                <a:alpha val="40000"/>
              </a:schemeClr>
            </a:glow>
            <a:softEdge rad="127000"/>
          </a:effectLst>
          <a:scene3d>
            <a:camera prst="obliqueTopRight"/>
            <a:lightRig rig="threePt" dir="t"/>
          </a:scene3d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357166"/>
            <a:ext cx="4448089" cy="5944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5">
                <a:satMod val="175000"/>
                <a:alpha val="40000"/>
              </a:schemeClr>
            </a:glow>
            <a:softEdge rad="127000"/>
          </a:effectLst>
          <a:scene3d>
            <a:camera prst="isometricOffAxis2Left"/>
            <a:lightRig rig="threePt" dir="t"/>
          </a:scene3d>
        </p:spPr>
      </p:pic>
      <p:sp>
        <p:nvSpPr>
          <p:cNvPr id="4" name="TextBox 3"/>
          <p:cNvSpPr txBox="1"/>
          <p:nvPr/>
        </p:nvSpPr>
        <p:spPr>
          <a:xfrm>
            <a:off x="0" y="5643578"/>
            <a:ext cx="39290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Храм Спаса  на крови</a:t>
            </a:r>
          </a:p>
          <a:p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в Петербурге</a:t>
            </a:r>
            <a:endParaRPr lang="ru-RU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9" y="785794"/>
            <a:ext cx="7500990" cy="452431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Могут ли  события политической ситуации конца 70-х – начала 80-х годов </a:t>
            </a:r>
            <a:r>
              <a:rPr lang="en-US" sz="4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XIX</a:t>
            </a:r>
            <a:r>
              <a:rPr lang="ru-RU" sz="4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века стать уроками для современников?</a:t>
            </a:r>
            <a:endParaRPr lang="ru-RU" sz="48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714356"/>
            <a:ext cx="9572660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Укрепление силовой составляющей - МВД, ФСБ и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других ведомств - и оказание помощи судам.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2.Нанесение "острых, точечных, кинжальных" ударов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террористам.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3.Оказание помощи тем, кто решил порвать с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террористическим прошлым.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4.Развитие экономики Северного Кавказа, социальной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сферы и культуры региона.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5.Укрепление нравственности, развитие духовной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составляющей, помощь лидерам традиционного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ислама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14480" y="214290"/>
            <a:ext cx="5580438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Программа борьбы с терроризмом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71406" y="1571612"/>
          <a:ext cx="9072593" cy="4986442"/>
        </p:xfrm>
        <a:graphic>
          <a:graphicData uri="http://schemas.openxmlformats.org/drawingml/2006/table">
            <a:tbl>
              <a:tblPr/>
              <a:tblGrid>
                <a:gridCol w="1647771"/>
                <a:gridCol w="1458213"/>
                <a:gridCol w="1723853"/>
                <a:gridCol w="1723853"/>
                <a:gridCol w="1325393"/>
                <a:gridCol w="1193510"/>
              </a:tblGrid>
              <a:tr h="21106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420110" algn="ctr"/>
                        </a:tabLs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Показатели успешности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420110" algn="ctr"/>
                        </a:tabLs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Работать с </a:t>
                      </a: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различны-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420110" algn="ctr"/>
                        </a:tabLs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ми источника-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420110" algn="ctr"/>
                        </a:tabLs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ми </a:t>
                      </a:r>
                      <a:r>
                        <a:rPr lang="ru-RU" sz="2000" dirty="0" err="1" smtClean="0">
                          <a:latin typeface="Times New Roman"/>
                          <a:ea typeface="Calibri"/>
                          <a:cs typeface="Times New Roman"/>
                        </a:rPr>
                        <a:t>информа</a:t>
                      </a: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420110" algn="ctr"/>
                        </a:tabLst>
                      </a:pPr>
                      <a:r>
                        <a:rPr lang="ru-RU" sz="2000" dirty="0" err="1" smtClean="0">
                          <a:latin typeface="Times New Roman"/>
                          <a:ea typeface="Calibri"/>
                          <a:cs typeface="Times New Roman"/>
                        </a:rPr>
                        <a:t>ции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420110" algn="ctr"/>
                        </a:tabLst>
                      </a:pPr>
                      <a:r>
                        <a:rPr lang="ru-RU" sz="2000" dirty="0" err="1" smtClean="0">
                          <a:latin typeface="Times New Roman"/>
                          <a:ea typeface="Calibri"/>
                          <a:cs typeface="Times New Roman"/>
                        </a:rPr>
                        <a:t>Анализиро</a:t>
                      </a: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420110" algn="ctr"/>
                        </a:tabLst>
                      </a:pPr>
                      <a:r>
                        <a:rPr lang="ru-RU" sz="2000" dirty="0" err="1" smtClean="0">
                          <a:latin typeface="Times New Roman"/>
                          <a:ea typeface="Calibri"/>
                          <a:cs typeface="Times New Roman"/>
                        </a:rPr>
                        <a:t>вать</a:t>
                      </a: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текст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420110" algn="ctr"/>
                        </a:tabLs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Проводить </a:t>
                      </a:r>
                      <a:r>
                        <a:rPr lang="ru-RU" sz="2000" dirty="0" err="1" smtClean="0">
                          <a:latin typeface="Times New Roman"/>
                          <a:ea typeface="Calibri"/>
                          <a:cs typeface="Times New Roman"/>
                        </a:rPr>
                        <a:t>сравнитель</a:t>
                      </a: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420110" algn="ctr"/>
                        </a:tabLst>
                      </a:pPr>
                      <a:r>
                        <a:rPr lang="ru-RU" sz="2000" dirty="0" err="1" smtClean="0">
                          <a:latin typeface="Times New Roman"/>
                          <a:ea typeface="Calibri"/>
                          <a:cs typeface="Times New Roman"/>
                        </a:rPr>
                        <a:t>ный</a:t>
                      </a: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анализ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420110" algn="ctr"/>
                        </a:tabLs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Выдвигать гипотезы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420110" algn="ctr"/>
                        </a:tabLs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Делать выводы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4221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420110" algn="ctr"/>
                        </a:tabLs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1. Я умею 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420110" algn="ctr"/>
                        </a:tabLs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420110" algn="ctr"/>
                        </a:tabLs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420110" algn="ctr"/>
                        </a:tabLs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420110" algn="ctr"/>
                        </a:tabLs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420110" algn="ctr"/>
                        </a:tabLs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42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420110" algn="ctr"/>
                        </a:tabLs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2. Я затрудняюсь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420110" algn="ctr"/>
                        </a:tabLs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420110" algn="ctr"/>
                        </a:tabLs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420110" algn="ctr"/>
                        </a:tabLs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420110" algn="ctr"/>
                        </a:tabLs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420110" algn="ctr"/>
                        </a:tabLs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64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420110" algn="ctr"/>
                        </a:tabLs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3.Я буду совершенство </a:t>
                      </a: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ru-RU" sz="2000" dirty="0" err="1" smtClean="0">
                          <a:latin typeface="Times New Roman"/>
                          <a:ea typeface="Calibri"/>
                          <a:cs typeface="Times New Roman"/>
                        </a:rPr>
                        <a:t>вать</a:t>
                      </a: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умения 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420110" algn="ctr"/>
                        </a:tabLs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420110" algn="ctr"/>
                        </a:tabLs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420110" algn="ctr"/>
                        </a:tabLs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420110" algn="ctr"/>
                        </a:tabLs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420110" algn="ctr"/>
                        </a:tabLs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285729"/>
            <a:ext cx="9144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19475" algn="ctr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Самооценка деятельности на уроке.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19475" algn="ctr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24406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Знаком «+» отметь верный ответ.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19475" algn="ctr"/>
              </a:tabLst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1" name="Рисунок 1" descr="фото 2009 года, &#10;памятник Императору Александру II на территории Храма Христа Спасителя в&#10; Москве, фотогалереи православного сайта udel3.narod.r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35768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5" name="Рисунок 4" descr="f_15419023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4357686" y="0"/>
            <a:ext cx="4786314" cy="68580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8" name="1_22_S.Preux_Apres demain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0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496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5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showWhenStopped="0"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57950" y="4714884"/>
            <a:ext cx="2786050" cy="214311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71736" y="714356"/>
            <a:ext cx="62699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dirty="0" smtClean="0">
                <a:solidFill>
                  <a:schemeClr val="accent2">
                    <a:lumMod val="50000"/>
                  </a:schemeClr>
                </a:solidFill>
              </a:rPr>
              <a:t>Разговор продолжается …</a:t>
            </a:r>
            <a:endParaRPr lang="ru-RU" sz="40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7224" y="2214554"/>
            <a:ext cx="828677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</a:p>
          <a:p>
            <a:endParaRPr lang="ru-RU" sz="3200" b="1" i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Подготовить план работы над проектом восстановления памятника Александру </a:t>
            </a:r>
            <a:r>
              <a:rPr lang="en-US" sz="32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sz="32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</a:p>
          <a:p>
            <a:r>
              <a:rPr lang="ru-RU" sz="32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г. Саратове</a:t>
            </a:r>
          </a:p>
          <a:p>
            <a:endParaRPr lang="ru-RU" sz="3200" b="1" i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4" descr="STR 67-7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2486549" cy="309246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85786" y="5786454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Na.konyaeva@mail.ru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1025" name="Picture 1" descr="http://i014.radikal.ru/0804/7c/1c7a496770c8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1714480" y="285728"/>
            <a:ext cx="5924563" cy="6357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1142984"/>
            <a:ext cx="8429684" cy="15696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ru-RU" sz="4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Тема урока: </a:t>
            </a:r>
            <a:r>
              <a:rPr lang="ru-RU" sz="4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«Опыт прошлого – уроки настоящего»</a:t>
            </a:r>
            <a:endParaRPr lang="ru-RU" sz="4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9" y="785794"/>
            <a:ext cx="7500990" cy="452431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Могут ли  события политической ситуации конца 70-х – начала 80-х годов </a:t>
            </a:r>
            <a:r>
              <a:rPr lang="en-US" sz="4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XIX</a:t>
            </a:r>
            <a:r>
              <a:rPr lang="ru-RU" sz="4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века стать уроками для современников?</a:t>
            </a:r>
            <a:endParaRPr lang="ru-RU" sz="48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UTPUT_Убийство Александра 2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816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ttach.jpg"/>
          <p:cNvPicPr>
            <a:picLocks noChangeAspect="1"/>
          </p:cNvPicPr>
          <p:nvPr/>
        </p:nvPicPr>
        <p:blipFill>
          <a:blip r:embed="rId2" cstate="print">
            <a:lum bright="10000" contrast="20000"/>
          </a:blip>
          <a:srcRect/>
          <a:stretch>
            <a:fillRect/>
          </a:stretch>
        </p:blipFill>
        <p:spPr>
          <a:xfrm>
            <a:off x="571472" y="500042"/>
            <a:ext cx="8286808" cy="57864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Фильмы\2010_04_15\Карта России 19 век.jpg"/>
          <p:cNvPicPr>
            <a:picLocks noChangeAspect="1" noChangeArrowheads="1"/>
          </p:cNvPicPr>
          <p:nvPr/>
        </p:nvPicPr>
        <p:blipFill>
          <a:blip r:embed="rId2" cstate="screen">
            <a:lum bright="-10000"/>
          </a:blip>
          <a:srcRect/>
          <a:stretch>
            <a:fillRect/>
          </a:stretch>
        </p:blipFill>
        <p:spPr bwMode="auto">
          <a:xfrm>
            <a:off x="0" y="1071546"/>
            <a:ext cx="9144000" cy="57864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0" y="142852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Народовольческие  кружки в  конце 70-х годах </a:t>
            </a:r>
            <a:r>
              <a:rPr lang="en-US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XIX</a:t>
            </a:r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века</a:t>
            </a:r>
            <a:endParaRPr lang="ru-RU" sz="2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3" descr="E:\История\Учитель года\анимации\огонь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4500570"/>
            <a:ext cx="285752" cy="285752"/>
          </a:xfrm>
          <a:prstGeom prst="rect">
            <a:avLst/>
          </a:prstGeom>
          <a:noFill/>
        </p:spPr>
      </p:pic>
      <p:pic>
        <p:nvPicPr>
          <p:cNvPr id="21" name="Рисунок 20" descr="огонь.gif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819410" y="3571876"/>
            <a:ext cx="498858" cy="642942"/>
          </a:xfrm>
          <a:prstGeom prst="rect">
            <a:avLst/>
          </a:prstGeom>
        </p:spPr>
      </p:pic>
      <p:pic>
        <p:nvPicPr>
          <p:cNvPr id="22" name="Рисунок 21" descr="огонь.gif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714348" y="4857760"/>
            <a:ext cx="571504" cy="736571"/>
          </a:xfrm>
          <a:prstGeom prst="rect">
            <a:avLst/>
          </a:prstGeom>
        </p:spPr>
      </p:pic>
      <p:pic>
        <p:nvPicPr>
          <p:cNvPr id="31" name="Рисунок 30" descr="огонь.gif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00034" y="4214818"/>
            <a:ext cx="571504" cy="736571"/>
          </a:xfrm>
          <a:prstGeom prst="rect">
            <a:avLst/>
          </a:prstGeom>
        </p:spPr>
      </p:pic>
      <p:pic>
        <p:nvPicPr>
          <p:cNvPr id="35" name="Рисунок 34" descr="огонь.gif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357290" y="4000504"/>
            <a:ext cx="571504" cy="736571"/>
          </a:xfrm>
          <a:prstGeom prst="rect">
            <a:avLst/>
          </a:prstGeom>
        </p:spPr>
      </p:pic>
      <p:pic>
        <p:nvPicPr>
          <p:cNvPr id="37" name="Рисунок 36" descr="огонь.gif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285720" y="3214686"/>
            <a:ext cx="571504" cy="736571"/>
          </a:xfrm>
          <a:prstGeom prst="rect">
            <a:avLst/>
          </a:prstGeom>
        </p:spPr>
      </p:pic>
      <p:pic>
        <p:nvPicPr>
          <p:cNvPr id="38" name="Рисунок 37" descr="огонь.gif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500562" y="3071810"/>
            <a:ext cx="498858" cy="642942"/>
          </a:xfrm>
          <a:prstGeom prst="rect">
            <a:avLst/>
          </a:prstGeom>
        </p:spPr>
      </p:pic>
      <p:pic>
        <p:nvPicPr>
          <p:cNvPr id="26" name="Рисунок 25" descr="огонь.gif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857224" y="3071810"/>
            <a:ext cx="571504" cy="736571"/>
          </a:xfrm>
          <a:prstGeom prst="rect">
            <a:avLst/>
          </a:prstGeom>
        </p:spPr>
      </p:pic>
      <p:pic>
        <p:nvPicPr>
          <p:cNvPr id="29" name="Рисунок 28" descr="огонь.gif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2071670" y="4286256"/>
            <a:ext cx="571504" cy="736571"/>
          </a:xfrm>
          <a:prstGeom prst="rect">
            <a:avLst/>
          </a:prstGeom>
        </p:spPr>
      </p:pic>
      <p:pic>
        <p:nvPicPr>
          <p:cNvPr id="30" name="Рисунок 29" descr="огонь.gif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2698602" y="3929066"/>
            <a:ext cx="516075" cy="665133"/>
          </a:xfrm>
          <a:prstGeom prst="rect">
            <a:avLst/>
          </a:prstGeom>
        </p:spPr>
      </p:pic>
      <p:pic>
        <p:nvPicPr>
          <p:cNvPr id="32" name="Рисунок 31" descr="огонь.gif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2912916" y="3286124"/>
            <a:ext cx="516075" cy="665133"/>
          </a:xfrm>
          <a:prstGeom prst="rect">
            <a:avLst/>
          </a:prstGeom>
        </p:spPr>
      </p:pic>
      <p:pic>
        <p:nvPicPr>
          <p:cNvPr id="33" name="Рисунок 32" descr="огонь.gif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357158" y="2500306"/>
            <a:ext cx="490542" cy="736571"/>
          </a:xfrm>
          <a:prstGeom prst="rect">
            <a:avLst/>
          </a:prstGeom>
        </p:spPr>
      </p:pic>
      <p:pic>
        <p:nvPicPr>
          <p:cNvPr id="36" name="Рисунок 35" descr="огонь.gif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3055792" y="4643446"/>
            <a:ext cx="516075" cy="665133"/>
          </a:xfrm>
          <a:prstGeom prst="rect">
            <a:avLst/>
          </a:prstGeom>
        </p:spPr>
      </p:pic>
      <p:pic>
        <p:nvPicPr>
          <p:cNvPr id="23" name="Рисунок 22" descr="огонь.gif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928662" y="2143116"/>
            <a:ext cx="490542" cy="736571"/>
          </a:xfrm>
          <a:prstGeom prst="rect">
            <a:avLst/>
          </a:prstGeom>
        </p:spPr>
      </p:pic>
      <p:pic>
        <p:nvPicPr>
          <p:cNvPr id="27" name="Рисунок 26" descr="огонь.gif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1428728" y="2500306"/>
            <a:ext cx="490542" cy="736571"/>
          </a:xfrm>
          <a:prstGeom prst="rect">
            <a:avLst/>
          </a:prstGeom>
        </p:spPr>
      </p:pic>
      <p:pic>
        <p:nvPicPr>
          <p:cNvPr id="39" name="Рисунок 38" descr="огонь.gif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1714480" y="3000372"/>
            <a:ext cx="490542" cy="736571"/>
          </a:xfrm>
          <a:prstGeom prst="rect">
            <a:avLst/>
          </a:prstGeom>
        </p:spPr>
      </p:pic>
      <p:pic>
        <p:nvPicPr>
          <p:cNvPr id="40" name="Рисунок 39" descr="огонь.gif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2214546" y="3286124"/>
            <a:ext cx="561980" cy="8438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357166"/>
            <a:ext cx="8572560" cy="5847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Раскол организации «Земля и воля» 1879 го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трелка вниз 6"/>
          <p:cNvSpPr/>
          <p:nvPr/>
        </p:nvSpPr>
        <p:spPr>
          <a:xfrm rot="1695129" flipH="1">
            <a:off x="2905618" y="917374"/>
            <a:ext cx="216000" cy="1020954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Стрелка вниз 7"/>
          <p:cNvSpPr/>
          <p:nvPr/>
        </p:nvSpPr>
        <p:spPr>
          <a:xfrm rot="19896026">
            <a:off x="5337956" y="975052"/>
            <a:ext cx="216000" cy="1064995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85720" y="2000240"/>
            <a:ext cx="3429024" cy="107157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«Черный передел» 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  главе Г.В. Плеханов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857752" y="2000240"/>
            <a:ext cx="3857652" cy="107157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«Народная воля» 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 главе 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Исполнительный комитет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1643042" y="3143248"/>
            <a:ext cx="216000" cy="90697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6786578" y="3071810"/>
            <a:ext cx="216000" cy="92520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714348" y="4071942"/>
            <a:ext cx="2571768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«Деревенщики – пропагандисты»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72132" y="4071942"/>
            <a:ext cx="2500330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«Политики-террористы»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785794"/>
            <a:ext cx="6357982" cy="5811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" name="TextBox 2"/>
          <p:cNvSpPr txBox="1"/>
          <p:nvPr/>
        </p:nvSpPr>
        <p:spPr>
          <a:xfrm>
            <a:off x="1785918" y="0"/>
            <a:ext cx="5857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М.Т.Лорис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- Меликов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1377</TotalTime>
  <Words>617</Words>
  <Application>Microsoft Office PowerPoint</Application>
  <PresentationFormat>Экран (4:3)</PresentationFormat>
  <Paragraphs>139</Paragraphs>
  <Slides>21</Slides>
  <Notes>2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     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Мысль неотступная невольно сердце гложет: Все этим выстрелом, все в нас оскорблено, Легло, увы, легло позорное пятно На всю историю российского народа!                                                                     Ф. Тютчев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208</cp:revision>
  <dcterms:created xsi:type="dcterms:W3CDTF">2010-04-14T08:24:12Z</dcterms:created>
  <dcterms:modified xsi:type="dcterms:W3CDTF">2011-09-04T15:41:20Z</dcterms:modified>
</cp:coreProperties>
</file>