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7" r:id="rId3"/>
    <p:sldId id="256" r:id="rId4"/>
    <p:sldId id="257" r:id="rId5"/>
    <p:sldId id="258" r:id="rId6"/>
    <p:sldId id="271" r:id="rId7"/>
    <p:sldId id="270" r:id="rId8"/>
    <p:sldId id="272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74" r:id="rId17"/>
    <p:sldId id="267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EE3A894-AF96-4D94-90B1-ABD3B3AD659C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enovo\Desktop\&#1059;&#1088;&#1086;&#1082;%20&#1084;&#1091;&#1078;&#1077;&#1089;&#1090;&#1074;&#1072;\Rossijskaya_Federaciya_Gimn_Rossijskoj_Federacii_(vmusice.net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7_%D0%BE%D0%BA%D1%82%D1%8F%D0%B1%D1%80%D1%8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3%D0%B5%D1%80%D0%BE%D0%B9_%D0%A0%D0%BE%D1%81%D1%81%D0%B8%D0%B9%D1%81%D0%BA%D0%BE%D0%B9_%D0%A4%D0%B5%D0%B4%D0%B5%D1%80%D0%B0%D1%86%D0%B8%D0%B8" TargetMode="External"/><Relationship Id="rId4" Type="http://schemas.openxmlformats.org/officeDocument/2006/relationships/hyperlink" Target="https://ru.wikipedia.org/wiki/1993_%D0%B3%D0%BE%D0%B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epo.ucoz.com/images/12june/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548680"/>
            <a:ext cx="8964488" cy="5847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17 февраля 2016 года</a:t>
            </a:r>
            <a:endParaRPr lang="ru-RU" sz="115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Мужества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Rossijskaya_Federaciya_Gimn_Rossijskoj_Federacii_(vmusice.net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80206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9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5184576" cy="6048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          2 </a:t>
            </a:r>
            <a:r>
              <a:rPr lang="ru-RU" sz="2400" b="1" dirty="0">
                <a:solidFill>
                  <a:srgbClr val="C00000"/>
                </a:solidFill>
              </a:rPr>
              <a:t>апреля </a:t>
            </a:r>
            <a:r>
              <a:rPr lang="ru-RU" sz="2400" b="1" dirty="0" smtClean="0">
                <a:solidFill>
                  <a:srgbClr val="C00000"/>
                </a:solidFill>
              </a:rPr>
              <a:t>2012 года</a:t>
            </a:r>
            <a:r>
              <a:rPr lang="ru-RU" sz="2400" b="1" dirty="0">
                <a:solidFill>
                  <a:schemeClr val="bg1"/>
                </a:solidFill>
              </a:rPr>
              <a:t> 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С</a:t>
            </a:r>
            <a:r>
              <a:rPr lang="ru-RU" sz="2400" b="1" dirty="0">
                <a:solidFill>
                  <a:schemeClr val="bg1"/>
                </a:solidFill>
              </a:rPr>
              <a:t>. А. Солнечников с воинскими почестями похоронен на городском кладбище № 2 </a:t>
            </a:r>
            <a:r>
              <a:rPr lang="ru-RU" sz="2400" b="1" dirty="0" smtClean="0">
                <a:solidFill>
                  <a:schemeClr val="bg1"/>
                </a:solidFill>
              </a:rPr>
              <a:t>в городе</a:t>
            </a:r>
            <a:r>
              <a:rPr lang="ru-RU" sz="2400" b="1" dirty="0">
                <a:solidFill>
                  <a:schemeClr val="bg1"/>
                </a:solidFill>
              </a:rPr>
              <a:t> Волжский 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Волгоградской </a:t>
            </a:r>
            <a:r>
              <a:rPr lang="ru-RU" sz="2400" b="1" dirty="0">
                <a:solidFill>
                  <a:schemeClr val="bg1"/>
                </a:solidFill>
              </a:rPr>
              <a:t>области, в котором проживают его родители и родная сестра.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        3 </a:t>
            </a:r>
            <a:r>
              <a:rPr lang="ru-RU" sz="2400" b="1" dirty="0">
                <a:solidFill>
                  <a:srgbClr val="C00000"/>
                </a:solidFill>
              </a:rPr>
              <a:t>апреля 2012 года </a:t>
            </a:r>
            <a:r>
              <a:rPr lang="ru-RU" sz="2400" b="1" dirty="0">
                <a:solidFill>
                  <a:schemeClr val="bg1"/>
                </a:solidFill>
              </a:rPr>
              <a:t>Указом Президента Российской Федерации майору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err="1" smtClean="0">
                <a:solidFill>
                  <a:schemeClr val="bg1"/>
                </a:solidFill>
              </a:rPr>
              <a:t>Солнечникову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С. А. за героизм, мужество и самоотверженность, проявленные при исполнении воинского долга, присвоено звание Героя Российской Федерации (посмертно</a:t>
            </a:r>
            <a:r>
              <a:rPr lang="ru-RU" sz="2400" b="1" dirty="0" smtClean="0">
                <a:solidFill>
                  <a:schemeClr val="bg1"/>
                </a:solidFill>
              </a:rPr>
              <a:t>).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www.rusdemotivator.ru/uploads/04-25-12/1335379305-major-solnce-nikto-krome-men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5" y="476672"/>
            <a:ext cx="3405705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46440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2 апреля 2012 года</a:t>
            </a:r>
            <a:r>
              <a:rPr lang="ru-RU" sz="2400" b="1" dirty="0">
                <a:solidFill>
                  <a:schemeClr val="bg1"/>
                </a:solidFill>
              </a:rPr>
              <a:t> 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Дума </a:t>
            </a:r>
            <a:r>
              <a:rPr lang="ru-RU" sz="2400" b="1" dirty="0">
                <a:solidFill>
                  <a:schemeClr val="bg1"/>
                </a:solidFill>
              </a:rPr>
              <a:t>г. Благовещенска, </a:t>
            </a:r>
            <a:r>
              <a:rPr lang="ru-RU" sz="2400" b="1" dirty="0" smtClean="0">
                <a:solidFill>
                  <a:schemeClr val="bg1"/>
                </a:solidFill>
              </a:rPr>
              <a:t>приняла </a:t>
            </a:r>
            <a:r>
              <a:rPr lang="ru-RU" sz="2400" b="1" dirty="0">
                <a:solidFill>
                  <a:schemeClr val="bg1"/>
                </a:solidFill>
              </a:rPr>
              <a:t>решение назвать одну из улиц нового квартала города именем </a:t>
            </a:r>
            <a:r>
              <a:rPr lang="ru-RU" sz="2400" b="1" dirty="0" smtClean="0">
                <a:solidFill>
                  <a:schemeClr val="bg1"/>
                </a:solidFill>
              </a:rPr>
              <a:t>Сергея </a:t>
            </a:r>
            <a:r>
              <a:rPr lang="ru-RU" sz="2400" b="1" dirty="0" err="1" smtClean="0">
                <a:solidFill>
                  <a:schemeClr val="bg1"/>
                </a:solidFill>
              </a:rPr>
              <a:t>Солнечникова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  <a:p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           </a:t>
            </a:r>
            <a:r>
              <a:rPr lang="ru-RU" sz="2400" b="1" dirty="0" smtClean="0">
                <a:solidFill>
                  <a:srgbClr val="C00000"/>
                </a:solidFill>
              </a:rPr>
              <a:t>24 </a:t>
            </a:r>
            <a:r>
              <a:rPr lang="ru-RU" sz="2400" b="1" dirty="0">
                <a:solidFill>
                  <a:srgbClr val="C00000"/>
                </a:solidFill>
              </a:rPr>
              <a:t>апреля 2012 </a:t>
            </a:r>
            <a:r>
              <a:rPr lang="ru-RU" sz="2400" b="1" dirty="0" smtClean="0">
                <a:solidFill>
                  <a:srgbClr val="C00000"/>
                </a:solidFill>
              </a:rPr>
              <a:t>года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 в Белогорске была открыта памятная стела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майору </a:t>
            </a:r>
            <a:r>
              <a:rPr lang="ru-RU" sz="2400" b="1" dirty="0">
                <a:solidFill>
                  <a:schemeClr val="bg1"/>
                </a:solidFill>
              </a:rPr>
              <a:t>Сергею </a:t>
            </a:r>
            <a:r>
              <a:rPr lang="ru-RU" sz="2400" b="1" dirty="0" err="1">
                <a:solidFill>
                  <a:schemeClr val="bg1"/>
                </a:solidFill>
              </a:rPr>
              <a:t>Солнечникову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         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        </a:t>
            </a:r>
            <a:r>
              <a:rPr lang="ru-RU" sz="2400" b="1" dirty="0" smtClean="0">
                <a:solidFill>
                  <a:srgbClr val="C00000"/>
                </a:solidFill>
              </a:rPr>
              <a:t>7 </a:t>
            </a:r>
            <a:r>
              <a:rPr lang="ru-RU" sz="2400" b="1" dirty="0">
                <a:solidFill>
                  <a:srgbClr val="C00000"/>
                </a:solidFill>
              </a:rPr>
              <a:t>мая 2012 года 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Белогорске на Аллее Славы установлена плита со звездой в память о Герое России майоре </a:t>
            </a:r>
            <a:r>
              <a:rPr lang="ru-RU" sz="2400" b="1" dirty="0" smtClean="0">
                <a:solidFill>
                  <a:schemeClr val="bg1"/>
                </a:solidFill>
              </a:rPr>
              <a:t> Сергее </a:t>
            </a:r>
            <a:r>
              <a:rPr lang="ru-RU" sz="2400" b="1" dirty="0" err="1">
                <a:solidFill>
                  <a:schemeClr val="bg1"/>
                </a:solidFill>
              </a:rPr>
              <a:t>Солнечникове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2krota.ru/uploads/posts/2012-04/KombatSerggeroy-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20688"/>
            <a:ext cx="4464496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476672"/>
            <a:ext cx="4355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Майор Сергей Солнечников совершил свой подвиг ровно через десять лет после такого же подвига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Героя </a:t>
            </a:r>
            <a:r>
              <a:rPr lang="ru-RU" sz="2400" b="1" dirty="0">
                <a:solidFill>
                  <a:srgbClr val="C00000"/>
                </a:solidFill>
              </a:rPr>
              <a:t>России сержанта С. А. </a:t>
            </a:r>
            <a:r>
              <a:rPr lang="ru-RU" sz="2400" b="1" dirty="0" err="1">
                <a:solidFill>
                  <a:srgbClr val="C00000"/>
                </a:solidFill>
              </a:rPr>
              <a:t>Бурнаева</a:t>
            </a:r>
            <a:r>
              <a:rPr lang="ru-RU" sz="2400" b="1" dirty="0">
                <a:solidFill>
                  <a:srgbClr val="C00000"/>
                </a:solidFill>
              </a:rPr>
              <a:t>.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28 </a:t>
            </a:r>
            <a:r>
              <a:rPr lang="ru-RU" sz="2400" b="1" dirty="0">
                <a:solidFill>
                  <a:srgbClr val="C00000"/>
                </a:solidFill>
              </a:rPr>
              <a:t>марта 2002 </a:t>
            </a:r>
            <a:r>
              <a:rPr lang="ru-RU" sz="2400" b="1" dirty="0" smtClean="0">
                <a:solidFill>
                  <a:srgbClr val="C00000"/>
                </a:solidFill>
              </a:rPr>
              <a:t>года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во время спецоперации в городе Аргун Чеченской </a:t>
            </a:r>
            <a:r>
              <a:rPr lang="ru-RU" sz="2400" b="1" dirty="0" smtClean="0">
                <a:solidFill>
                  <a:schemeClr val="bg1"/>
                </a:solidFill>
              </a:rPr>
              <a:t>Республики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 </a:t>
            </a:r>
            <a:r>
              <a:rPr lang="ru-RU" sz="2400" b="1" dirty="0">
                <a:solidFill>
                  <a:srgbClr val="C00000"/>
                </a:solidFill>
              </a:rPr>
              <a:t>Сергей </a:t>
            </a:r>
            <a:r>
              <a:rPr lang="ru-RU" sz="2400" b="1" dirty="0" err="1">
                <a:solidFill>
                  <a:srgbClr val="C00000"/>
                </a:solidFill>
              </a:rPr>
              <a:t>Бурнаев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закрыл своим телом брошенную боевиками гранату и погиб так же, защищая своих </a:t>
            </a:r>
            <a:r>
              <a:rPr lang="ru-RU" sz="2400" b="1" dirty="0" smtClean="0">
                <a:solidFill>
                  <a:schemeClr val="bg1"/>
                </a:solidFill>
              </a:rPr>
              <a:t>товарищей.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likt590.ru/project/kolokol/byrna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620688"/>
            <a:ext cx="4464496" cy="4753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117693"/>
            <a:ext cx="44999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Андрей Алексеевич Туркин</a:t>
            </a:r>
            <a:r>
              <a:rPr lang="ru-RU" sz="2400" dirty="0"/>
              <a:t> </a:t>
            </a:r>
            <a:endParaRPr lang="ru-RU" sz="2400" dirty="0" smtClean="0"/>
          </a:p>
          <a:p>
            <a:r>
              <a:rPr lang="ru-RU" sz="2400" b="1" dirty="0" smtClean="0">
                <a:solidFill>
                  <a:schemeClr val="bg1"/>
                </a:solidFill>
              </a:rPr>
              <a:t>(</a:t>
            </a:r>
            <a:r>
              <a:rPr lang="ru-RU" sz="2400" b="1" dirty="0">
                <a:solidFill>
                  <a:schemeClr val="bg1"/>
                </a:solidFill>
              </a:rPr>
              <a:t>21 октября 1975 </a:t>
            </a:r>
            <a:r>
              <a:rPr lang="ru-RU" sz="2400" b="1" dirty="0" smtClean="0">
                <a:solidFill>
                  <a:schemeClr val="bg1"/>
                </a:solidFill>
              </a:rPr>
              <a:t>года</a:t>
            </a:r>
            <a:r>
              <a:rPr lang="ru-RU" sz="2400" b="1" dirty="0">
                <a:solidFill>
                  <a:schemeClr val="bg1"/>
                </a:solidFill>
              </a:rPr>
              <a:t> </a:t>
            </a:r>
            <a:r>
              <a:rPr lang="ru-RU" sz="2400" b="1" dirty="0" smtClean="0">
                <a:solidFill>
                  <a:schemeClr val="bg1"/>
                </a:solidFill>
              </a:rPr>
              <a:t>—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 3 сентября 2004 года</a:t>
            </a:r>
            <a:r>
              <a:rPr lang="ru-RU" sz="2400" b="1" dirty="0" smtClean="0">
                <a:solidFill>
                  <a:schemeClr val="bg1"/>
                </a:solidFill>
              </a:rPr>
              <a:t>,)</a:t>
            </a:r>
            <a:r>
              <a:rPr lang="ru-RU" sz="2400" b="1" dirty="0">
                <a:solidFill>
                  <a:schemeClr val="bg1"/>
                </a:solidFill>
              </a:rPr>
              <a:t> — офицер Управления «В» («Вымпел») Центра специального назначения Федеральной службы безопасности Российской Федерации, лейтенант, погибший при освобождении заложников во время теракта в Беслане. Посмертно удостоен звания Героя Российской Федерации.</a:t>
            </a:r>
          </a:p>
        </p:txBody>
      </p:sp>
      <p:pic>
        <p:nvPicPr>
          <p:cNvPr id="2050" name="Picture 2" descr="Андрей Турк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3744416" cy="58326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260648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Вместе с группой «Вымпел» Туркин прибыл в город Беслан Республики Северная Осетия — Алания, в котором 1 сентября 2004 года группа в составе 32-х террористов захватила свыше тысячи детей и взрослых в здании школы № 1.</a:t>
            </a:r>
          </a:p>
        </p:txBody>
      </p:sp>
      <p:pic>
        <p:nvPicPr>
          <p:cNvPr id="1030" name="Picture 6" descr="http://www.stihi.ru/pics/2009/06/19/2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3" y="2348880"/>
            <a:ext cx="6161785" cy="446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После того как на третий день в спортзале, где содержались большинство заложников, произошли взрывы, вызвавшие частичное обрушение крыши и стен спортзала, выжившие люди стали разбегаться. Штурмовая группа Андрея получила приказ на штурм здания, так как боевики открыли ожесточённый огонь по заложникам. Еще в начале штурма Туркин получил ранение, когда он в составе своего подразделения под мощным огнём боевиков ворвался в здание школы, но не вышел из боя. </a:t>
            </a:r>
          </a:p>
        </p:txBody>
      </p:sp>
      <p:pic>
        <p:nvPicPr>
          <p:cNvPr id="25604" name="Picture 4" descr="http://www.gazeta.ru/2004/09/16/images/i4_133684_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429000"/>
            <a:ext cx="5195454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Прикрывая огнём спасение заложников, лейтенант Туркин лично уничтожил одного террориста в столовой, куда боевики перегнали многих выживших после взрывов в спортзале заложников. Когда другой бандит бросил в скопление людей гранату, Андрей Туркин закрыл их своим телом, ценой собственной жизни сохранив заложников.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1746" name="Picture 2" descr="http://www.yuga.ru/media/beslan_ga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0296" y="2852936"/>
            <a:ext cx="5332184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48600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За мужество и героизм, проявленные при выполнении специального задания Указом Президента Российской Федерации от 6 сентября </a:t>
            </a:r>
            <a:r>
              <a:rPr lang="ru-RU" sz="2400" b="1" dirty="0" smtClean="0">
                <a:solidFill>
                  <a:schemeClr val="bg1"/>
                </a:solidFill>
              </a:rPr>
              <a:t>2004   </a:t>
            </a:r>
            <a:r>
              <a:rPr lang="ru-RU" sz="2400" b="1" dirty="0" smtClean="0">
                <a:solidFill>
                  <a:srgbClr val="C00000"/>
                </a:solidFill>
              </a:rPr>
              <a:t>лейтенанту </a:t>
            </a:r>
            <a:r>
              <a:rPr lang="ru-RU" sz="2400" b="1" dirty="0">
                <a:solidFill>
                  <a:srgbClr val="C00000"/>
                </a:solidFill>
              </a:rPr>
              <a:t>Туркину Андрею </a:t>
            </a:r>
            <a:r>
              <a:rPr lang="ru-RU" sz="2400" b="1" dirty="0" err="1">
                <a:solidFill>
                  <a:srgbClr val="C00000"/>
                </a:solidFill>
              </a:rPr>
              <a:t>Алекcеевичу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посмертно </a:t>
            </a:r>
            <a:r>
              <a:rPr lang="ru-RU" sz="2400" b="1" dirty="0">
                <a:solidFill>
                  <a:schemeClr val="bg1"/>
                </a:solidFill>
              </a:rPr>
              <a:t>присвоено звание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Героя </a:t>
            </a:r>
            <a:r>
              <a:rPr lang="ru-RU" sz="2400" b="1" dirty="0">
                <a:solidFill>
                  <a:schemeClr val="bg1"/>
                </a:solidFill>
              </a:rPr>
              <a:t>Российской Федерации (медаль № 830).</a:t>
            </a:r>
          </a:p>
        </p:txBody>
      </p:sp>
      <p:pic>
        <p:nvPicPr>
          <p:cNvPr id="23554" name="Picture 2" descr="http://cs5957.userapi.com/u12384610/-14/x_d5655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48680"/>
            <a:ext cx="3777623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ГЕРОИ РОССИИ, </a:t>
            </a:r>
            <a:br>
              <a:rPr lang="ru-RU" dirty="0" smtClean="0"/>
            </a:br>
            <a:r>
              <a:rPr lang="ru-RU" dirty="0" smtClean="0"/>
              <a:t>живущие на Тульской земле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3331698"/>
            <a:ext cx="7016824" cy="1752600"/>
          </a:xfrm>
        </p:spPr>
        <p:txBody>
          <a:bodyPr/>
          <a:lstStyle/>
          <a:p>
            <a:pPr algn="l"/>
            <a:r>
              <a:rPr lang="ru-RU" sz="3200" b="1" dirty="0" smtClean="0"/>
              <a:t>Количество Героев России – 18 ч., </a:t>
            </a:r>
          </a:p>
          <a:p>
            <a:pPr algn="l"/>
            <a:r>
              <a:rPr lang="ru-RU" sz="3200" b="1" dirty="0" smtClean="0"/>
              <a:t>из них посмертно – 7 ч., </a:t>
            </a:r>
          </a:p>
          <a:p>
            <a:pPr algn="l"/>
            <a:r>
              <a:rPr lang="ru-RU" sz="3200" b="1" dirty="0" smtClean="0"/>
              <a:t>ныне живущие – 11 ч.</a:t>
            </a:r>
            <a:endParaRPr lang="ru-RU" sz="3200" b="1" dirty="0"/>
          </a:p>
        </p:txBody>
      </p:sp>
      <p:pic>
        <p:nvPicPr>
          <p:cNvPr id="2050" name="Picture 2" descr="C:\Users\Lenovo\Desktop\25px-Hero_of_Russia_Gold_Star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113"/>
            <a:ext cx="863600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ИГНАТОВ НИКОЛАЙ ИВАНОВИЧ-</a:t>
            </a:r>
            <a:br>
              <a:rPr lang="ru-RU" dirty="0" smtClean="0"/>
            </a:br>
            <a:r>
              <a:rPr lang="ru-RU" dirty="0" smtClean="0"/>
              <a:t>первый ГЕРОЙ РОССИИ </a:t>
            </a:r>
            <a:br>
              <a:rPr lang="ru-RU" dirty="0" smtClean="0"/>
            </a:br>
            <a:r>
              <a:rPr lang="ru-RU" dirty="0" smtClean="0"/>
              <a:t>на Тульской земле</a:t>
            </a:r>
            <a:endParaRPr lang="ru-RU" dirty="0"/>
          </a:p>
        </p:txBody>
      </p:sp>
      <p:pic>
        <p:nvPicPr>
          <p:cNvPr id="3074" name="Picture 2" descr="C:\Users\Lenovo\Desktop\0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88840"/>
            <a:ext cx="6552728" cy="4364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17 февраля – единый урок Мужества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Эта дата посвящена героям нашей современной России. </a:t>
            </a:r>
          </a:p>
          <a:p>
            <a:r>
              <a:rPr lang="ru-RU" dirty="0" smtClean="0"/>
              <a:t>Героизм, честь, сила воли, неравнодушие – те качества, которые характеризуют  гражданскую позицию личности и получают общественное признание в современной России.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095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Игнатов Николай Иванович-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генерал-лейтенант,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российский военачальник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709160"/>
          </a:xfrm>
        </p:spPr>
        <p:txBody>
          <a:bodyPr>
            <a:normAutofit/>
          </a:bodyPr>
          <a:lstStyle/>
          <a:p>
            <a:endParaRPr lang="ru-RU" dirty="0" smtClean="0">
              <a:hlinkClick r:id="rId3" tooltip="7 октября"/>
            </a:endParaRPr>
          </a:p>
          <a:p>
            <a:endParaRPr lang="ru-RU" dirty="0" smtClean="0">
              <a:hlinkClick r:id="rId3" tooltip="7 октября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hlinkClick r:id="rId3" tooltip="7 октября"/>
              </a:rPr>
              <a:t>7 октября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  <a:hlinkClick r:id="rId4" tooltip="1993 год"/>
              </a:rPr>
              <a:t>1993 года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гвардии подполковнику </a:t>
            </a:r>
            <a:r>
              <a:rPr lang="ru-RU" b="1" dirty="0" smtClean="0">
                <a:solidFill>
                  <a:schemeClr val="bg1"/>
                </a:solidFill>
              </a:rPr>
              <a:t>Игнатову Николаю Ивановичу присвоено </a:t>
            </a:r>
            <a:r>
              <a:rPr lang="ru-RU" b="1" dirty="0" smtClean="0">
                <a:solidFill>
                  <a:schemeClr val="bg1"/>
                </a:solidFill>
              </a:rPr>
              <a:t>звание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hlinkClick r:id="rId5" tooltip="Герой Российской Федерации"/>
              </a:rPr>
              <a:t>Героя Российской Федерации</a:t>
            </a:r>
            <a:r>
              <a:rPr lang="ru-RU" b="1" dirty="0" smtClean="0">
                <a:solidFill>
                  <a:schemeClr val="bg1"/>
                </a:solidFill>
              </a:rPr>
              <a:t> за мужество и </a:t>
            </a:r>
            <a:r>
              <a:rPr lang="ru-RU" b="1" dirty="0" smtClean="0">
                <a:solidFill>
                  <a:schemeClr val="bg1"/>
                </a:solidFill>
              </a:rPr>
              <a:t>героизм, проявленные </a:t>
            </a:r>
            <a:r>
              <a:rPr lang="ru-RU" b="1" dirty="0" smtClean="0">
                <a:solidFill>
                  <a:schemeClr val="bg1"/>
                </a:solidFill>
              </a:rPr>
              <a:t>при выполнении специального задания.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76672"/>
            <a:ext cx="7822378" cy="1512168"/>
          </a:xfrm>
        </p:spPr>
        <p:txBody>
          <a:bodyPr>
            <a:normAutofit/>
          </a:bodyPr>
          <a:lstStyle/>
          <a:p>
            <a:r>
              <a:rPr lang="ru-RU" dirty="0" err="1" smtClean="0"/>
              <a:t>Врио</a:t>
            </a:r>
            <a:r>
              <a:rPr lang="ru-RU" dirty="0" smtClean="0"/>
              <a:t> губернатора </a:t>
            </a:r>
            <a:br>
              <a:rPr lang="ru-RU" dirty="0" smtClean="0"/>
            </a:br>
            <a:r>
              <a:rPr lang="ru-RU" dirty="0" smtClean="0"/>
              <a:t>ТУЛЬСКОЙ ОБЛАСТИ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2420888"/>
            <a:ext cx="3024336" cy="28803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ДЮМИН</a:t>
            </a:r>
          </a:p>
          <a:p>
            <a:r>
              <a:rPr lang="ru-RU" dirty="0" smtClean="0"/>
              <a:t>АЛЕКСЕЙ</a:t>
            </a:r>
          </a:p>
          <a:p>
            <a:r>
              <a:rPr lang="ru-RU" dirty="0" smtClean="0"/>
              <a:t>ГЕННАДЬЕВИЧ – </a:t>
            </a:r>
          </a:p>
          <a:p>
            <a:r>
              <a:rPr lang="ru-RU" dirty="0" smtClean="0"/>
              <a:t>генерал-лейтенант</a:t>
            </a:r>
          </a:p>
          <a:p>
            <a:r>
              <a:rPr lang="ru-RU" dirty="0" smtClean="0"/>
              <a:t>ГЕРОЙ РОССИИ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Lenovo\Desktop\дюминалексей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10372"/>
            <a:ext cx="5292079" cy="3986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32263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Сердюк Алексей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Родился в 2004 году</a:t>
            </a:r>
            <a:br>
              <a:rPr lang="ru-RU" dirty="0" smtClean="0"/>
            </a:br>
            <a:r>
              <a:rPr lang="ru-RU" dirty="0" smtClean="0"/>
              <a:t>Награжден в 2016 году</a:t>
            </a:r>
            <a:br>
              <a:rPr lang="ru-RU" dirty="0" smtClean="0"/>
            </a:br>
            <a:r>
              <a:rPr lang="ru-RU" dirty="0" smtClean="0"/>
              <a:t>Город Ейск, </a:t>
            </a:r>
            <a:br>
              <a:rPr lang="ru-RU" dirty="0" smtClean="0"/>
            </a:br>
            <a:r>
              <a:rPr lang="ru-RU" dirty="0" smtClean="0"/>
              <a:t>Краснодарский край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96136" y="2564904"/>
            <a:ext cx="3057525" cy="4105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7164288" cy="21602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Алексеев Михаил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Родился в 2000 году</a:t>
            </a:r>
            <a:br>
              <a:rPr lang="ru-RU" dirty="0" smtClean="0"/>
            </a:br>
            <a:r>
              <a:rPr lang="ru-RU" dirty="0" smtClean="0"/>
              <a:t>Награжден в 2016 году</a:t>
            </a:r>
            <a:br>
              <a:rPr lang="ru-RU" dirty="0" smtClean="0"/>
            </a:br>
            <a:r>
              <a:rPr lang="ru-RU" dirty="0" smtClean="0"/>
              <a:t>Город Стерлитамак, Республика Башкортостан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36096" y="2852936"/>
            <a:ext cx="3456384" cy="40050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35144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Аношин Иван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Родился в 1995 году</a:t>
            </a:r>
            <a:br>
              <a:rPr lang="ru-RU" dirty="0" smtClean="0"/>
            </a:br>
            <a:r>
              <a:rPr lang="ru-RU" dirty="0" smtClean="0"/>
              <a:t>Награжден в 2016 году</a:t>
            </a:r>
            <a:br>
              <a:rPr lang="ru-RU" dirty="0" smtClean="0"/>
            </a:br>
            <a:r>
              <a:rPr lang="ru-RU" dirty="0" smtClean="0"/>
              <a:t>г. Новошахтинск, Ростовская область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11960" y="3465799"/>
            <a:ext cx="4932040" cy="33922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1918"/>
            <a:ext cx="6635080" cy="45719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Героями не рождаются, героями становятся в час испытаний.</a:t>
            </a:r>
            <a: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604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О подвигах - стихи слагают.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О славе – песни создают.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“Герои никогда не умирают,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Герои в нашей памяти живут!”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pravoedelo.ru/sites/default/files/ct_news/r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460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/>
              <a:t>	</a:t>
            </a:r>
          </a:p>
          <a:p>
            <a:r>
              <a:rPr lang="ru-RU" sz="3000" dirty="0" smtClean="0"/>
              <a:t>	Для чествования Героев современной России в нашей стране установлена дата:</a:t>
            </a:r>
          </a:p>
          <a:p>
            <a:pPr algn="ctr"/>
            <a:r>
              <a:rPr lang="ru-RU" sz="3000" dirty="0" smtClean="0"/>
              <a:t> </a:t>
            </a:r>
            <a:r>
              <a:rPr lang="ru-RU" sz="3000" dirty="0">
                <a:solidFill>
                  <a:srgbClr val="FF0000"/>
                </a:solidFill>
              </a:rPr>
              <a:t>9 декабря </a:t>
            </a:r>
            <a:r>
              <a:rPr lang="ru-RU" sz="3000" dirty="0" smtClean="0">
                <a:solidFill>
                  <a:srgbClr val="FF0000"/>
                </a:solidFill>
              </a:rPr>
              <a:t>- День </a:t>
            </a:r>
            <a:r>
              <a:rPr lang="ru-RU" sz="3000" dirty="0">
                <a:solidFill>
                  <a:srgbClr val="FF0000"/>
                </a:solidFill>
              </a:rPr>
              <a:t>памяти Героев Отечества. </a:t>
            </a:r>
          </a:p>
          <a:p>
            <a:r>
              <a:rPr lang="ru-RU" sz="3000" dirty="0" smtClean="0"/>
              <a:t>Эта </a:t>
            </a:r>
            <a:r>
              <a:rPr lang="ru-RU" sz="3000" dirty="0"/>
              <a:t>дата приурочена к выдающемуся </a:t>
            </a:r>
            <a:r>
              <a:rPr lang="ru-RU" sz="3000" dirty="0" smtClean="0"/>
              <a:t>событию эпохи </a:t>
            </a:r>
            <a:r>
              <a:rPr lang="ru-RU" sz="3000" dirty="0"/>
              <a:t>правления императрицы Екатерины II, которая в 1769 году учредила орден </a:t>
            </a:r>
            <a:r>
              <a:rPr lang="ru-RU" sz="3000" dirty="0" smtClean="0"/>
              <a:t> </a:t>
            </a:r>
          </a:p>
          <a:p>
            <a:pPr algn="ctr"/>
            <a:r>
              <a:rPr lang="ru-RU" sz="3000" dirty="0" smtClean="0">
                <a:solidFill>
                  <a:srgbClr val="FF0000"/>
                </a:solidFill>
              </a:rPr>
              <a:t>Святого </a:t>
            </a:r>
            <a:r>
              <a:rPr lang="ru-RU" sz="3000" dirty="0">
                <a:solidFill>
                  <a:srgbClr val="FF0000"/>
                </a:solidFill>
              </a:rPr>
              <a:t>Георгия Победоносца. </a:t>
            </a:r>
            <a:endParaRPr lang="ru-RU" sz="3000" dirty="0" smtClean="0"/>
          </a:p>
        </p:txBody>
      </p:sp>
      <p:pic>
        <p:nvPicPr>
          <p:cNvPr id="19458" name="Picture 2" descr="http://im5-tub-ru.yandex.net/i?id=109448301-1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661248"/>
            <a:ext cx="2196752" cy="2196752"/>
          </a:xfrm>
          <a:prstGeom prst="rect">
            <a:avLst/>
          </a:prstGeom>
          <a:noFill/>
        </p:spPr>
      </p:pic>
      <p:pic>
        <p:nvPicPr>
          <p:cNvPr id="19462" name="Picture 6" descr="http://qiq.ws/media/npict/1010/original/kollektsija_ordenov_i_medaley_76791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509120"/>
            <a:ext cx="2372606" cy="2348880"/>
          </a:xfrm>
          <a:prstGeom prst="rect">
            <a:avLst/>
          </a:prstGeom>
          <a:noFill/>
        </p:spPr>
      </p:pic>
      <p:pic>
        <p:nvPicPr>
          <p:cNvPr id="19464" name="Picture 8" descr="Знак ордена Св. Георгия 4-й ст. 1850-е год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4509120"/>
            <a:ext cx="1905000" cy="213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1196752"/>
            <a:ext cx="60304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Геро́й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Росси́йской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Федера́ции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800" dirty="0"/>
              <a:t>— </a:t>
            </a:r>
            <a:r>
              <a:rPr lang="ru-RU" sz="2800" b="1" dirty="0">
                <a:solidFill>
                  <a:schemeClr val="bg1"/>
                </a:solidFill>
              </a:rPr>
              <a:t>государственная награда Российской </a:t>
            </a:r>
            <a:r>
              <a:rPr lang="ru-RU" sz="2800" b="1" dirty="0" smtClean="0">
                <a:solidFill>
                  <a:schemeClr val="bg1"/>
                </a:solidFill>
              </a:rPr>
              <a:t>Федерации— </a:t>
            </a:r>
            <a:r>
              <a:rPr lang="ru-RU" sz="2800" b="1" dirty="0">
                <a:solidFill>
                  <a:schemeClr val="bg1"/>
                </a:solidFill>
              </a:rPr>
              <a:t>звание, присваиваемое за заслуги перед государством и народом, связанные с совершением геройского подвига.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Герою </a:t>
            </a:r>
            <a:r>
              <a:rPr lang="ru-RU" sz="2800" b="1" dirty="0">
                <a:solidFill>
                  <a:schemeClr val="bg1"/>
                </a:solidFill>
              </a:rPr>
              <a:t>Российской Федерации вручается знак особого отличия — медаль «Золотая Звезда».</a:t>
            </a:r>
          </a:p>
        </p:txBody>
      </p:sp>
      <p:pic>
        <p:nvPicPr>
          <p:cNvPr id="8194" name="Picture 2" descr="Hero of the Russian Federation med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65537"/>
            <a:ext cx="2202790" cy="4307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3640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Первым удостоенным звания Героя Российской Федерации стал начальник Липецкого центра боевой подготовки и переучивания лётного состава генерал-майор авиации</a:t>
            </a:r>
            <a:r>
              <a:rPr lang="ru-RU" sz="2400" dirty="0"/>
              <a:t> </a:t>
            </a:r>
            <a:r>
              <a:rPr lang="ru-RU" sz="2400" dirty="0" err="1">
                <a:solidFill>
                  <a:srgbClr val="FF0000"/>
                </a:solidFill>
              </a:rPr>
              <a:t>Суламбек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Сусаркулович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Осканов</a:t>
            </a:r>
            <a:r>
              <a:rPr lang="ru-RU" sz="2400" dirty="0"/>
              <a:t>. </a:t>
            </a:r>
            <a:r>
              <a:rPr lang="ru-RU" sz="2400" dirty="0">
                <a:solidFill>
                  <a:schemeClr val="bg1"/>
                </a:solidFill>
              </a:rPr>
              <a:t>Высокое звание ему было присвоено указом Президента РФ № 384 от 11 апреля 1992 года (посмертно). При выполнении 7 февраля 1992 года лётного задания на </a:t>
            </a:r>
            <a:r>
              <a:rPr lang="ru-RU" sz="2400" dirty="0" smtClean="0">
                <a:solidFill>
                  <a:schemeClr val="bg1"/>
                </a:solidFill>
              </a:rPr>
              <a:t>самолёте МиГ-29 произошёл </a:t>
            </a:r>
            <a:r>
              <a:rPr lang="ru-RU" sz="2400" dirty="0">
                <a:solidFill>
                  <a:schemeClr val="bg1"/>
                </a:solidFill>
              </a:rPr>
              <a:t>отказ техники, и генерал </a:t>
            </a:r>
            <a:r>
              <a:rPr lang="ru-RU" sz="2400" dirty="0" err="1">
                <a:solidFill>
                  <a:schemeClr val="bg1"/>
                </a:solidFill>
              </a:rPr>
              <a:t>Осканов</a:t>
            </a:r>
            <a:r>
              <a:rPr lang="ru-RU" sz="2400" dirty="0">
                <a:solidFill>
                  <a:schemeClr val="bg1"/>
                </a:solidFill>
              </a:rPr>
              <a:t> ценой своей жизни предотвратил падение самолёта на населённый пункт. Вдове С. С. </a:t>
            </a:r>
            <a:r>
              <a:rPr lang="ru-RU" sz="2400" dirty="0" err="1">
                <a:solidFill>
                  <a:schemeClr val="bg1"/>
                </a:solidFill>
              </a:rPr>
              <a:t>Осканова</a:t>
            </a:r>
            <a:r>
              <a:rPr lang="ru-RU" sz="2400" dirty="0">
                <a:solidFill>
                  <a:schemeClr val="bg1"/>
                </a:solidFill>
              </a:rPr>
              <a:t> была вручена медаль «Золотая Звезда</a:t>
            </a:r>
            <a:r>
              <a:rPr lang="ru-RU" sz="2400" dirty="0" smtClean="0">
                <a:solidFill>
                  <a:schemeClr val="bg1"/>
                </a:solidFill>
              </a:rPr>
              <a:t>» №</a:t>
            </a:r>
            <a:r>
              <a:rPr lang="ru-RU" sz="2400" dirty="0">
                <a:solidFill>
                  <a:schemeClr val="bg1"/>
                </a:solidFill>
              </a:rPr>
              <a:t> 2, потому </a:t>
            </a:r>
            <a:r>
              <a:rPr lang="ru-RU" sz="2400" dirty="0" smtClean="0">
                <a:solidFill>
                  <a:schemeClr val="bg1"/>
                </a:solidFill>
              </a:rPr>
              <a:t>что в </a:t>
            </a:r>
            <a:r>
              <a:rPr lang="ru-RU" sz="2400" dirty="0">
                <a:solidFill>
                  <a:schemeClr val="bg1"/>
                </a:solidFill>
              </a:rPr>
              <a:t>руководстве России решили, что Герой России № 1 должен был быть </a:t>
            </a:r>
            <a:r>
              <a:rPr lang="ru-RU" sz="2400" dirty="0" smtClean="0">
                <a:solidFill>
                  <a:schemeClr val="bg1"/>
                </a:solidFill>
              </a:rPr>
              <a:t>живым.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vaynah.su/_nw/6/82309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980728"/>
            <a:ext cx="3288236" cy="47525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908720"/>
            <a:ext cx="4086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Медаль «Золотая Звезда» № 1 была вручена лётчику-космонавту </a:t>
            </a:r>
            <a:r>
              <a:rPr lang="ru-RU" sz="2400" dirty="0" err="1" smtClean="0">
                <a:solidFill>
                  <a:srgbClr val="FF0000"/>
                </a:solidFill>
              </a:rPr>
              <a:t>Крикалёву</a:t>
            </a:r>
            <a:r>
              <a:rPr lang="ru-RU" sz="2400" dirty="0" smtClean="0">
                <a:solidFill>
                  <a:srgbClr val="FF0000"/>
                </a:solidFill>
              </a:rPr>
              <a:t> Сергею Константиновичу</a:t>
            </a:r>
            <a:r>
              <a:rPr lang="ru-RU" sz="2400" dirty="0" smtClean="0"/>
              <a:t> за </a:t>
            </a:r>
            <a:r>
              <a:rPr lang="ru-RU" sz="2400" dirty="0" smtClean="0">
                <a:solidFill>
                  <a:schemeClr val="bg1"/>
                </a:solidFill>
              </a:rPr>
              <a:t>выполнение длительного космического полёта на орбитальной станции «Мир». Звание Героя Российской Федерации ему было присвоено указом Президента РФ в этот же день (11 апреля 1992 года), но более поздним указом (№ 387).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7650" name="Picture 2" descr="http://zhitejnik.ru/uploads/posts/2011-03/thumbs/1300773299_krikal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764704"/>
            <a:ext cx="4260473" cy="54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По имеющимся данным, общее число награждённых (по состоянию на </a:t>
            </a:r>
            <a:r>
              <a:rPr lang="ru-RU" sz="2400" b="1" dirty="0" smtClean="0">
                <a:solidFill>
                  <a:srgbClr val="C00000"/>
                </a:solidFill>
              </a:rPr>
              <a:t>03 февраля 2016 </a:t>
            </a:r>
            <a:r>
              <a:rPr lang="ru-RU" sz="2400" b="1" dirty="0">
                <a:solidFill>
                  <a:srgbClr val="C00000"/>
                </a:solidFill>
              </a:rPr>
              <a:t>года) составляет </a:t>
            </a:r>
            <a:r>
              <a:rPr lang="ru-RU" sz="2400" b="1" dirty="0" smtClean="0">
                <a:solidFill>
                  <a:srgbClr val="C00000"/>
                </a:solidFill>
              </a:rPr>
              <a:t>1020 </a:t>
            </a:r>
            <a:r>
              <a:rPr lang="ru-RU" sz="2400" b="1" dirty="0">
                <a:solidFill>
                  <a:srgbClr val="C00000"/>
                </a:solidFill>
              </a:rPr>
              <a:t>человек</a:t>
            </a:r>
            <a:r>
              <a:rPr lang="ru-RU" sz="2400" b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из них </a:t>
            </a:r>
            <a:r>
              <a:rPr lang="ru-RU" sz="2400" b="1" dirty="0" smtClean="0">
                <a:solidFill>
                  <a:srgbClr val="C00000"/>
                </a:solidFill>
              </a:rPr>
              <a:t>465 </a:t>
            </a:r>
            <a:r>
              <a:rPr lang="ru-RU" sz="2400" b="1" dirty="0">
                <a:solidFill>
                  <a:srgbClr val="C00000"/>
                </a:solidFill>
              </a:rPr>
              <a:t>награждены посмертно. </a:t>
            </a:r>
          </a:p>
        </p:txBody>
      </p:sp>
      <p:pic>
        <p:nvPicPr>
          <p:cNvPr id="28674" name="Picture 2" descr="http://img.istpravda.com.ua/images/doc/8/2/82b4cd5-014wxw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44824"/>
            <a:ext cx="7056784" cy="4810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052736"/>
            <a:ext cx="41044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Среди удостоенных звания — лётчики-космонавты, военнослужащие, участники Великой Отечественной войны и иных боевых действий, лётчики-испытатели, спортсмены, разведчики, учёные и многие другие.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9698" name="Picture 2" descr="http://zabort.ru/uploads/images/00/60/57/2010/11/06/2aa5cf87f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340768"/>
            <a:ext cx="4754876" cy="388843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548680"/>
            <a:ext cx="46805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Серге́й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Алекса́ндрович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Со́лнечников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dirty="0"/>
              <a:t> </a:t>
            </a:r>
            <a:r>
              <a:rPr lang="ru-RU" sz="2800" b="1" dirty="0">
                <a:solidFill>
                  <a:schemeClr val="bg1"/>
                </a:solidFill>
              </a:rPr>
              <a:t>(</a:t>
            </a:r>
            <a:r>
              <a:rPr lang="ru-RU" sz="2800" b="1" dirty="0" smtClean="0">
                <a:solidFill>
                  <a:schemeClr val="bg1"/>
                </a:solidFill>
              </a:rPr>
              <a:t>19августа</a:t>
            </a:r>
            <a:r>
              <a:rPr lang="ru-RU" sz="2800" b="1" dirty="0">
                <a:solidFill>
                  <a:schemeClr val="bg1"/>
                </a:solidFill>
              </a:rPr>
              <a:t> 1980, Потсдам </a:t>
            </a:r>
            <a:r>
              <a:rPr lang="ru-RU" sz="2800" b="1" dirty="0" smtClean="0">
                <a:solidFill>
                  <a:schemeClr val="bg1"/>
                </a:solidFill>
              </a:rPr>
              <a:t>—28марта</a:t>
            </a:r>
            <a:r>
              <a:rPr lang="ru-RU" sz="2800" b="1" dirty="0">
                <a:solidFill>
                  <a:schemeClr val="bg1"/>
                </a:solidFill>
              </a:rPr>
              <a:t> 2012, Амурская область) — российский офицер, 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майор войск </a:t>
            </a:r>
            <a:r>
              <a:rPr lang="ru-RU" sz="2800" b="1" dirty="0">
                <a:solidFill>
                  <a:schemeClr val="bg1"/>
                </a:solidFill>
              </a:rPr>
              <a:t>связи, ценой своей жизни спасший подчинённых ему солдат при взрыве боевой гранаты. Герой Российской Федерации (2012).</a:t>
            </a:r>
          </a:p>
        </p:txBody>
      </p:sp>
      <p:pic>
        <p:nvPicPr>
          <p:cNvPr id="6146" name="Picture 2" descr="Солнечников Сергей Александрови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3838262" cy="51125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224</TotalTime>
  <Words>353</Words>
  <Application>Microsoft Office PowerPoint</Application>
  <PresentationFormat>Экран (4:3)</PresentationFormat>
  <Paragraphs>71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Слайд 1</vt:lpstr>
      <vt:lpstr>17 февраля – единый урок Мужества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ГЕРОИ РОССИИ,  живущие на Тульской земле</vt:lpstr>
      <vt:lpstr>ИГНАТОВ НИКОЛАЙ ИВАНОВИЧ- первый ГЕРОЙ РОССИИ  на Тульской земле</vt:lpstr>
      <vt:lpstr> Игнатов Николай Иванович- генерал-лейтенант,  российский военачальник</vt:lpstr>
      <vt:lpstr>Врио губернатора  ТУЛЬСКОЙ ОБЛАСТИ</vt:lpstr>
      <vt:lpstr>Сердюк Алексей Родился в 2004 году Награжден в 2016 году Город Ейск,  Краснодарский край </vt:lpstr>
      <vt:lpstr>Алексеев Михаил Родился в 2000 году Награжден в 2016 году Город Стерлитамак, Республика Башкортостан </vt:lpstr>
      <vt:lpstr>Аношин Иван Родился в 1995 году Награжден в 2016 году г. Новошахтинск, Ростовская область </vt:lpstr>
      <vt:lpstr>Героями не рождаются, героями становятся в час испытаний. 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Все прочие</dc:creator>
  <cp:lastModifiedBy>Lenovo</cp:lastModifiedBy>
  <cp:revision>27</cp:revision>
  <dcterms:created xsi:type="dcterms:W3CDTF">2012-12-09T16:27:19Z</dcterms:created>
  <dcterms:modified xsi:type="dcterms:W3CDTF">2016-02-14T14:41:40Z</dcterms:modified>
</cp:coreProperties>
</file>