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9" r:id="rId2"/>
    <p:sldId id="260" r:id="rId3"/>
    <p:sldId id="261" r:id="rId4"/>
    <p:sldId id="263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02EAF-A3AE-4DB8-9185-BE4DAD4154AA}" type="datetimeFigureOut">
              <a:rPr lang="ru-RU" smtClean="0"/>
              <a:t>12.11.2015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2B7B28-D208-4F38-920F-1BB0B36CF16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B7B28-D208-4F38-920F-1BB0B36CF166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B7B28-D208-4F38-920F-1BB0B36CF166}" type="slidenum">
              <a:rPr lang="ru-RU" smtClean="0"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B7B28-D208-4F38-920F-1BB0B36CF166}" type="slidenum">
              <a:rPr lang="ru-RU" smtClean="0"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2B7B28-D208-4F38-920F-1BB0B36CF166}" type="slidenum">
              <a:rPr lang="ru-RU" smtClean="0"/>
              <a:t>16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12.11.2015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7048083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Муниципальное бюджетное дошкольное образовательное учреждение</a:t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«Детский сад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общеразвивающего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вида «Ромашка» города Буинска </a:t>
            </a:r>
            <a:r>
              <a:rPr kumimoji="0" lang="ru-RU" sz="1400" b="1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Буинского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муниципального района Республики Татарстан</a:t>
            </a: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endParaRPr lang="ru-RU" sz="1400" b="1" dirty="0" smtClean="0">
              <a:solidFill>
                <a:schemeClr val="accent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accent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Консультация для воспитателей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«Роль татарских народных игр в воспитании детей»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Выполнила: </a:t>
            </a:r>
            <a:b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воспитатель Исмагилова Г.И.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3870"/>
            <a:ext cx="3219450" cy="25241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857232"/>
            <a:ext cx="628654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dirty="0" smtClean="0">
                <a:solidFill>
                  <a:srgbClr val="0070C0"/>
                </a:solidFill>
              </a:rPr>
              <a:t>            </a:t>
            </a:r>
            <a:r>
              <a:rPr lang="ru-RU" b="1" dirty="0" smtClean="0">
                <a:solidFill>
                  <a:srgbClr val="0070C0"/>
                </a:solidFill>
              </a:rPr>
              <a:t>Коммуникативная функция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Игра невозможна без общения, которое является ее основным энергетическим источником. Игра способствует объединению больших и маленьких, помогает им найти общий язык. Она является прообразом коллективной деятельности, так как учит договариваться друг с другом, уступать, слышать товарища, продолжать его действия или выручать, подчинять свои желания существующим правилам. Ребенок учится понимать и уважать других, справляться с запретами. Он в этом личностно заинтересован, так как не соблюдающего правила в следующий раз уже не позовут в игру.  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857232"/>
            <a:ext cx="628654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Диагностическая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функция.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2"/>
                </a:solidFill>
              </a:rPr>
              <a:t>Игра способствует определению отклонений в поведении ребенка. Например, играя, ребенок нарушит правила или в ответственный момент выйдет из игры. Это должно насторожить педагога, заставить пристальнее понаблюдать, найти причину возникших отклонений. В игре ребенок может сам диагностировать свои силы, возможности, свои личностные качества, то есть игра побуждает ребенка к самопознанию: могу ли я?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4857760"/>
            <a:ext cx="2551244" cy="200024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428604"/>
            <a:ext cx="6286544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Игротерапевтическая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и коррекционная функции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>
                <a:solidFill>
                  <a:schemeClr val="tx2"/>
                </a:solidFill>
              </a:rPr>
              <a:t>В большинстве случаев игры  помогают гармонизировать психический рост детей и предотвратить появление отклонений, разрешить неизбежные конфликты детской души до их возможного перерождения в установившиеся комплексы. Игра как палочка-выручалочка защищает неокрепшую детскую психику от напора ежедневных переживаний. Дети интуитивно прибегают к игре как психотерапевтическому средству для снятия страхов, стрессовых ситуаций, эмоциональных и интеллектуальных напряжений. Ребенок не просто играет, он рассказывает окружающим о том, что его радует или беспокоит, какие впечатления или проблемы требуют скорейшего разрешения.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121740"/>
            <a:ext cx="2214545" cy="1736259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643042" y="428604"/>
            <a:ext cx="6000792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</a:rPr>
              <a:t>               Развлекательная </a:t>
            </a:r>
            <a:r>
              <a:rPr lang="ru-RU" b="1" dirty="0" smtClean="0">
                <a:solidFill>
                  <a:srgbClr val="0070C0"/>
                </a:solidFill>
              </a:rPr>
              <a:t>функция</a:t>
            </a:r>
            <a:r>
              <a:rPr lang="ru-RU" b="1" dirty="0" smtClean="0">
                <a:solidFill>
                  <a:srgbClr val="0070C0"/>
                </a:solidFill>
              </a:rPr>
              <a:t>.</a:t>
            </a:r>
            <a:br>
              <a:rPr lang="ru-RU" b="1" dirty="0" smtClean="0">
                <a:solidFill>
                  <a:srgbClr val="0070C0"/>
                </a:solidFill>
              </a:rPr>
            </a:br>
            <a:r>
              <a:rPr lang="ru-RU" b="1" dirty="0" smtClean="0">
                <a:solidFill>
                  <a:schemeClr val="tx2"/>
                </a:solidFill>
              </a:rPr>
              <a:t>Во </a:t>
            </a:r>
            <a:r>
              <a:rPr lang="ru-RU" b="1" dirty="0" smtClean="0">
                <a:solidFill>
                  <a:schemeClr val="tx2"/>
                </a:solidFill>
              </a:rPr>
              <a:t>многих играх по ходу развития сюжета играющие совершают реальные и символические действия, недопустимые в обычной жизни с точки зрения общественных норм.  Когда игра доходит до этих запрещенных норм, веселье так и брызжет, так как эта игра дает возможность хотя бы иногда вести себя так, как хочется, нарушать запреты. Игры сопровождаются громкими криками, смехом, топаньем, толканием, резкими движениями, быстрым бегом. В игре ребенок никогда не устает. Ему радостно и комфортно. Игра способствует созданию защитных механизмов, осуществляется мощная </a:t>
            </a:r>
            <a:r>
              <a:rPr lang="ru-RU" b="1" dirty="0" err="1" smtClean="0">
                <a:solidFill>
                  <a:schemeClr val="tx2"/>
                </a:solidFill>
              </a:rPr>
              <a:t>психо-эмоциональная</a:t>
            </a:r>
            <a:r>
              <a:rPr lang="ru-RU" b="1" dirty="0" smtClean="0">
                <a:solidFill>
                  <a:schemeClr val="tx2"/>
                </a:solidFill>
              </a:rPr>
              <a:t> разрядка, в результате которой возникают положительные эмоциональные ощущения. И чем больше положительных эмоций получает ребенок, тем более гармоничным и радостным предстает перед ним мир, тем уютнее и увереннее ощущает он себя в жизни.</a:t>
            </a:r>
          </a:p>
          <a:p>
            <a:pPr lvl="0"/>
            <a:r>
              <a:rPr lang="ru-RU" b="1" dirty="0" smtClean="0">
                <a:solidFill>
                  <a:schemeClr val="tx2"/>
                </a:solidFill>
              </a:rPr>
              <a:t>.</a:t>
            </a:r>
            <a:endParaRPr lang="ru-RU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4429132"/>
            <a:ext cx="3097945" cy="2428867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643042" y="1285860"/>
            <a:ext cx="6000792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Включение в занятие преимущественно народных подвижных игр, физических упражнений и проведение занятий на их основе  показали прежде всего активизацию отношений детей к занятиям по физической культуре, более быстрое овладение двигательными навыками, улучшение дисциплины, повышение интереса к занятиям по обучению татарскому языку, способствовали быстрому запоминанию татарских слов и обогащению пассивного и активного словаря.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072074"/>
            <a:ext cx="2277893" cy="1785925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643042" y="357166"/>
            <a:ext cx="6000792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Практическая часть. Известная игра «Продаём горшки»                         («</a:t>
            </a:r>
            <a:r>
              <a:rPr lang="tt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улмэк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сату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уены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»).</a:t>
            </a:r>
            <a:endParaRPr lang="ru-RU" sz="16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Цель игры: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развитие ловкости, быстроты двигательной реакции, укрепление мышц опорно-двигательного аппарата.</a:t>
            </a:r>
          </a:p>
          <a:p>
            <a:r>
              <a:rPr lang="ru-RU" sz="14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Ход игры:</a:t>
            </a: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Играющие разделяются на две группы: дети-горшки и игроки-хозяева горшков.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Дети горшки образуют круг, встав на колени или усевшись на траву. За каждым горшком стоит игрок-хозяин горшка, руки у него за спиной. Водящий стоит за кругом. Затем он подходит к одному из хозяев горшка и начинает разговор: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 Эй, дружок, продай горшок!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-Покупай!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-Сколько дать тебе рублей?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-Три отдай.</a:t>
            </a:r>
          </a:p>
          <a:p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(Водящий три раза (по цене) касается рукой хозяина, и они начинают бег по кругу навстречу друг другу ( круг обегают 3 раза). Кто быстрее добежит до свободного места в кругу, тот занимает это место, а оставшийся становится водящим.</a:t>
            </a:r>
          </a:p>
          <a:p>
            <a:r>
              <a:rPr lang="ru-RU" sz="1400" u="sng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Правила игры:</a:t>
            </a: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бегать разрешается только по кругу, не пересекая его;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бегущие не имеют права задевать других игроков;</a:t>
            </a:r>
          </a:p>
          <a:p>
            <a:pPr lvl="0"/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водящий может начинать бег в любом направлении. Если он начал бег влево, то запятнанный должен бежать вправо.</a:t>
            </a:r>
          </a:p>
          <a:p>
            <a:pPr algn="ctr"/>
            <a:r>
              <a:rPr lang="ru-RU" sz="1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14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2786018" y="142852"/>
            <a:ext cx="464350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5072074"/>
            <a:ext cx="2277893" cy="1785925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643042" y="357166"/>
            <a:ext cx="6000792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4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571480"/>
            <a:ext cx="6357982" cy="1077218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643314"/>
            <a:ext cx="4100233" cy="3214686"/>
          </a:xfrm>
          <a:prstGeom prst="rect">
            <a:avLst/>
          </a:prstGeom>
        </p:spPr>
      </p:pic>
      <p:sp>
        <p:nvSpPr>
          <p:cNvPr id="69633" name="Rectangle 1"/>
          <p:cNvSpPr>
            <a:spLocks noChangeArrowheads="1"/>
          </p:cNvSpPr>
          <p:nvPr/>
        </p:nvSpPr>
        <p:spPr bwMode="auto">
          <a:xfrm>
            <a:off x="1000100" y="785794"/>
            <a:ext cx="6572296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«Есть одна только общая для всех прирожденная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наклонность, на которую всегда может рассчитывать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воспитание: это то, что мы называем народностью.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Воспитание, созданное самим народом и основанное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народных началах, имеет ту воспитательную силу,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которой нет в самых лучших системах, основанных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абстрактных идеях или заимствованных у другого народа»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К.Д.Ушинский.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33870"/>
            <a:ext cx="3219450" cy="2524130"/>
          </a:xfrm>
          <a:prstGeom prst="rect">
            <a:avLst/>
          </a:prstGeom>
        </p:spPr>
      </p:pic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714348" y="357166"/>
            <a:ext cx="689237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Детская народная культура, в том числе культура детской игры, возникла и развивалась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в лоне культуры взрослой.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С одной стороны детский быт и фольклор всегда были связаны с бытом и фольклором взрослых,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так как дети являлись полноправными участниками жизни семьи, рода, села. С другой – дети по традиции наследовали и удерживали в своей культуре то, что уходило из обихода взрослых в силу изменившегося строя и обстоятельств, но оставалось практически, эстетически, нравственно притягательным для младшего поколения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 flipV="1">
            <a:off x="928662" y="1285860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61648"/>
            <a:ext cx="2928926" cy="2296352"/>
          </a:xfrm>
          <a:prstGeom prst="rect">
            <a:avLst/>
          </a:prstGeom>
        </p:spPr>
      </p:pic>
      <p:sp>
        <p:nvSpPr>
          <p:cNvPr id="66561" name="Rectangle 1"/>
          <p:cNvSpPr>
            <a:spLocks noChangeArrowheads="1"/>
          </p:cNvSpPr>
          <p:nvPr/>
        </p:nvSpPr>
        <p:spPr bwMode="auto">
          <a:xfrm>
            <a:off x="1500166" y="500042"/>
            <a:ext cx="6215106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Играя в народные игры, у детей,  формируется устойчивое, заинтересованное, уважительное отношение к культуре родной страны, создаётся эмоционально положительная основа для развития патриотических чувств: любви к Родине.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На основе народных игр мы знакомим с особенностями жизни своей республики, своего народа.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История татарских народных игр органически связана с историей народа, его трудовой деятельностью, бытом, обычаями, традициями, верованиями. 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Татарские народные игры составляют важную неотъемлемую часть национальной культуры татарского народа, являются древнейшим средством физического, трудового, нравственного и эстетического воспитания                          подрастающего поколения.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857232"/>
            <a:ext cx="628654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Татарские народные игры отличаются соревновательным, коллективным характером действий, высокой эмоциональностью, вариативностью отдельных из них.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 содержанию татарские народные игры классически лаконичны, выразительны и доступны ребёнку. Они вызывают активную работу мысли, способствуют расширению кругозора, уточнению представлений об окружающем мире, совершенствованию всех психологических процессов, стимулируют переход детского организма к более высокой ступени развития. Именно поэтому игра признана ведущей деятельностью ребёнка - дошкольника.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214414" y="214290"/>
            <a:ext cx="6286544" cy="535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татарских народных играх много юмора, шуток, соревновательного задора; движения точны и образны, часто сопровождаются неожиданными весёлыми моментами, заманчивыми и любимыми детьми считалками, жеребьёвками,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потешками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Они сохраняют свою художественную прелесть, эстетическое значение и составляют ценнейший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неповторимый игровой фольклор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Типы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татарских народных игр чрезвычайно многообразны. Можно назвать такие: жребий и наказание, игры с игрушками, игры с движениями, прыгания, состязание в стойкости, игры с вращательными движениями, символические игры, игры с песнями и хороводами, игры с завязанными глазами, игры с верёвочкой, с метательными орудиями, игры с мячом, палками, игры с костями или камушками, домашние игры, зимние игры-забавы.</a:t>
            </a:r>
          </a:p>
          <a:p>
            <a:pPr algn="ctr"/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857232"/>
            <a:ext cx="6286544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 татар, помимо традиционных детских забав-игр в «прятки», «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ловилки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», «снежки» существуют игры, издавна связанные с народными праздниками, обрядами, сочетающие в себе спортивные соревнования и театрализованное действие. Самым любимым праздником является Сабантуй, что с перевода с татарского означает «праздник плуга». Сабантуй – это массовое гуляние, и конечно, народные игры: бег с яйцом в ложке, битьё горшков,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перетягивание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каната, бег в мешках, скачки на лошадях, бег с коромыслом, бои на бревне – имеют ярко выраженный развлекательный характер.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857232"/>
            <a:ext cx="6286544" cy="3693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Любимыми играми у татарского народа являются подвижные игры. Они широко доступны людям самого разного возраста. Рассматривая физическое воздействие подвижной игры, следует отметить, что в игре организм выполняет ряд физиологически важных движений, и, таким образом, в значительной степени способствует правильному росту и развитию ребёнка. Игры без преувеличения можно назвать витаминами душевного благополучия. Под их яркой, забавной, привлекательной формой скрывается немало педагогических возможностей. </a:t>
            </a:r>
            <a:b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Эти возможности можно рассмотреть через функции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игры.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928662" y="142852"/>
            <a:ext cx="6357982" cy="1200329"/>
          </a:xfrm>
          <a:prstGeom prst="rect">
            <a:avLst/>
          </a:prstGeom>
          <a:solidFill>
            <a:srgbClr val="F6F6F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7325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/>
            </a:r>
            <a:b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Рисунок 1" descr="i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00570"/>
            <a:ext cx="3006829" cy="2357430"/>
          </a:xfrm>
          <a:prstGeom prst="rect">
            <a:avLst/>
          </a:prstGeom>
        </p:spPr>
      </p:pic>
      <p:sp>
        <p:nvSpPr>
          <p:cNvPr id="67585" name="Rectangle 1"/>
          <p:cNvSpPr>
            <a:spLocks noChangeArrowheads="1"/>
          </p:cNvSpPr>
          <p:nvPr/>
        </p:nvSpPr>
        <p:spPr bwMode="auto">
          <a:xfrm>
            <a:off x="1357290" y="857232"/>
            <a:ext cx="6286544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Социокультурная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игре ребенок ощущает себя одновременно личностью и членом коллектива. Таким образом, игра является средством социализации ребенка. Игра способствует самореализации ребенка. Играя, он обретает пространство – физическое, эмоциональное, социальное. У него формируется комплекс самовыражения, самоконтроля, самореализации, самоопределения, 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самореабилитации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67</TotalTime>
  <Words>695</Words>
  <PresentationFormat>Экран (4:3)</PresentationFormat>
  <Paragraphs>73</Paragraphs>
  <Slides>16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Изящная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DNA7 X86</cp:lastModifiedBy>
  <cp:revision>9</cp:revision>
  <dcterms:created xsi:type="dcterms:W3CDTF">2015-11-11T20:59:02Z</dcterms:created>
  <dcterms:modified xsi:type="dcterms:W3CDTF">2015-11-12T09:30:11Z</dcterms:modified>
</cp:coreProperties>
</file>