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1"/>
  </p:notesMasterIdLst>
  <p:sldIdLst>
    <p:sldId id="261" r:id="rId2"/>
    <p:sldId id="276" r:id="rId3"/>
    <p:sldId id="388" r:id="rId4"/>
    <p:sldId id="378" r:id="rId5"/>
    <p:sldId id="364" r:id="rId6"/>
    <p:sldId id="390" r:id="rId7"/>
    <p:sldId id="383" r:id="rId8"/>
    <p:sldId id="392" r:id="rId9"/>
    <p:sldId id="398" r:id="rId10"/>
    <p:sldId id="397" r:id="rId11"/>
    <p:sldId id="382" r:id="rId12"/>
    <p:sldId id="389" r:id="rId13"/>
    <p:sldId id="396" r:id="rId14"/>
    <p:sldId id="358" r:id="rId15"/>
    <p:sldId id="359" r:id="rId16"/>
    <p:sldId id="290" r:id="rId17"/>
    <p:sldId id="348" r:id="rId18"/>
    <p:sldId id="327" r:id="rId19"/>
    <p:sldId id="352" r:id="rId20"/>
    <p:sldId id="394" r:id="rId21"/>
    <p:sldId id="351" r:id="rId22"/>
    <p:sldId id="360" r:id="rId23"/>
    <p:sldId id="350" r:id="rId24"/>
    <p:sldId id="365" r:id="rId25"/>
    <p:sldId id="399" r:id="rId26"/>
    <p:sldId id="393" r:id="rId27"/>
    <p:sldId id="395" r:id="rId28"/>
    <p:sldId id="400" r:id="rId29"/>
    <p:sldId id="401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66"/>
    <a:srgbClr val="FCDC8C"/>
    <a:srgbClr val="0000FF"/>
    <a:srgbClr val="290D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714" autoAdjust="0"/>
  </p:normalViewPr>
  <p:slideViewPr>
    <p:cSldViewPr>
      <p:cViewPr>
        <p:scale>
          <a:sx n="66" d="100"/>
          <a:sy n="66" d="100"/>
        </p:scale>
        <p:origin x="-912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457284-09FF-49D1-8C58-855CD187B863}" type="doc">
      <dgm:prSet loTypeId="urn:microsoft.com/office/officeart/2005/8/layout/pyramid1" loCatId="pyramid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664359F2-3138-492B-B86D-24765F1C7F4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endParaRPr lang="ru-RU" sz="2000" b="1" u="sng" dirty="0" smtClean="0"/>
        </a:p>
        <a:p>
          <a:pPr rtl="0"/>
          <a:endParaRPr lang="ru-RU" sz="2000" b="1" u="sng" dirty="0" smtClean="0"/>
        </a:p>
        <a:p>
          <a:pPr rtl="0"/>
          <a:r>
            <a:rPr lang="en-US" sz="2000" b="1" u="sng" dirty="0" smtClean="0"/>
            <a:t>I </a:t>
          </a:r>
          <a:r>
            <a:rPr lang="ru-RU" sz="2000" b="1" u="sng" dirty="0" smtClean="0"/>
            <a:t>сословие</a:t>
          </a:r>
          <a:r>
            <a:rPr lang="ru-RU" sz="2000" b="1" dirty="0" smtClean="0"/>
            <a:t> - духовенство</a:t>
          </a:r>
          <a:endParaRPr lang="ru-RU" sz="2000" dirty="0"/>
        </a:p>
      </dgm:t>
    </dgm:pt>
    <dgm:pt modelId="{CCA4F6C4-B37F-4F6A-920F-E0DF5C6A1002}" type="parTrans" cxnId="{9CF4CE43-FDB0-40C2-B117-4D0CC44F7AFF}">
      <dgm:prSet/>
      <dgm:spPr/>
      <dgm:t>
        <a:bodyPr/>
        <a:lstStyle/>
        <a:p>
          <a:endParaRPr lang="ru-RU"/>
        </a:p>
      </dgm:t>
    </dgm:pt>
    <dgm:pt modelId="{A6EFAEFD-9538-4AFB-BE60-04DC8DDA0E33}" type="sibTrans" cxnId="{9CF4CE43-FDB0-40C2-B117-4D0CC44F7AFF}">
      <dgm:prSet/>
      <dgm:spPr/>
      <dgm:t>
        <a:bodyPr/>
        <a:lstStyle/>
        <a:p>
          <a:endParaRPr lang="ru-RU"/>
        </a:p>
      </dgm:t>
    </dgm:pt>
    <dgm:pt modelId="{F6230B1F-4BDE-4B41-A42A-D7594070CD2D}">
      <dgm:prSet custT="1"/>
      <dgm:spPr>
        <a:solidFill>
          <a:schemeClr val="accent2">
            <a:lumMod val="75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pPr rtl="0"/>
          <a:endParaRPr lang="ru-RU" sz="2000" b="1" u="sng" dirty="0" smtClean="0">
            <a:solidFill>
              <a:schemeClr val="tx1"/>
            </a:solidFill>
          </a:endParaRPr>
        </a:p>
        <a:p>
          <a:pPr rtl="0"/>
          <a:r>
            <a:rPr lang="en-US" sz="2000" b="1" u="sng" dirty="0" smtClean="0">
              <a:solidFill>
                <a:schemeClr val="tx1"/>
              </a:solidFill>
            </a:rPr>
            <a:t>II </a:t>
          </a:r>
          <a:r>
            <a:rPr lang="ru-RU" sz="2000" b="1" u="sng" dirty="0" smtClean="0">
              <a:solidFill>
                <a:schemeClr val="tx1"/>
              </a:solidFill>
            </a:rPr>
            <a:t>сословие</a:t>
          </a:r>
          <a:r>
            <a:rPr lang="ru-RU" sz="2000" b="1" dirty="0" smtClean="0">
              <a:solidFill>
                <a:schemeClr val="tx1"/>
              </a:solidFill>
            </a:rPr>
            <a:t> - дворянство</a:t>
          </a:r>
          <a:endParaRPr lang="ru-RU" sz="2000" dirty="0">
            <a:solidFill>
              <a:schemeClr val="tx1"/>
            </a:solidFill>
          </a:endParaRPr>
        </a:p>
      </dgm:t>
    </dgm:pt>
    <dgm:pt modelId="{E7A9875C-B05A-4DF7-8BA8-C52E54681690}" type="parTrans" cxnId="{57FF4589-2697-4610-8327-D4FB76AD2C40}">
      <dgm:prSet/>
      <dgm:spPr/>
      <dgm:t>
        <a:bodyPr/>
        <a:lstStyle/>
        <a:p>
          <a:endParaRPr lang="ru-RU"/>
        </a:p>
      </dgm:t>
    </dgm:pt>
    <dgm:pt modelId="{EE9497E1-0492-487B-A6E7-0ECDC716DF71}" type="sibTrans" cxnId="{57FF4589-2697-4610-8327-D4FB76AD2C40}">
      <dgm:prSet/>
      <dgm:spPr/>
      <dgm:t>
        <a:bodyPr/>
        <a:lstStyle/>
        <a:p>
          <a:endParaRPr lang="ru-RU"/>
        </a:p>
      </dgm:t>
    </dgm:pt>
    <dgm:pt modelId="{62F26695-DD56-48EB-90B2-5876F5D3BBE2}">
      <dgm:prSet custT="1"/>
      <dgm:spPr>
        <a:solidFill>
          <a:schemeClr val="accent2">
            <a:lumMod val="60000"/>
            <a:lumOff val="40000"/>
          </a:schemeClr>
        </a:solidFill>
        <a:effectLst>
          <a:innerShdw blurRad="114300">
            <a:prstClr val="black"/>
          </a:innerShdw>
        </a:effectLst>
      </dgm:spPr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en-US" sz="2000" b="1" u="sng" dirty="0" smtClean="0">
              <a:solidFill>
                <a:schemeClr val="bg1"/>
              </a:solidFill>
            </a:rPr>
            <a:t>III </a:t>
          </a:r>
          <a:r>
            <a:rPr lang="ru-RU" sz="2000" b="1" u="sng" dirty="0" smtClean="0">
              <a:solidFill>
                <a:schemeClr val="bg1"/>
              </a:solidFill>
            </a:rPr>
            <a:t>сословие –</a:t>
          </a:r>
          <a:r>
            <a:rPr lang="ru-RU" sz="2000" b="1" dirty="0" smtClean="0">
              <a:solidFill>
                <a:schemeClr val="bg1"/>
              </a:solidFill>
            </a:rPr>
            <a:t> 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крестьяне и горожане 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      купцы и банкиры 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предприниматели и наемные рабочие</a:t>
          </a:r>
          <a:endParaRPr lang="ru-RU" sz="2000" dirty="0">
            <a:solidFill>
              <a:schemeClr val="bg1"/>
            </a:solidFill>
          </a:endParaRPr>
        </a:p>
      </dgm:t>
    </dgm:pt>
    <dgm:pt modelId="{D8956D7F-D186-436C-A114-0CB10BE9DDF9}" type="parTrans" cxnId="{78F1D5A7-024F-475C-B1BF-4437A5E275CC}">
      <dgm:prSet/>
      <dgm:spPr/>
      <dgm:t>
        <a:bodyPr/>
        <a:lstStyle/>
        <a:p>
          <a:endParaRPr lang="ru-RU"/>
        </a:p>
      </dgm:t>
    </dgm:pt>
    <dgm:pt modelId="{CBD27B89-5C75-455E-99B9-E8104911411E}" type="sibTrans" cxnId="{78F1D5A7-024F-475C-B1BF-4437A5E275CC}">
      <dgm:prSet/>
      <dgm:spPr/>
      <dgm:t>
        <a:bodyPr/>
        <a:lstStyle/>
        <a:p>
          <a:endParaRPr lang="ru-RU"/>
        </a:p>
      </dgm:t>
    </dgm:pt>
    <dgm:pt modelId="{8843AC41-FE63-4B91-8450-A470ECB1EC7C}" type="pres">
      <dgm:prSet presAssocID="{C4457284-09FF-49D1-8C58-855CD187B86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775272-8B68-4ECB-91D4-4C3410EE59E4}" type="pres">
      <dgm:prSet presAssocID="{664359F2-3138-492B-B86D-24765F1C7F43}" presName="Name8" presStyleCnt="0"/>
      <dgm:spPr/>
    </dgm:pt>
    <dgm:pt modelId="{FC349637-86EC-4960-887E-0DBE4FBE3F73}" type="pres">
      <dgm:prSet presAssocID="{664359F2-3138-492B-B86D-24765F1C7F43}" presName="level" presStyleLbl="node1" presStyleIdx="0" presStyleCnt="3" custLinFactNeighborX="-11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99E931-BE4C-4772-ABAD-4A7E587AF698}" type="pres">
      <dgm:prSet presAssocID="{664359F2-3138-492B-B86D-24765F1C7F4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F2B83-A3EB-4B60-90BF-FDBB401C0D8C}" type="pres">
      <dgm:prSet presAssocID="{F6230B1F-4BDE-4B41-A42A-D7594070CD2D}" presName="Name8" presStyleCnt="0"/>
      <dgm:spPr/>
    </dgm:pt>
    <dgm:pt modelId="{53B7A1FF-C652-47EB-BEDA-C405F874D8BF}" type="pres">
      <dgm:prSet presAssocID="{F6230B1F-4BDE-4B41-A42A-D7594070CD2D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5A9BB-18AE-450D-985C-B3499DD446CD}" type="pres">
      <dgm:prSet presAssocID="{F6230B1F-4BDE-4B41-A42A-D7594070CD2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1E426-EC57-49F6-81B1-2FEEB79F21A5}" type="pres">
      <dgm:prSet presAssocID="{62F26695-DD56-48EB-90B2-5876F5D3BBE2}" presName="Name8" presStyleCnt="0"/>
      <dgm:spPr/>
    </dgm:pt>
    <dgm:pt modelId="{6BDD3ECC-DBFA-428F-8376-48436B6BC757}" type="pres">
      <dgm:prSet presAssocID="{62F26695-DD56-48EB-90B2-5876F5D3BBE2}" presName="level" presStyleLbl="node1" presStyleIdx="2" presStyleCnt="3" custLinFactNeighborX="2442" custLinFactNeighborY="-11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3B3F6-3ADA-43E7-9060-44544ABF3259}" type="pres">
      <dgm:prSet presAssocID="{62F26695-DD56-48EB-90B2-5876F5D3BB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C95CB5-848A-4A47-A9C6-F6DFF341F1EF}" type="presOf" srcId="{62F26695-DD56-48EB-90B2-5876F5D3BBE2}" destId="{6BDD3ECC-DBFA-428F-8376-48436B6BC757}" srcOrd="0" destOrd="0" presId="urn:microsoft.com/office/officeart/2005/8/layout/pyramid1"/>
    <dgm:cxn modelId="{78F1D5A7-024F-475C-B1BF-4437A5E275CC}" srcId="{C4457284-09FF-49D1-8C58-855CD187B863}" destId="{62F26695-DD56-48EB-90B2-5876F5D3BBE2}" srcOrd="2" destOrd="0" parTransId="{D8956D7F-D186-436C-A114-0CB10BE9DDF9}" sibTransId="{CBD27B89-5C75-455E-99B9-E8104911411E}"/>
    <dgm:cxn modelId="{04CB548D-4CBE-491A-971B-35742FC7F8C1}" type="presOf" srcId="{664359F2-3138-492B-B86D-24765F1C7F43}" destId="{FB99E931-BE4C-4772-ABAD-4A7E587AF698}" srcOrd="1" destOrd="0" presId="urn:microsoft.com/office/officeart/2005/8/layout/pyramid1"/>
    <dgm:cxn modelId="{85EA9DA3-D576-46C0-95ED-1C9A32A70283}" type="presOf" srcId="{F6230B1F-4BDE-4B41-A42A-D7594070CD2D}" destId="{53B7A1FF-C652-47EB-BEDA-C405F874D8BF}" srcOrd="0" destOrd="0" presId="urn:microsoft.com/office/officeart/2005/8/layout/pyramid1"/>
    <dgm:cxn modelId="{B73C9D0C-4C20-450E-8DA1-3DA68F08A8F2}" type="presOf" srcId="{F6230B1F-4BDE-4B41-A42A-D7594070CD2D}" destId="{D5F5A9BB-18AE-450D-985C-B3499DD446CD}" srcOrd="1" destOrd="0" presId="urn:microsoft.com/office/officeart/2005/8/layout/pyramid1"/>
    <dgm:cxn modelId="{9CF4CE43-FDB0-40C2-B117-4D0CC44F7AFF}" srcId="{C4457284-09FF-49D1-8C58-855CD187B863}" destId="{664359F2-3138-492B-B86D-24765F1C7F43}" srcOrd="0" destOrd="0" parTransId="{CCA4F6C4-B37F-4F6A-920F-E0DF5C6A1002}" sibTransId="{A6EFAEFD-9538-4AFB-BE60-04DC8DDA0E33}"/>
    <dgm:cxn modelId="{56D46353-A3B8-402C-878D-935F24B7B2AB}" type="presOf" srcId="{664359F2-3138-492B-B86D-24765F1C7F43}" destId="{FC349637-86EC-4960-887E-0DBE4FBE3F73}" srcOrd="0" destOrd="0" presId="urn:microsoft.com/office/officeart/2005/8/layout/pyramid1"/>
    <dgm:cxn modelId="{6277BEE8-F686-4ED2-BECE-118CAC2F385C}" type="presOf" srcId="{62F26695-DD56-48EB-90B2-5876F5D3BBE2}" destId="{1033B3F6-3ADA-43E7-9060-44544ABF3259}" srcOrd="1" destOrd="0" presId="urn:microsoft.com/office/officeart/2005/8/layout/pyramid1"/>
    <dgm:cxn modelId="{AA985F8E-5580-467F-B61E-5E1931F14802}" type="presOf" srcId="{C4457284-09FF-49D1-8C58-855CD187B863}" destId="{8843AC41-FE63-4B91-8450-A470ECB1EC7C}" srcOrd="0" destOrd="0" presId="urn:microsoft.com/office/officeart/2005/8/layout/pyramid1"/>
    <dgm:cxn modelId="{57FF4589-2697-4610-8327-D4FB76AD2C40}" srcId="{C4457284-09FF-49D1-8C58-855CD187B863}" destId="{F6230B1F-4BDE-4B41-A42A-D7594070CD2D}" srcOrd="1" destOrd="0" parTransId="{E7A9875C-B05A-4DF7-8BA8-C52E54681690}" sibTransId="{EE9497E1-0492-487B-A6E7-0ECDC716DF71}"/>
    <dgm:cxn modelId="{E922265F-C46B-4001-87CC-A318458B7536}" type="presParOf" srcId="{8843AC41-FE63-4B91-8450-A470ECB1EC7C}" destId="{9F775272-8B68-4ECB-91D4-4C3410EE59E4}" srcOrd="0" destOrd="0" presId="urn:microsoft.com/office/officeart/2005/8/layout/pyramid1"/>
    <dgm:cxn modelId="{C07A1197-E9D7-4B69-8674-BA4C31C34B7C}" type="presParOf" srcId="{9F775272-8B68-4ECB-91D4-4C3410EE59E4}" destId="{FC349637-86EC-4960-887E-0DBE4FBE3F73}" srcOrd="0" destOrd="0" presId="urn:microsoft.com/office/officeart/2005/8/layout/pyramid1"/>
    <dgm:cxn modelId="{40661DE4-D728-4A28-8AA3-6DA1E7B41E3F}" type="presParOf" srcId="{9F775272-8B68-4ECB-91D4-4C3410EE59E4}" destId="{FB99E931-BE4C-4772-ABAD-4A7E587AF698}" srcOrd="1" destOrd="0" presId="urn:microsoft.com/office/officeart/2005/8/layout/pyramid1"/>
    <dgm:cxn modelId="{C3D8AB79-7BF7-4CCE-B410-2D282A2D1AE6}" type="presParOf" srcId="{8843AC41-FE63-4B91-8450-A470ECB1EC7C}" destId="{9DDF2B83-A3EB-4B60-90BF-FDBB401C0D8C}" srcOrd="1" destOrd="0" presId="urn:microsoft.com/office/officeart/2005/8/layout/pyramid1"/>
    <dgm:cxn modelId="{AB49A85C-C241-40AD-B368-3E83793303C6}" type="presParOf" srcId="{9DDF2B83-A3EB-4B60-90BF-FDBB401C0D8C}" destId="{53B7A1FF-C652-47EB-BEDA-C405F874D8BF}" srcOrd="0" destOrd="0" presId="urn:microsoft.com/office/officeart/2005/8/layout/pyramid1"/>
    <dgm:cxn modelId="{9D6E9C27-1317-4C8D-879F-C3373EE8B1E3}" type="presParOf" srcId="{9DDF2B83-A3EB-4B60-90BF-FDBB401C0D8C}" destId="{D5F5A9BB-18AE-450D-985C-B3499DD446CD}" srcOrd="1" destOrd="0" presId="urn:microsoft.com/office/officeart/2005/8/layout/pyramid1"/>
    <dgm:cxn modelId="{54924E1A-FCFC-485D-A51F-5FA25D18A76B}" type="presParOf" srcId="{8843AC41-FE63-4B91-8450-A470ECB1EC7C}" destId="{F351E426-EC57-49F6-81B1-2FEEB79F21A5}" srcOrd="2" destOrd="0" presId="urn:microsoft.com/office/officeart/2005/8/layout/pyramid1"/>
    <dgm:cxn modelId="{25E327DB-A712-4CA0-9910-35743BAA6503}" type="presParOf" srcId="{F351E426-EC57-49F6-81B1-2FEEB79F21A5}" destId="{6BDD3ECC-DBFA-428F-8376-48436B6BC757}" srcOrd="0" destOrd="0" presId="urn:microsoft.com/office/officeart/2005/8/layout/pyramid1"/>
    <dgm:cxn modelId="{B96FFE7F-0137-4B6A-B8EE-FCF114EC3365}" type="presParOf" srcId="{F351E426-EC57-49F6-81B1-2FEEB79F21A5}" destId="{1033B3F6-3ADA-43E7-9060-44544ABF325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349637-86EC-4960-887E-0DBE4FBE3F73}">
      <dsp:nvSpPr>
        <dsp:cNvPr id="0" name=""/>
        <dsp:cNvSpPr/>
      </dsp:nvSpPr>
      <dsp:spPr>
        <a:xfrm>
          <a:off x="1944214" y="0"/>
          <a:ext cx="1966077" cy="1557071"/>
        </a:xfrm>
        <a:prstGeom prst="trapezoid">
          <a:avLst>
            <a:gd name="adj" fmla="val 63134"/>
          </a:avLst>
        </a:prstGeom>
        <a:solidFill>
          <a:schemeClr val="accent2">
            <a:lumMod val="5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I </a:t>
          </a:r>
          <a:r>
            <a:rPr lang="ru-RU" sz="2000" b="1" u="sng" kern="1200" dirty="0" smtClean="0"/>
            <a:t>сословие</a:t>
          </a:r>
          <a:r>
            <a:rPr lang="ru-RU" sz="2000" b="1" kern="1200" dirty="0" smtClean="0"/>
            <a:t> - духовенство</a:t>
          </a:r>
          <a:endParaRPr lang="ru-RU" sz="2000" kern="1200" dirty="0"/>
        </a:p>
      </dsp:txBody>
      <dsp:txXfrm>
        <a:off x="1944214" y="0"/>
        <a:ext cx="1966077" cy="1557071"/>
      </dsp:txXfrm>
    </dsp:sp>
    <dsp:sp modelId="{53B7A1FF-C652-47EB-BEDA-C405F874D8BF}">
      <dsp:nvSpPr>
        <dsp:cNvPr id="0" name=""/>
        <dsp:cNvSpPr/>
      </dsp:nvSpPr>
      <dsp:spPr>
        <a:xfrm>
          <a:off x="983038" y="1557071"/>
          <a:ext cx="3932154" cy="1557071"/>
        </a:xfrm>
        <a:prstGeom prst="trapezoid">
          <a:avLst>
            <a:gd name="adj" fmla="val 63134"/>
          </a:avLst>
        </a:prstGeom>
        <a:solidFill>
          <a:schemeClr val="accent2">
            <a:lumMod val="75000"/>
          </a:schemeClr>
        </a:solidFill>
        <a:ln>
          <a:noFill/>
        </a:ln>
        <a:effectLst>
          <a:innerShdw blurRad="114300">
            <a:prstClr val="black"/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kern="1200" dirty="0" smtClean="0">
            <a:solidFill>
              <a:schemeClr val="tx1"/>
            </a:solidFill>
          </a:endParaRP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>
              <a:solidFill>
                <a:schemeClr val="tx1"/>
              </a:solidFill>
            </a:rPr>
            <a:t>II </a:t>
          </a:r>
          <a:r>
            <a:rPr lang="ru-RU" sz="2000" b="1" u="sng" kern="1200" dirty="0" smtClean="0">
              <a:solidFill>
                <a:schemeClr val="tx1"/>
              </a:solidFill>
            </a:rPr>
            <a:t>сословие</a:t>
          </a:r>
          <a:r>
            <a:rPr lang="ru-RU" sz="2000" b="1" kern="1200" dirty="0" smtClean="0">
              <a:solidFill>
                <a:schemeClr val="tx1"/>
              </a:solidFill>
            </a:rPr>
            <a:t> - дворянство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671165" y="1557071"/>
        <a:ext cx="2555900" cy="1557071"/>
      </dsp:txXfrm>
    </dsp:sp>
    <dsp:sp modelId="{6BDD3ECC-DBFA-428F-8376-48436B6BC757}">
      <dsp:nvSpPr>
        <dsp:cNvPr id="0" name=""/>
        <dsp:cNvSpPr/>
      </dsp:nvSpPr>
      <dsp:spPr>
        <a:xfrm>
          <a:off x="0" y="3096344"/>
          <a:ext cx="5898232" cy="1557071"/>
        </a:xfrm>
        <a:prstGeom prst="trapezoid">
          <a:avLst>
            <a:gd name="adj" fmla="val 63134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innerShdw blurRad="114300">
            <a:prstClr val="black"/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>
              <a:solidFill>
                <a:schemeClr val="bg1"/>
              </a:solidFill>
            </a:rPr>
            <a:t>III </a:t>
          </a:r>
          <a:r>
            <a:rPr lang="ru-RU" sz="2000" b="1" u="sng" kern="1200" dirty="0" smtClean="0">
              <a:solidFill>
                <a:schemeClr val="bg1"/>
              </a:solidFill>
            </a:rPr>
            <a:t>сословие –</a:t>
          </a:r>
          <a:r>
            <a:rPr lang="ru-RU" sz="2000" b="1" kern="1200" dirty="0" smtClean="0">
              <a:solidFill>
                <a:schemeClr val="bg1"/>
              </a:solidFill>
            </a:rPr>
            <a:t> </a:t>
          </a:r>
        </a:p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крестьяне и горожане </a:t>
          </a:r>
        </a:p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      купцы и банкиры </a:t>
          </a:r>
        </a:p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предприниматели и наемные рабочие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1032190" y="3096344"/>
        <a:ext cx="3833850" cy="1557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1DD138F-214E-47FB-8C52-3044AFBA739E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E53C46D-6C1B-40E9-8EB2-782B16CA9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53C46D-6C1B-40E9-8EB2-782B16CA99A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AD320D-DE81-4AE5-A07B-8772F7E5506C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3D3A19-5AE1-4656-A1E6-888DA9A04A1E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E7B6F2-5E82-42E9-A07A-913B3315348C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8E741-0C59-4A04-AA24-D92A4F68F4E9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1007B6-E709-4F28-AA50-FBE88396A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09EB3-E31D-46C5-980E-DD661F6CB325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4F57F-7316-46D4-B8CE-76F640FBC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E1D6-B8C4-461F-940C-AF85FEAD6E27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90C40-8679-49F9-A22F-ADBF4F7C6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91568-2F6D-4A75-8424-7D153033A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D23FB-9474-4301-A189-66195CF50DE7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8B1CF-E388-4CF8-B6AC-EE55861AF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84647-7E7F-4E7D-A8E6-2DF6F5A9BE86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99FE7-418B-425E-B51B-A9B2D515B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0FCB2-07EA-4E0E-AF8A-350182B4276C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6FFE0-5C48-4BA1-81D0-405B30C9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A039F9A-C1A5-4A05-83B9-7E60346E067C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B90144C-0B85-403E-A056-D63F3089A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D9ECD-5544-4E5F-BFCA-6260DBA0A949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89A53-4E75-4B7F-906E-71DEB59F7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7FE6E-815C-4530-9E3C-CB9F62109015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7A35-0A0F-4D03-A07E-8244E0245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12488-2FA1-4A37-B1BD-154746976064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9D11-FBC5-48E7-9FF1-796DAAC41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079E0-3B4B-4CAE-B5CB-12F2FBF06936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6DA9C-144B-4A29-8627-4FEA66128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5E6BB2-1E59-4261-92EE-7085861D19EF}" type="datetimeFigureOut">
              <a:rPr lang="ru-RU"/>
              <a:pPr>
                <a:defRPr/>
              </a:pPr>
              <a:t>11.09.2011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3CE297-92A6-404C-8E68-696F7C771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05" r:id="rId2"/>
    <p:sldLayoutId id="2147483906" r:id="rId3"/>
    <p:sldLayoutId id="2147483907" r:id="rId4"/>
    <p:sldLayoutId id="2147483914" r:id="rId5"/>
    <p:sldLayoutId id="2147483915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1;&#1086;&#1073;&#1077;&#1081;&#1082;&#1086;%20&#1058;&#1057;\&#1040;&#1058;&#1058;&#1045;&#1057;&#1058;&#1040;&#1062;&#1048;&#1071;\&#1040;&#1058;&#1058;&#1045;&#1057;&#1058;&#1040;&#1062;&#1048;&#1071;%20&#1055;&#1056;&#1045;&#1047;&#1045;&#1053;&#1058;&#1040;&#1062;&#1048;&#1048;\&#1055;&#1088;&#1080;&#1095;&#1080;&#1085;&#1099;%20&#1080;%20&#1085;&#1072;&#1095;&#1072;&#1083;&#1086;%20&#1042;&#1077;&#1083;&#1080;&#1082;&#1086;&#1081;%20&#1060;&#1088;&#1072;&#1085;&#1094;&#1091;&#1079;&#1089;&#1082;&#1086;&#1081;%20&#1088;&#1077;&#1074;&#1086;&#1083;&#1102;&#1094;&#1080;&#1080;\france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1;&#1086;&#1073;&#1077;&#1081;&#1082;&#1086;%20&#1058;&#1057;\&#1040;&#1058;&#1058;&#1045;&#1057;&#1058;&#1040;&#1062;&#1048;&#1071;\&#1040;&#1058;&#1058;&#1045;&#1057;&#1058;&#1040;&#1062;&#1048;&#1071;%20&#1055;&#1056;&#1045;&#1047;&#1045;&#1053;&#1058;&#1040;&#1062;&#1048;&#1048;\&#1055;&#1088;&#1080;&#1095;&#1080;&#1085;&#1099;%20&#1080;%20&#1085;&#1072;&#1095;&#1072;&#1083;&#1086;%20&#1042;&#1077;&#1083;&#1080;&#1082;&#1086;&#1081;%20&#1060;&#1088;&#1072;&#1085;&#1094;&#1091;&#1079;&#1089;&#1082;&#1086;&#1081;%20&#1088;&#1077;&#1074;&#1086;&#1083;&#1102;&#1094;&#1080;&#1080;\&#1085;&#1072;&#1095;&#1072;&#1083;&#1086;%20&#1088;&#1077;&#1074;&#1086;&#1083;&#1102;&#1094;&#1080;&#1080;.mp3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2" Type="http://schemas.openxmlformats.org/officeDocument/2006/relationships/audio" Target="file:///D:\&#1041;&#1086;&#1073;&#1077;&#1081;&#1082;&#1086;%20&#1058;&#1057;\&#1040;&#1058;&#1058;&#1045;&#1057;&#1058;&#1040;&#1062;&#1048;&#1071;\&#1040;&#1058;&#1058;&#1045;&#1057;&#1058;&#1040;&#1062;&#1048;&#1071;%20&#1055;&#1056;&#1045;&#1047;&#1045;&#1053;&#1058;&#1040;&#1062;&#1048;&#1048;\&#1055;&#1088;&#1080;&#1095;&#1080;&#1085;&#1099;%20&#1080;%20&#1085;&#1072;&#1095;&#1072;&#1083;&#1086;%20&#1042;&#1077;&#1083;&#1080;&#1082;&#1086;&#1081;%20&#1060;&#1088;&#1072;&#1085;&#1094;&#1091;&#1079;&#1089;&#1082;&#1086;&#1081;%20&#1088;&#1077;&#1074;&#1086;&#1083;&#1102;&#1094;&#1080;&#1080;\14.&#1055;&#1056;&#1054;&#1050;&#1054;&#1060;&#1068;&#1045;&#1042;%20-%20&#1058;&#1040;&#1053;&#1045;&#1062;%20&#1056;&#1067;&#1062;&#1040;&#1056;&#1045;&#1049;.mp3" TargetMode="External"/><Relationship Id="rId1" Type="http://schemas.openxmlformats.org/officeDocument/2006/relationships/audio" Target="file:///D:\KEEP%20OUT\&#1044;&#1086;&#1082;&#1091;&#1084;&#1077;&#1085;&#1090;&#1099;\&#1048;&#1089;&#1090;&#1086;&#1088;&#1080;&#1103;%20&#1060;&#1088;&#1072;&#1085;&#1094;&#1080;&#1080;\Random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portfolio.1september.ru/work.php?id=575491" TargetMode="External"/><Relationship Id="rId2" Type="http://schemas.openxmlformats.org/officeDocument/2006/relationships/hyperlink" Target="http://vive-liberta.narod.ru/journal/revol_songs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t-n.ru/communities.aspx?cat_no=2715&amp;lib_no=21203&amp;tmpl=lib&amp;page=3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andmeronov.narod.ru/images/oflogotip.png" TargetMode="External"/><Relationship Id="rId3" Type="http://schemas.openxmlformats.org/officeDocument/2006/relationships/hyperlink" Target="http://img0.liveinternet.ru/images/attach/c/0/30/368/30368684_lyudovik_16_XVI.jpg" TargetMode="External"/><Relationship Id="rId7" Type="http://schemas.openxmlformats.org/officeDocument/2006/relationships/hyperlink" Target="http://i034.radikal.ru/0801/31/5fa819c3ea52.jpg" TargetMode="External"/><Relationship Id="rId2" Type="http://schemas.openxmlformats.org/officeDocument/2006/relationships/hyperlink" Target="http://www.agitclub.ru/museum/revolution1/1789/rambofoto/third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nowhistory.ru/uploads/posts/2010-09/1284040763_ludovik-xv.jpg" TargetMode="External"/><Relationship Id="rId5" Type="http://schemas.openxmlformats.org/officeDocument/2006/relationships/hyperlink" Target="http://kolizej.at.ua/_pu/2/51025376.png" TargetMode="External"/><Relationship Id="rId10" Type="http://schemas.openxmlformats.org/officeDocument/2006/relationships/hyperlink" Target="http://www.ukrmap.kiev.ua/program2010/wh9/vsesvit_history_9_files/image007.gif" TargetMode="External"/><Relationship Id="rId4" Type="http://schemas.openxmlformats.org/officeDocument/2006/relationships/hyperlink" Target="http://i067.radikal.ru/0910/b5/3eeba5be51dd.jpg" TargetMode="External"/><Relationship Id="rId9" Type="http://schemas.openxmlformats.org/officeDocument/2006/relationships/hyperlink" Target="http://ru.wikipedia.org/wiki/&#1060;&#1072;&#1081;&#1083;:Sans-culotte.jpg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itclub.ru/museum/revolution1/1789/rambofoto/third2.gif" TargetMode="External"/><Relationship Id="rId3" Type="http://schemas.openxmlformats.org/officeDocument/2006/relationships/hyperlink" Target="http://ru.wikipedia.org/wiki/&#1060;&#1072;&#1081;&#1083;:Prise_de_la_Bastille.jpg" TargetMode="External"/><Relationship Id="rId7" Type="http://schemas.openxmlformats.org/officeDocument/2006/relationships/hyperlink" Target="http://tourismeu.ru/uploads/posts/2011-02/1296859942_56.jpg" TargetMode="External"/><Relationship Id="rId2" Type="http://schemas.openxmlformats.org/officeDocument/2006/relationships/hyperlink" Target="http://www.agitclub.ru/museum/revolution1/1789/declarat/declaration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1.bp.blogspot.com/_vYPIDwOMhm4/SttwusIV8DI/AAAAAAAAb-Q/JDUgE_D-_UA/s400/09-10-035.jpg" TargetMode="External"/><Relationship Id="rId5" Type="http://schemas.openxmlformats.org/officeDocument/2006/relationships/hyperlink" Target="http://www.ukrmap.kiev.ua/program2010/wh9/vsesvit_history_9_files/image015.jpg" TargetMode="External"/><Relationship Id="rId4" Type="http://schemas.openxmlformats.org/officeDocument/2006/relationships/hyperlink" Target="http://www.ukrmap.kiev.ua/program2010/wh9/vsesvit_history_9_files/image009.jpg" TargetMode="External"/><Relationship Id="rId9" Type="http://schemas.openxmlformats.org/officeDocument/2006/relationships/hyperlink" Target="http://ru.wikipedia.org/wiki/&#1060;&#1072;&#1081;&#1083;:Gilbert_du_Motier_Marquis_de_Lafayette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5733256"/>
            <a:ext cx="9144000" cy="1124744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rgbClr val="FFC000"/>
                </a:solidFill>
              </a:rPr>
              <a:t>Учитель истории 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C000"/>
                </a:solidFill>
              </a:rPr>
              <a:t>гимназии «Лаборатория Салахова» г. Сургута </a:t>
            </a:r>
          </a:p>
          <a:p>
            <a:pPr algn="ctr">
              <a:buNone/>
            </a:pPr>
            <a:r>
              <a:rPr lang="ru-RU" sz="2000" dirty="0" err="1" smtClean="0">
                <a:solidFill>
                  <a:srgbClr val="FFC000"/>
                </a:solidFill>
              </a:rPr>
              <a:t>Бобейко</a:t>
            </a:r>
            <a:r>
              <a:rPr lang="ru-RU" sz="2000" dirty="0" smtClean="0">
                <a:solidFill>
                  <a:srgbClr val="FFC000"/>
                </a:solidFill>
              </a:rPr>
              <a:t> Т.С.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3707904" y="1052736"/>
            <a:ext cx="5220071" cy="4247317"/>
          </a:xfrm>
          <a:custGeom>
            <a:avLst/>
            <a:gdLst>
              <a:gd name="connsiteX0" fmla="*/ 0 w 5134739"/>
              <a:gd name="connsiteY0" fmla="*/ 0 h 2585323"/>
              <a:gd name="connsiteX1" fmla="*/ 5134739 w 5134739"/>
              <a:gd name="connsiteY1" fmla="*/ 0 h 2585323"/>
              <a:gd name="connsiteX2" fmla="*/ 5134739 w 5134739"/>
              <a:gd name="connsiteY2" fmla="*/ 2585323 h 2585323"/>
              <a:gd name="connsiteX3" fmla="*/ 0 w 5134739"/>
              <a:gd name="connsiteY3" fmla="*/ 2585323 h 2585323"/>
              <a:gd name="connsiteX4" fmla="*/ 0 w 5134739"/>
              <a:gd name="connsiteY4" fmla="*/ 0 h 258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4739" h="2585323">
                <a:moveTo>
                  <a:pt x="0" y="0"/>
                </a:moveTo>
                <a:lnTo>
                  <a:pt x="5134739" y="0"/>
                </a:lnTo>
                <a:lnTo>
                  <a:pt x="5134739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entury Schoolbook" pitchFamily="18" charset="0"/>
              </a:rPr>
              <a:t>Причины и начало Великой </a:t>
            </a:r>
          </a:p>
          <a:p>
            <a:pPr algn="ctr">
              <a:defRPr/>
            </a:pPr>
            <a:r>
              <a:rPr lang="ru-RU" sz="54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entury Schoolbook" pitchFamily="18" charset="0"/>
              </a:rPr>
              <a:t>Французской</a:t>
            </a:r>
          </a:p>
          <a:p>
            <a:pPr algn="ctr">
              <a:defRPr/>
            </a:pPr>
            <a:r>
              <a:rPr lang="ru-RU" sz="54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entury Schoolbook" pitchFamily="18" charset="0"/>
              </a:rPr>
              <a:t>революции</a:t>
            </a:r>
            <a:endParaRPr lang="ru-RU" sz="5400" b="1" dirty="0">
              <a:ln w="24500" cmpd="dbl">
                <a:noFill/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fr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80526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360205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915816" y="1844824"/>
          <a:ext cx="5898232" cy="4671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AutoShape 56"/>
          <p:cNvSpPr>
            <a:spLocks/>
          </p:cNvSpPr>
          <p:nvPr/>
        </p:nvSpPr>
        <p:spPr bwMode="auto">
          <a:xfrm rot="19614498" flipH="1">
            <a:off x="6800850" y="1377950"/>
            <a:ext cx="684213" cy="3621088"/>
          </a:xfrm>
          <a:prstGeom prst="leftBrace">
            <a:avLst>
              <a:gd name="adj1" fmla="val 93621"/>
              <a:gd name="adj2" fmla="val 51384"/>
            </a:avLst>
          </a:prstGeom>
          <a:noFill/>
          <a:ln w="38100">
            <a:solidFill>
              <a:schemeClr val="tx1">
                <a:lumMod val="9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dirty="0"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38937" y="1916832"/>
            <a:ext cx="2105063" cy="83099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0541" cmpd="sng">
                  <a:solidFill>
                    <a:schemeClr val="tx1">
                      <a:lumMod val="9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4 % от всего</a:t>
            </a:r>
          </a:p>
          <a:p>
            <a:pPr algn="ctr">
              <a:defRPr/>
            </a:pPr>
            <a:r>
              <a:rPr lang="ru-RU" sz="2400" b="1" dirty="0">
                <a:ln w="10541" cmpd="sng">
                  <a:solidFill>
                    <a:schemeClr val="tx1">
                      <a:lumMod val="9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 населения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42910" y="5445125"/>
            <a:ext cx="24162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Century Schoolbook" pitchFamily="18" charset="0"/>
              </a:rPr>
              <a:t>О чем свидетельствует </a:t>
            </a:r>
          </a:p>
          <a:p>
            <a:r>
              <a:rPr lang="ru-RU" sz="2000" b="1" dirty="0">
                <a:latin typeface="Century Schoolbook" pitchFamily="18" charset="0"/>
              </a:rPr>
              <a:t>карикатура?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92696"/>
            <a:ext cx="9144000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Сословный строй</a:t>
            </a: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179512" y="5661249"/>
            <a:ext cx="463398" cy="410958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pic>
        <p:nvPicPr>
          <p:cNvPr id="4098" name="Picture 2" descr="C:\Users\Пользователь\Pictures\Рисунок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484784"/>
            <a:ext cx="2859088" cy="3829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052736"/>
            <a:ext cx="3491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Schoolbook" pitchFamily="18" charset="0"/>
              </a:rPr>
              <a:t>	</a:t>
            </a:r>
          </a:p>
          <a:p>
            <a:pPr algn="just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Schoolbook" pitchFamily="18" charset="0"/>
              </a:rPr>
              <a:t>	</a:t>
            </a:r>
            <a:endParaRPr lang="ru-RU" sz="2000" b="1" dirty="0">
              <a:solidFill>
                <a:schemeClr val="tx1">
                  <a:lumMod val="95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940152" y="1124744"/>
            <a:ext cx="2995836" cy="2160240"/>
          </a:xfrm>
          <a:prstGeom prst="wedgeRoundRectCallout">
            <a:avLst>
              <a:gd name="adj1" fmla="val -76267"/>
              <a:gd name="adj2" fmla="val -40132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«Ваше Величество! 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В казне больше денег нет!»</a:t>
            </a:r>
          </a:p>
        </p:txBody>
      </p:sp>
      <p:pic>
        <p:nvPicPr>
          <p:cNvPr id="5122" name="Picture 2" descr="C:\Users\Пользователь\Pictures\Рисунок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4821237" cy="36020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4437112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	Общие расходы государства составили 629 млн. ливров. 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	Из года в год рос государственный долг Франции, который к 1788 году достиг  4,5 млрд. ливров. На содержание только Версаля шла 1/10 доходов государства. </a:t>
            </a:r>
            <a:endParaRPr lang="ru-RU" sz="2400" b="1" dirty="0">
              <a:solidFill>
                <a:schemeClr val="tx1">
                  <a:lumMod val="95000"/>
                </a:schemeClr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85723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Политические </a:t>
            </a:r>
            <a:r>
              <a:rPr lang="ru-RU" sz="3200" b="1" dirty="0">
                <a:solidFill>
                  <a:srgbClr val="FFC000"/>
                </a:solidFill>
                <a:latin typeface="Century Schoolbook" pitchFamily="18" charset="0"/>
              </a:rPr>
              <a:t>и идейные причины революции 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51520" y="2060848"/>
            <a:ext cx="576064" cy="500066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3645024"/>
            <a:ext cx="18473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263691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dirty="0" smtClean="0">
                <a:latin typeface="Century Schoolbook" pitchFamily="18" charset="0"/>
              </a:rPr>
              <a:t>Кризис абсолютной монархии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876256" y="3861048"/>
            <a:ext cx="1133113" cy="1825149"/>
            <a:chOff x="1879577" y="159183"/>
            <a:chExt cx="1133113" cy="1825149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879577" y="159183"/>
              <a:ext cx="1133113" cy="1825149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879577" y="159183"/>
              <a:ext cx="1133113" cy="182514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41148" rIns="0" bIns="0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>
                <a:solidFill>
                  <a:schemeClr val="bg1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1547664" y="3284984"/>
            <a:ext cx="6450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latin typeface="Century Schoolbook" pitchFamily="18" charset="0"/>
              </a:rPr>
              <a:t>Сословный строй и сословные привилегии</a:t>
            </a:r>
            <a:endParaRPr lang="ru-RU" sz="2400" dirty="0">
              <a:latin typeface="Century Schoolbook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4005064"/>
            <a:ext cx="4841390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533400">
              <a:lnSpc>
                <a:spcPct val="90000"/>
              </a:lnSpc>
              <a:spcAft>
                <a:spcPct val="35000"/>
              </a:spcAft>
            </a:pPr>
            <a:r>
              <a:rPr lang="ru-RU" sz="2400" dirty="0" smtClean="0">
                <a:latin typeface="Century Schoolbook" pitchFamily="18" charset="0"/>
              </a:rPr>
              <a:t>Передовые идеи просветителей</a:t>
            </a:r>
            <a:endParaRPr lang="ru-RU" sz="2400" dirty="0">
              <a:latin typeface="Century Schoolbook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4725144"/>
            <a:ext cx="5424883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533400">
              <a:lnSpc>
                <a:spcPct val="90000"/>
              </a:lnSpc>
              <a:spcAft>
                <a:spcPct val="35000"/>
              </a:spcAft>
            </a:pPr>
            <a:r>
              <a:rPr lang="ru-RU" sz="2400" dirty="0" smtClean="0">
                <a:latin typeface="Century Schoolbook" pitchFamily="18" charset="0"/>
              </a:rPr>
              <a:t>Влияние американской революции</a:t>
            </a:r>
            <a:endParaRPr lang="ru-RU" sz="2400" dirty="0">
              <a:latin typeface="Century Schoolbook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51520" y="6093296"/>
            <a:ext cx="576560" cy="482625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09329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Сформулируйте задачи революции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1484784"/>
            <a:ext cx="8712968" cy="4536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just" eaLnBrk="0" hangingPunct="0"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Чтобы был запрещён ввоз иностранных товаров, за исключением тех, которые являются сырьём и не производятся во Франции…</a:t>
            </a:r>
            <a:endParaRPr lang="ru-RU" sz="2000" b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  <a:p>
            <a:pPr lvl="0" indent="450850" algn="just" eaLnBrk="0" hangingPunct="0"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Чтобы все таможни были отодвинуты к границам, чтобы были отменены все сборы за провоз товаров и другие платежи без всякого исключения…</a:t>
            </a:r>
            <a:endParaRPr lang="ru-RU" sz="2000" b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  <a:p>
            <a:pPr lvl="0" indent="450850" algn="just" eaLnBrk="0" hangingPunct="0"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Чтобы всякие привилегии на исключительное право торговли были уничтожены…</a:t>
            </a:r>
            <a:endParaRPr lang="ru-RU" sz="2000" b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  <a:p>
            <a:pPr lvl="0" indent="450850" algn="just" eaLnBrk="0" hangingPunct="0"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Чтобы ни один налог не мог быть установлен без согласия нации.</a:t>
            </a:r>
            <a:endParaRPr lang="ru-RU" sz="2000" b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  <a:p>
            <a:pPr lvl="0" indent="450850" algn="just" eaLnBrk="0" hangingPunct="0"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  <a:ea typeface="Times New Roman" pitchFamily="18" charset="0"/>
                <a:cs typeface="Arial" pitchFamily="34" charset="0"/>
              </a:rPr>
              <a:t>Чтобы все без исключения церковные и дворянские владения облагались налогом в том же размере, как земли непривилегированных…</a:t>
            </a:r>
            <a:endParaRPr lang="ru-RU" sz="2000" b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  <a:p>
            <a:pPr lvl="0" indent="450850" algn="just" eaLnBrk="0" hangingPunct="0"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Чтобы была дарована свобода печати – это глас народа</a:t>
            </a:r>
            <a:r>
              <a:rPr lang="ru-RU" b="1" dirty="0" smtClean="0">
                <a:solidFill>
                  <a:schemeClr val="bg1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4868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>
              <a:tabLst>
                <a:tab pos="228600" algn="l"/>
                <a:tab pos="457200" algn="l"/>
              </a:tabLst>
            </a:pPr>
            <a:r>
              <a:rPr lang="ru-RU" sz="2400" b="1" dirty="0" smtClean="0">
                <a:latin typeface="Century Schoolbook" pitchFamily="18" charset="0"/>
                <a:ea typeface="Times New Roman" pitchFamily="18" charset="0"/>
                <a:cs typeface="Arial" pitchFamily="34" charset="0"/>
              </a:rPr>
              <a:t>Из наказа купечества города </a:t>
            </a:r>
            <a:r>
              <a:rPr lang="ru-RU" sz="2400" b="1" dirty="0" err="1" smtClean="0">
                <a:latin typeface="Century Schoolbook" pitchFamily="18" charset="0"/>
                <a:ea typeface="Times New Roman" pitchFamily="18" charset="0"/>
                <a:cs typeface="Arial" pitchFamily="34" charset="0"/>
              </a:rPr>
              <a:t>Труа</a:t>
            </a:r>
            <a:endParaRPr lang="ru-RU" sz="2400" b="1" dirty="0" smtClean="0">
              <a:latin typeface="Century Schoolbook" pitchFamily="18" charset="0"/>
              <a:ea typeface="Times New Roman" pitchFamily="18" charset="0"/>
              <a:cs typeface="Arial" pitchFamily="34" charset="0"/>
            </a:endParaRPr>
          </a:p>
          <a:p>
            <a:pPr lvl="0" indent="450850" algn="ctr">
              <a:tabLst>
                <a:tab pos="228600" algn="l"/>
                <a:tab pos="457200" algn="l"/>
              </a:tabLst>
            </a:pPr>
            <a:r>
              <a:rPr lang="ru-RU" sz="2400" b="1" dirty="0" smtClean="0">
                <a:latin typeface="Century Schoolbook" pitchFamily="18" charset="0"/>
                <a:ea typeface="Times New Roman" pitchFamily="18" charset="0"/>
                <a:cs typeface="Arial" pitchFamily="34" charset="0"/>
              </a:rPr>
              <a:t> депутатам Генеральных штатов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11560" y="3682917"/>
            <a:ext cx="3312368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b="1" dirty="0">
              <a:latin typeface="Century Schoolbook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1196752"/>
            <a:ext cx="40028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Ликвидация феодальных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порядков:</a:t>
            </a:r>
            <a:endParaRPr lang="ru-RU" sz="2800" b="1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79512" y="2708920"/>
            <a:ext cx="435582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2000" b="1" dirty="0" smtClean="0">
                <a:latin typeface="Century Schoolbook" pitchFamily="18" charset="0"/>
              </a:rPr>
              <a:t> </a:t>
            </a:r>
            <a:r>
              <a:rPr lang="ru-RU" sz="2400" dirty="0" smtClean="0">
                <a:latin typeface="Century Schoolbook" pitchFamily="18" charset="0"/>
              </a:rPr>
              <a:t>Абсолютизма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 Сословного строя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Феодального  </a:t>
            </a:r>
          </a:p>
          <a:p>
            <a:pPr>
              <a:defRPr/>
            </a:pPr>
            <a:r>
              <a:rPr lang="ru-RU" sz="2400" dirty="0" smtClean="0">
                <a:latin typeface="Century Schoolbook" pitchFamily="18" charset="0"/>
              </a:rPr>
              <a:t>	землевладения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 Феодальных  	повинностей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 Внутренних таможенных     	пошлин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 Цеховых порядков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 Королевских монополий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Century Schoolbook" pitchFamily="18" charset="0"/>
              </a:rPr>
              <a:t> Церковной десятины</a:t>
            </a:r>
          </a:p>
          <a:p>
            <a:pPr>
              <a:defRPr/>
            </a:pPr>
            <a:endParaRPr lang="ru-RU" b="1" dirty="0" smtClean="0">
              <a:latin typeface="Century Schoolbook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333214" y="1340768"/>
            <a:ext cx="3810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Утверждение нового порядка:</a:t>
            </a:r>
            <a:endParaRPr lang="ru-RU" sz="2800" b="1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Задачи </a:t>
            </a:r>
            <a:r>
              <a:rPr lang="ru-RU" sz="3200" b="1" dirty="0">
                <a:solidFill>
                  <a:srgbClr val="FFC000"/>
                </a:solidFill>
                <a:latin typeface="Century Schoolbook" pitchFamily="18" charset="0"/>
              </a:rPr>
              <a:t>революции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2795349"/>
            <a:ext cx="4572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Century Schoolbook" pitchFamily="18" charset="0"/>
              </a:rPr>
              <a:t>Участие в управлении 	государством  народа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Century Schoolbook" pitchFamily="18" charset="0"/>
              </a:rPr>
              <a:t> Равенство перед законом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Century Schoolbook" pitchFamily="18" charset="0"/>
              </a:rPr>
              <a:t> Демократические 	свободы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Century Schoolbook" pitchFamily="18" charset="0"/>
              </a:rPr>
              <a:t> Свобода 	предпринимательства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Century Schoolbook" pitchFamily="18" charset="0"/>
              </a:rPr>
              <a:t> Политика 	протекционизма </a:t>
            </a:r>
          </a:p>
          <a:p>
            <a:pPr>
              <a:defRPr/>
            </a:pPr>
            <a:r>
              <a:rPr lang="ru-RU" sz="2400" dirty="0" smtClean="0">
                <a:latin typeface="Century Schoolbook" pitchFamily="18" charset="0"/>
              </a:rPr>
              <a:t>	</a:t>
            </a:r>
          </a:p>
          <a:p>
            <a:pPr>
              <a:defRPr/>
            </a:pPr>
            <a:endParaRPr lang="ru-RU" b="1" dirty="0" smtClean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/>
      <p:bldP spid="4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30120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Определите характер революции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 и социальные </a:t>
            </a:r>
            <a:r>
              <a:rPr lang="ru-RU" sz="2800" b="1" dirty="0">
                <a:solidFill>
                  <a:srgbClr val="FFC000"/>
                </a:solidFill>
                <a:latin typeface="Century Schoolbook" pitchFamily="18" charset="0"/>
              </a:rPr>
              <a:t>слои, заинтересованные в революции.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79512" y="5517232"/>
            <a:ext cx="576560" cy="482625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0" y="54868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Участники </a:t>
            </a:r>
            <a:r>
              <a:rPr lang="ru-RU" sz="3200" b="1" dirty="0">
                <a:solidFill>
                  <a:srgbClr val="FFC000"/>
                </a:solidFill>
                <a:latin typeface="Century Schoolbook" pitchFamily="18" charset="0"/>
              </a:rPr>
              <a:t>революции </a:t>
            </a:r>
          </a:p>
        </p:txBody>
      </p:sp>
      <p:pic>
        <p:nvPicPr>
          <p:cNvPr id="6146" name="Picture 2" descr="C:\Users\Пользователь\Pictures\Рисунок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2427287" cy="3211512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Pictures\Рисунок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2401888" cy="3279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0" y="5876925"/>
            <a:ext cx="914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algn="ctr">
              <a:lnSpc>
                <a:spcPct val="90000"/>
              </a:lnSpc>
              <a:spcBef>
                <a:spcPts val="300"/>
              </a:spcBef>
              <a:buClr>
                <a:srgbClr val="9BBB59"/>
              </a:buClr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  <a:cs typeface="+mn-cs"/>
              </a:rPr>
              <a:t>5 мая 1789 года </a:t>
            </a:r>
            <a:r>
              <a:rPr lang="ru-RU" sz="2400" b="1" dirty="0">
                <a:latin typeface="Century Schoolbook" pitchFamily="18" charset="0"/>
                <a:cs typeface="+mn-cs"/>
              </a:rPr>
              <a:t>король открыл </a:t>
            </a:r>
            <a:r>
              <a:rPr lang="ru-RU" sz="2400" b="1" dirty="0" smtClean="0">
                <a:latin typeface="Century Schoolbook" pitchFamily="18" charset="0"/>
                <a:cs typeface="+mn-cs"/>
              </a:rPr>
              <a:t>заседание </a:t>
            </a:r>
            <a:r>
              <a:rPr lang="ru-RU" sz="2400" b="1" dirty="0">
                <a:latin typeface="Century Schoolbook" pitchFamily="18" charset="0"/>
                <a:cs typeface="+mn-cs"/>
              </a:rPr>
              <a:t>Генеральных штатов. </a:t>
            </a:r>
          </a:p>
          <a:p>
            <a:pPr marL="365125" indent="-255588">
              <a:lnSpc>
                <a:spcPct val="90000"/>
              </a:lnSpc>
              <a:spcBef>
                <a:spcPts val="300"/>
              </a:spcBef>
              <a:buClr>
                <a:srgbClr val="9BBB59"/>
              </a:buClr>
              <a:buFont typeface="Wingdings" pitchFamily="2" charset="2"/>
              <a:buNone/>
              <a:defRPr/>
            </a:pPr>
            <a:r>
              <a:rPr lang="ru-RU" sz="2800" dirty="0">
                <a:latin typeface="+mn-lt"/>
                <a:cs typeface="+mn-cs"/>
              </a:rPr>
              <a:t>  </a:t>
            </a:r>
          </a:p>
        </p:txBody>
      </p:sp>
      <p:pic>
        <p:nvPicPr>
          <p:cNvPr id="10" name="начало революц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76470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48680"/>
            <a:ext cx="9144000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Созыв Генеральных штатов</a:t>
            </a:r>
          </a:p>
        </p:txBody>
      </p:sp>
      <p:pic>
        <p:nvPicPr>
          <p:cNvPr id="2050" name="Picture 2" descr="C:\Users\Пользователь\Pictures\гш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268760"/>
            <a:ext cx="6789738" cy="37830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9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72066" y="3714752"/>
            <a:ext cx="3598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entury Schoolbook" pitchFamily="18" charset="0"/>
              </a:rPr>
              <a:t>Так изображали "пробуждение третьего сословия"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692150"/>
            <a:ext cx="432117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  <a:latin typeface="Century Schoolbook" pitchFamily="18" charset="0"/>
              </a:rPr>
              <a:t>17 июня 1789 г. </a:t>
            </a:r>
            <a:endParaRPr lang="ru-RU" sz="2000" b="1" dirty="0" smtClean="0">
              <a:solidFill>
                <a:srgbClr val="FFC000"/>
              </a:solidFill>
              <a:latin typeface="Century Schoolbook" pitchFamily="18" charset="0"/>
            </a:endParaRPr>
          </a:p>
          <a:p>
            <a:r>
              <a:rPr lang="ru-RU" sz="2000" b="1" dirty="0" smtClean="0"/>
              <a:t> </a:t>
            </a:r>
            <a:r>
              <a:rPr lang="ru-RU" sz="2000" b="1" dirty="0">
                <a:latin typeface="Century Schoolbook" pitchFamily="18" charset="0"/>
              </a:rPr>
              <a:t>депутаты </a:t>
            </a:r>
            <a:r>
              <a:rPr lang="en-US" sz="2000" b="1" dirty="0">
                <a:latin typeface="Century Schoolbook" pitchFamily="18" charset="0"/>
              </a:rPr>
              <a:t>III</a:t>
            </a:r>
            <a:r>
              <a:rPr lang="ru-RU" sz="2000" b="1" dirty="0">
                <a:latin typeface="Century Schoolbook" pitchFamily="18" charset="0"/>
              </a:rPr>
              <a:t> сословия провозгласили себя представителями всей нации </a:t>
            </a:r>
            <a:r>
              <a:rPr lang="ru-RU" sz="2000" b="1" dirty="0">
                <a:solidFill>
                  <a:srgbClr val="FFC000"/>
                </a:solidFill>
                <a:latin typeface="Century Schoolbook" pitchFamily="18" charset="0"/>
              </a:rPr>
              <a:t>Национальным собранием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 rot="10800000" flipV="1">
            <a:off x="642909" y="6106879"/>
            <a:ext cx="3527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/>
              </a:rPr>
              <a:t>Клятва в зале для игры в мяч</a:t>
            </a:r>
          </a:p>
        </p:txBody>
      </p:sp>
      <p:pic>
        <p:nvPicPr>
          <p:cNvPr id="8194" name="Picture 2" descr="C:\Users\Пользователь\Pictures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4344199" cy="3384376"/>
          </a:xfrm>
          <a:prstGeom prst="rect">
            <a:avLst/>
          </a:prstGeom>
          <a:noFill/>
        </p:spPr>
      </p:pic>
      <p:pic>
        <p:nvPicPr>
          <p:cNvPr id="8195" name="Picture 3" descr="C:\Users\Пользователь\Pictures\Рисунок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764704"/>
            <a:ext cx="4059237" cy="29241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860032" y="4437112"/>
            <a:ext cx="4032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C000"/>
                </a:solidFill>
                <a:latin typeface="Century Schoolbook" pitchFamily="18" charset="0"/>
              </a:rPr>
              <a:t>9 июля 1789 г. </a:t>
            </a:r>
            <a:r>
              <a:rPr lang="ru-RU" sz="2000" b="1" dirty="0" smtClean="0">
                <a:latin typeface="Century Schoolbook" pitchFamily="18" charset="0"/>
              </a:rPr>
              <a:t>национальное собрание провозгласило себя </a:t>
            </a:r>
            <a:r>
              <a:rPr lang="ru-RU" sz="2000" b="1" dirty="0" smtClean="0">
                <a:solidFill>
                  <a:srgbClr val="FFC000"/>
                </a:solidFill>
                <a:latin typeface="Century Schoolbook" pitchFamily="18" charset="0"/>
              </a:rPr>
              <a:t>Учредительным собранием, т.е. </a:t>
            </a:r>
            <a:r>
              <a:rPr lang="ru-RU" sz="2000" b="1" dirty="0" smtClean="0">
                <a:latin typeface="Century Schoolbook" pitchFamily="18" charset="0"/>
              </a:rPr>
              <a:t>учреждающим новый порядок (Конституцию).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51920" y="4149080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Schoolbook" pitchFamily="18" charset="0"/>
              </a:rPr>
              <a:t> </a:t>
            </a:r>
            <a:r>
              <a:rPr lang="ru-RU" sz="2000" b="1" dirty="0" smtClean="0">
                <a:latin typeface="Century Schoolbook" pitchFamily="18" charset="0"/>
              </a:rPr>
              <a:t>Однако </a:t>
            </a:r>
            <a:r>
              <a:rPr lang="ru-RU" sz="2000" b="1" dirty="0">
                <a:latin typeface="Century Schoolbook" pitchFamily="18" charset="0"/>
              </a:rPr>
              <a:t>в Париж и Версаль стягивались верные королю войска для разгона Учредительного Собрания. </a:t>
            </a:r>
          </a:p>
          <a:p>
            <a:pPr>
              <a:defRPr/>
            </a:pPr>
            <a:r>
              <a:rPr lang="ru-RU" sz="2000" b="1" dirty="0" smtClean="0">
                <a:latin typeface="Century Schoolbook" pitchFamily="18" charset="0"/>
              </a:rPr>
              <a:t>На </a:t>
            </a:r>
            <a:r>
              <a:rPr lang="ru-RU" sz="2000" b="1" dirty="0">
                <a:latin typeface="Century Schoolbook" pitchFamily="18" charset="0"/>
              </a:rPr>
              <a:t>стихийных митингах ораторы призывали взяться за оружие.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1520" y="548680"/>
            <a:ext cx="51133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Century Schoolbook" pitchFamily="18" charset="0"/>
              </a:rPr>
              <a:t>Блестящий оратор, депутат  Генеральных штатов от 3-го сословия, граф </a:t>
            </a:r>
            <a:r>
              <a:rPr lang="ru-RU" sz="2000" b="1" dirty="0" err="1">
                <a:latin typeface="Century Schoolbook" pitchFamily="18" charset="0"/>
              </a:rPr>
              <a:t>Мирабо</a:t>
            </a:r>
            <a:r>
              <a:rPr lang="ru-RU" sz="2000" b="1" dirty="0">
                <a:latin typeface="Century Schoolbook" pitchFamily="18" charset="0"/>
              </a:rPr>
              <a:t> выразил мнение, которое разделяли парижские газеты: </a:t>
            </a:r>
          </a:p>
          <a:p>
            <a:r>
              <a:rPr lang="ru-RU" sz="2000" b="1" dirty="0">
                <a:solidFill>
                  <a:srgbClr val="FFC000"/>
                </a:solidFill>
                <a:latin typeface="Century Schoolbook" pitchFamily="18" charset="0"/>
              </a:rPr>
              <a:t>«Эта великая революция обойдется без злодеяний и слез». </a:t>
            </a:r>
          </a:p>
        </p:txBody>
      </p:sp>
      <p:pic>
        <p:nvPicPr>
          <p:cNvPr id="3074" name="Picture 2" descr="C:\Users\Пользователь\Pictures\ми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692696"/>
            <a:ext cx="2147888" cy="2965450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Pictures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76124"/>
            <a:ext cx="2879601" cy="3561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55976" y="1556792"/>
            <a:ext cx="4536504" cy="5301208"/>
          </a:xfrm>
        </p:spPr>
        <p:txBody>
          <a:bodyPr/>
          <a:lstStyle/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14 июля 1789 года </a:t>
            </a:r>
            <a:r>
              <a:rPr lang="ru-RU" sz="2400" b="1" dirty="0" smtClean="0">
                <a:latin typeface="Century Schoolbook" pitchFamily="18" charset="0"/>
              </a:rPr>
              <a:t>восставшие  парижане взяли штурмом крепость Бастилию, освободили узников и растерзали коменданта крепости</a:t>
            </a:r>
            <a:r>
              <a:rPr lang="ru-RU" sz="2400" dirty="0" smtClean="0">
                <a:latin typeface="Century Schoolbook" pitchFamily="18" charset="0"/>
              </a:rPr>
              <a:t>.</a:t>
            </a:r>
            <a:r>
              <a:rPr lang="ru-RU" sz="2400" b="1" dirty="0" smtClean="0">
                <a:latin typeface="Century Schoolbook" pitchFamily="18" charset="0"/>
              </a:rPr>
              <a:t> </a:t>
            </a:r>
          </a:p>
          <a:p>
            <a:pPr marL="0" indent="0" algn="just">
              <a:spcBef>
                <a:spcPts val="0"/>
              </a:spcBef>
              <a:buFont typeface="Georgia" pitchFamily="18" charset="0"/>
              <a:buNone/>
              <a:defRPr/>
            </a:pPr>
            <a:r>
              <a:rPr lang="ru-RU" sz="2400" b="1" dirty="0" smtClean="0">
                <a:latin typeface="Century Schoolbook" pitchFamily="18" charset="0"/>
              </a:rPr>
              <a:t>Когда Людовику XVI сообщили о взятии Бастилии, он воскликнул: </a:t>
            </a:r>
          </a:p>
          <a:p>
            <a:pPr marL="0" indent="0" algn="just">
              <a:spcBef>
                <a:spcPts val="0"/>
              </a:spcBef>
              <a:buFont typeface="Georgia" pitchFamily="18" charset="0"/>
              <a:buNone/>
              <a:defRPr/>
            </a:pPr>
            <a:r>
              <a:rPr lang="ru-RU" sz="2400" b="1" i="1" dirty="0" smtClean="0">
                <a:solidFill>
                  <a:srgbClr val="FFC000"/>
                </a:solidFill>
                <a:latin typeface="Century Schoolbook" pitchFamily="18" charset="0"/>
              </a:rPr>
              <a:t>«Но ведь это бунт!»</a:t>
            </a:r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 </a:t>
            </a:r>
          </a:p>
          <a:p>
            <a:pPr marL="0" indent="0" algn="just">
              <a:spcBef>
                <a:spcPts val="0"/>
              </a:spcBef>
              <a:buFont typeface="Georgia" pitchFamily="18" charset="0"/>
              <a:buNone/>
              <a:defRPr/>
            </a:pPr>
            <a:r>
              <a:rPr lang="ru-RU" sz="2400" b="1" dirty="0" smtClean="0">
                <a:latin typeface="Century Schoolbook" pitchFamily="18" charset="0"/>
              </a:rPr>
              <a:t>На что ему возразили:</a:t>
            </a:r>
          </a:p>
          <a:p>
            <a:pPr marL="0" indent="0" algn="just">
              <a:spcBef>
                <a:spcPts val="0"/>
              </a:spcBef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«Нет, государь, это – революция!»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entury Schoolbook" pitchFamily="18" charset="0"/>
              </a:rPr>
              <a:t> </a:t>
            </a:r>
          </a:p>
        </p:txBody>
      </p:sp>
      <p:pic>
        <p:nvPicPr>
          <p:cNvPr id="155653" name="Rando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0" name="14.ПРОКОФЬЕВ - ТАНЕЦ РЫЦАРЕ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83671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0" y="620688"/>
            <a:ext cx="9144000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Взяти</a:t>
            </a:r>
            <a:r>
              <a:rPr lang="ru-RU" sz="3200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е</a:t>
            </a: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 Бастилии</a:t>
            </a:r>
          </a:p>
        </p:txBody>
      </p:sp>
      <p:pic>
        <p:nvPicPr>
          <p:cNvPr id="10242" name="Picture 2" descr="C:\Users\Пользователь\Pictures\Рисунок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44824"/>
            <a:ext cx="3748098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65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356100" y="1484313"/>
            <a:ext cx="4321175" cy="1079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Выяснить причины революции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620688"/>
            <a:ext cx="9143999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Задачи </a:t>
            </a: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урока: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32138" y="2708275"/>
            <a:ext cx="4897437" cy="1008063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Сформулировать задачи </a:t>
            </a: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революции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68538" y="3860800"/>
            <a:ext cx="5472112" cy="10810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Определить слои общества,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заинтересованные в  </a:t>
            </a: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революции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gray">
          <a:xfrm rot="17351299" flipH="1">
            <a:off x="3498057" y="1972469"/>
            <a:ext cx="869950" cy="630237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 vert="eaVert"/>
          <a:lstStyle/>
          <a:p>
            <a:endParaRPr lang="ru-RU"/>
          </a:p>
        </p:txBody>
      </p:sp>
      <p:sp>
        <p:nvSpPr>
          <p:cNvPr id="15" name="Freeform 7"/>
          <p:cNvSpPr>
            <a:spLocks/>
          </p:cNvSpPr>
          <p:nvPr/>
        </p:nvSpPr>
        <p:spPr bwMode="gray">
          <a:xfrm rot="17351299" flipH="1">
            <a:off x="2344738" y="3124200"/>
            <a:ext cx="869950" cy="628650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 vert="eaVert"/>
          <a:lstStyle/>
          <a:p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00113" y="5084763"/>
            <a:ext cx="5472112" cy="1081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Изучить события, приведшие к началу революции</a:t>
            </a:r>
          </a:p>
        </p:txBody>
      </p:sp>
      <p:sp>
        <p:nvSpPr>
          <p:cNvPr id="13" name="Freeform 7"/>
          <p:cNvSpPr>
            <a:spLocks/>
          </p:cNvSpPr>
          <p:nvPr/>
        </p:nvSpPr>
        <p:spPr bwMode="gray">
          <a:xfrm rot="17351299" flipH="1">
            <a:off x="1481138" y="4276725"/>
            <a:ext cx="869950" cy="628650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 vert="eaVert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6672"/>
            <a:ext cx="9144000" cy="675192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Century Schoolbook" pitchFamily="18" charset="0"/>
              </a:rPr>
              <a:t>...</a:t>
            </a:r>
            <a:r>
              <a:rPr lang="ru-RU" sz="2000" b="1" dirty="0" smtClean="0">
                <a:latin typeface="Century Schoolbook" pitchFamily="18" charset="0"/>
              </a:rPr>
              <a:t>Враг приготовил нападенье,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Он окружил Париж кольцом.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Испуг, смущенье и волненье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Внезапно поднялись кругом.</a:t>
            </a:r>
          </a:p>
          <a:p>
            <a:endParaRPr lang="ru-RU" sz="2000" b="1" dirty="0" smtClean="0">
              <a:latin typeface="Century Schoolbook" pitchFamily="18" charset="0"/>
            </a:endParaRPr>
          </a:p>
          <a:p>
            <a:r>
              <a:rPr lang="ru-RU" sz="2000" b="1" dirty="0" smtClean="0">
                <a:latin typeface="Century Schoolbook" pitchFamily="18" charset="0"/>
              </a:rPr>
              <a:t>     Но страх сейчас же 	отступает,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И страстью все полны иной.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Тебя, Свобода! призывают.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И вот Париж спасен тобой.</a:t>
            </a:r>
          </a:p>
          <a:p>
            <a:endParaRPr lang="ru-RU" sz="2000" b="1" dirty="0" smtClean="0">
              <a:latin typeface="Century Schoolbook" pitchFamily="18" charset="0"/>
            </a:endParaRPr>
          </a:p>
          <a:p>
            <a:r>
              <a:rPr lang="ru-RU" sz="2000" b="1" dirty="0" smtClean="0">
                <a:latin typeface="Century Schoolbook" pitchFamily="18" charset="0"/>
              </a:rPr>
              <a:t>     В грозе внезапной и ужасной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Отсутствует расчет и план.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Но сколько смелости 	прекрасной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  Вдруг проявил народ-титан...</a:t>
            </a:r>
          </a:p>
          <a:p>
            <a:pPr algn="just"/>
            <a:endParaRPr lang="ru-RU" sz="2000" b="1" dirty="0" smtClean="0">
              <a:latin typeface="Century Schoolbook" pitchFamily="18" charset="0"/>
            </a:endParaRPr>
          </a:p>
          <a:p>
            <a:endParaRPr lang="ru-RU" sz="2000" b="1" dirty="0" smtClean="0">
              <a:latin typeface="Century Schoolbook" pitchFamily="18" charset="0"/>
            </a:endParaRPr>
          </a:p>
          <a:p>
            <a:endParaRPr lang="ru-RU" sz="2000" b="1" dirty="0" smtClean="0">
              <a:latin typeface="Century Schoolbook" pitchFamily="18" charset="0"/>
            </a:endParaRPr>
          </a:p>
          <a:p>
            <a:endParaRPr lang="ru-RU" sz="2000" b="1" dirty="0" smtClean="0">
              <a:latin typeface="Century Schoolbook" pitchFamily="18" charset="0"/>
            </a:endParaRPr>
          </a:p>
          <a:p>
            <a:endParaRPr lang="ru-RU" sz="2000" b="1" dirty="0" smtClean="0">
              <a:latin typeface="Century Schoolbook" pitchFamily="18" charset="0"/>
            </a:endParaRPr>
          </a:p>
          <a:p>
            <a:endParaRPr lang="ru-RU" sz="2000" b="1" dirty="0" smtClean="0">
              <a:latin typeface="Century Schoolbook" pitchFamily="18" charset="0"/>
            </a:endParaRPr>
          </a:p>
          <a:p>
            <a:endParaRPr lang="ru-RU" sz="2000" b="1" dirty="0" smtClean="0">
              <a:latin typeface="Century Schoolbook" pitchFamily="18" charset="0"/>
            </a:endParaRPr>
          </a:p>
          <a:p>
            <a:r>
              <a:rPr lang="ru-RU" sz="2000" b="1" dirty="0" smtClean="0">
                <a:latin typeface="Century Schoolbook" pitchFamily="18" charset="0"/>
              </a:rPr>
              <a:t>...Бастилия! Твоя гордыня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Не в силах нам противостать.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И если вступишь в бой, то 	ныне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Ты будешь ниц челом лежать.</a:t>
            </a:r>
          </a:p>
          <a:p>
            <a:endParaRPr lang="ru-RU" sz="2000" b="1" dirty="0" smtClean="0">
              <a:latin typeface="Century Schoolbook" pitchFamily="18" charset="0"/>
            </a:endParaRPr>
          </a:p>
          <a:p>
            <a:r>
              <a:rPr lang="ru-RU" sz="2000" b="1" dirty="0" smtClean="0">
                <a:latin typeface="Century Schoolbook" pitchFamily="18" charset="0"/>
              </a:rPr>
              <a:t>   Народу пушек гром не 	страшен.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Он бьется у ворот твоих.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Ему не страшны восемь башен</a:t>
            </a:r>
          </a:p>
          <a:p>
            <a:r>
              <a:rPr lang="ru-RU" sz="2000" b="1" dirty="0" smtClean="0">
                <a:latin typeface="Century Schoolbook" pitchFamily="18" charset="0"/>
              </a:rPr>
              <a:t>   И толща этих стен седых</a:t>
            </a:r>
            <a:r>
              <a:rPr lang="ru-RU" b="1" dirty="0" smtClean="0"/>
              <a:t>...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66124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Почему взятие Бастилии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</a:rPr>
              <a:t>стало началом революции?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539552" y="5733256"/>
            <a:ext cx="576560" cy="576065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1520" y="4725144"/>
            <a:ext cx="46085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Century Schoolbook" pitchFamily="18" charset="0"/>
              </a:rPr>
              <a:t>Утверждено новое знамя Франции: </a:t>
            </a:r>
            <a:r>
              <a:rPr lang="ru-RU" sz="2400" b="1" dirty="0" smtClean="0">
                <a:latin typeface="Century Schoolbook" pitchFamily="18" charset="0"/>
              </a:rPr>
              <a:t>к </a:t>
            </a:r>
            <a:r>
              <a:rPr lang="ru-RU" sz="2400" b="1" dirty="0">
                <a:latin typeface="Century Schoolbook" pitchFamily="18" charset="0"/>
              </a:rPr>
              <a:t>красному и синему цветам </a:t>
            </a:r>
            <a:r>
              <a:rPr lang="ru-RU" sz="2400" b="1" dirty="0" smtClean="0">
                <a:latin typeface="Century Schoolbook" pitchFamily="18" charset="0"/>
              </a:rPr>
              <a:t>3-го </a:t>
            </a:r>
            <a:r>
              <a:rPr lang="ru-RU" sz="2400" b="1" dirty="0">
                <a:latin typeface="Century Schoolbook" pitchFamily="18" charset="0"/>
              </a:rPr>
              <a:t>сословия добавился </a:t>
            </a:r>
            <a:r>
              <a:rPr lang="ru-RU" sz="2400" b="1" dirty="0" smtClean="0">
                <a:latin typeface="Century Schoolbook" pitchFamily="18" charset="0"/>
              </a:rPr>
              <a:t>белый </a:t>
            </a:r>
            <a:r>
              <a:rPr lang="ru-RU" sz="2400" b="1" dirty="0">
                <a:latin typeface="Century Schoolbook" pitchFamily="18" charset="0"/>
              </a:rPr>
              <a:t>цвет Бурбонов.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04048" y="1484784"/>
            <a:ext cx="38884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Century Schoolbook" pitchFamily="18" charset="0"/>
              </a:rPr>
              <a:t>Король вынужден был признать </a:t>
            </a:r>
            <a:r>
              <a:rPr lang="ru-RU" sz="2400" b="1" dirty="0">
                <a:latin typeface="Century Schoolbook" pitchFamily="18" charset="0"/>
              </a:rPr>
              <a:t>законность существования Учредительного </a:t>
            </a:r>
            <a:r>
              <a:rPr lang="ru-RU" sz="2400" b="1" dirty="0" smtClean="0">
                <a:latin typeface="Century Schoolbook" pitchFamily="18" charset="0"/>
              </a:rPr>
              <a:t>собрания. </a:t>
            </a:r>
            <a:endParaRPr lang="ru-RU" sz="2400" b="1" dirty="0">
              <a:latin typeface="Century Schoolbook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Абсолютизм свергли, </a:t>
            </a:r>
            <a:endParaRPr lang="ru-RU" sz="2400" b="1" dirty="0">
              <a:solidFill>
                <a:srgbClr val="FFC000"/>
              </a:solidFill>
              <a:latin typeface="Century Schoolbook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монархия фактически стала конституционной</a:t>
            </a: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20688"/>
            <a:ext cx="9144000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Знамя победы</a:t>
            </a:r>
          </a:p>
        </p:txBody>
      </p:sp>
      <p:pic>
        <p:nvPicPr>
          <p:cNvPr id="11266" name="Picture 2" descr="C:\Users\Пользователь\Pictures\Рисунок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600401" cy="2556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484784"/>
            <a:ext cx="36004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latin typeface="Century Schoolbook" pitchFamily="18" charset="0"/>
              </a:rPr>
              <a:t>Революция распространялась </a:t>
            </a:r>
            <a:r>
              <a:rPr lang="ru-RU" sz="2400" b="1" dirty="0">
                <a:latin typeface="Century Schoolbook" pitchFamily="18" charset="0"/>
              </a:rPr>
              <a:t>по всей стране. </a:t>
            </a:r>
          </a:p>
          <a:p>
            <a:pPr>
              <a:defRPr/>
            </a:pPr>
            <a:r>
              <a:rPr lang="ru-RU" sz="2400" b="1" dirty="0" smtClean="0">
                <a:latin typeface="Century Schoolbook" pitchFamily="18" charset="0"/>
              </a:rPr>
              <a:t>В </a:t>
            </a:r>
            <a:r>
              <a:rPr lang="ru-RU" sz="2400" b="1" dirty="0">
                <a:latin typeface="Century Schoolbook" pitchFamily="18" charset="0"/>
              </a:rPr>
              <a:t>городах образовались </a:t>
            </a:r>
            <a:r>
              <a:rPr lang="ru-RU" sz="2400" b="1" dirty="0" smtClean="0">
                <a:latin typeface="Century Schoolbook" pitchFamily="18" charset="0"/>
              </a:rPr>
              <a:t>выборные </a:t>
            </a:r>
            <a:r>
              <a:rPr lang="ru-RU" sz="2400" b="1" dirty="0">
                <a:latin typeface="Century Schoolbook" pitchFamily="18" charset="0"/>
              </a:rPr>
              <a:t>органы власти </a:t>
            </a:r>
            <a:r>
              <a:rPr lang="ru-RU" sz="2400" b="1" dirty="0" smtClean="0">
                <a:latin typeface="Century Schoolbook" pitchFamily="18" charset="0"/>
              </a:rPr>
              <a:t> -</a:t>
            </a:r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муниципалитеты</a:t>
            </a: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, </a:t>
            </a:r>
            <a:r>
              <a:rPr lang="ru-RU" sz="2400" b="1" dirty="0" smtClean="0">
                <a:latin typeface="Century Schoolbook" pitchFamily="18" charset="0"/>
              </a:rPr>
              <a:t>создавалась </a:t>
            </a:r>
            <a:r>
              <a:rPr lang="ru-RU" sz="2400" b="1" dirty="0">
                <a:latin typeface="Century Schoolbook" pitchFamily="18" charset="0"/>
              </a:rPr>
              <a:t>вооруженная сила - </a:t>
            </a: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Национальная гвардия. </a:t>
            </a:r>
          </a:p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Century Schoolbook" pitchFamily="18" charset="0"/>
            </a:endParaRPr>
          </a:p>
          <a:p>
            <a:pPr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  <a:latin typeface="Century Schoolbook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139952" y="1556792"/>
            <a:ext cx="4392861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entury Schoolbook" pitchFamily="18" charset="0"/>
              </a:rPr>
              <a:t>В </a:t>
            </a:r>
            <a:r>
              <a:rPr lang="ru-RU" sz="2400" b="1" dirty="0">
                <a:latin typeface="Century Schoolbook" pitchFamily="18" charset="0"/>
              </a:rPr>
              <a:t>ночь на </a:t>
            </a: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4 августа 1789 года </a:t>
            </a:r>
            <a:r>
              <a:rPr lang="ru-RU" sz="2400" b="1" dirty="0">
                <a:latin typeface="Century Schoolbook" pitchFamily="18" charset="0"/>
              </a:rPr>
              <a:t>Учредительное собрание издало декрет, который начинался словами:</a:t>
            </a: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«Учредительное собрание полностью отменяет феодальный порядок</a:t>
            </a:r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».</a:t>
            </a:r>
          </a:p>
          <a:p>
            <a:pPr algn="ctr"/>
            <a:r>
              <a:rPr lang="ru-RU" sz="2400" b="1" dirty="0" smtClean="0">
                <a:latin typeface="Century Schoolbook" pitchFamily="18" charset="0"/>
              </a:rPr>
              <a:t>Крестьяне сделали вывод, что они сеньорам ничего не должны…</a:t>
            </a:r>
            <a:endParaRPr lang="ru-RU" sz="2400" b="1" i="1" dirty="0" smtClean="0">
              <a:latin typeface="Century Schoolbook" pitchFamily="18" charset="0"/>
            </a:endParaRPr>
          </a:p>
          <a:p>
            <a:pPr algn="ctr"/>
            <a:endParaRPr lang="ru-RU" sz="2400" b="1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20688"/>
            <a:ext cx="9144000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«Ночь чудес»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6237312"/>
            <a:ext cx="3550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dirty="0" smtClean="0">
                <a:latin typeface="Century Schoolbook" pitchFamily="18" charset="0"/>
              </a:rPr>
              <a:t>Маркиз </a:t>
            </a:r>
            <a:r>
              <a:rPr lang="ru-RU" dirty="0" err="1" smtClean="0">
                <a:latin typeface="Century Schoolbook" pitchFamily="18" charset="0"/>
              </a:rPr>
              <a:t>Жильбер</a:t>
            </a:r>
            <a:r>
              <a:rPr lang="ru-RU" dirty="0" smtClean="0">
                <a:latin typeface="Century Schoolbook" pitchFamily="18" charset="0"/>
              </a:rPr>
              <a:t> де Лафайет </a:t>
            </a:r>
            <a:endParaRPr lang="en-US" dirty="0">
              <a:latin typeface="Century Schoolbook" pitchFamily="18" charset="0"/>
            </a:endParaRPr>
          </a:p>
        </p:txBody>
      </p:sp>
      <p:pic>
        <p:nvPicPr>
          <p:cNvPr id="1026" name="Picture 2" descr="C:\Users\Пользователь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386137" cy="462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>
            <a:off x="0" y="404664"/>
            <a:ext cx="1475656" cy="1152128"/>
          </a:xfrm>
          <a:prstGeom prst="wedgeRectCallout">
            <a:avLst>
              <a:gd name="adj1" fmla="val 98902"/>
              <a:gd name="adj2" fmla="val -18605"/>
            </a:avLst>
          </a:prstGeom>
          <a:solidFill>
            <a:srgbClr val="FCDC8C"/>
          </a:solidFill>
          <a:ln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</a:rPr>
              <a:t>26 августа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</a:rPr>
              <a:t>1789 года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32656"/>
            <a:ext cx="9144000" cy="10772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«Декларация прав </a:t>
            </a:r>
          </a:p>
          <a:p>
            <a:pPr algn="ctr">
              <a:defRPr/>
            </a:pPr>
            <a:r>
              <a:rPr lang="ru-RU" sz="32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человека и гражданина»</a:t>
            </a:r>
          </a:p>
        </p:txBody>
      </p:sp>
      <p:pic>
        <p:nvPicPr>
          <p:cNvPr id="13314" name="Picture 2" descr="C:\Users\Пользователь\Pictures\Рисунок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3222575" cy="471332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63888" y="1772816"/>
            <a:ext cx="5328592" cy="4680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Люди рождаются и остаются свободными и равными в правах. Общественные различия могут основываться лишь на общей пользе.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  Цель всякого политического союза - обеспечение естественных и неотъемлемых прав человека. Таковые - свобода, собственность, безопасность и сопротивление угнетению. </a:t>
            </a:r>
            <a:endParaRPr lang="ru-RU" sz="24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251520" y="620688"/>
            <a:ext cx="8640960" cy="4680520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Источником суверенной власти является нация. Никакое учреждение, никакое лицо не могут обладать властью, которая не исходит явно от нации. </a:t>
            </a:r>
            <a:endParaRPr lang="ru-RU" sz="24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Свобода 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состоит в возможности делать все, что не наносит вреда другому.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 Закон имеет право запрещать лишь действия, вредные для общества. Все, что не запрещено законом, то дозволено.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 Закон есть выражение общей воли. Все граждане имеют право участвовать лично или через своих представителей в его создании. 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51520" y="5733256"/>
            <a:ext cx="647700" cy="627062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" name="Содержимое 7"/>
          <p:cNvSpPr txBox="1">
            <a:spLocks/>
          </p:cNvSpPr>
          <p:nvPr/>
        </p:nvSpPr>
        <p:spPr>
          <a:xfrm>
            <a:off x="0" y="5517232"/>
            <a:ext cx="9144000" cy="1056606"/>
          </a:xfrm>
          <a:prstGeom prst="rect">
            <a:avLst/>
          </a:prstGeom>
        </p:spPr>
        <p:txBody>
          <a:bodyPr/>
          <a:lstStyle/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9BBB59"/>
              </a:buClr>
              <a:buSzTx/>
              <a:buFont typeface="Georgia" pitchFamily="18" charset="0"/>
              <a:buNone/>
              <a:tabLst/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  <a:cs typeface="+mn-cs"/>
              </a:rPr>
              <a:t>В чем вы видите сходство</a:t>
            </a:r>
          </a:p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9BBB59"/>
              </a:buClr>
              <a:buSzTx/>
              <a:buFont typeface="Georgia" pitchFamily="18" charset="0"/>
              <a:buNone/>
              <a:tabLst/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  <a:cs typeface="+mn-cs"/>
              </a:rPr>
              <a:t> с «</a:t>
            </a:r>
            <a:r>
              <a:rPr lang="ru-RU" sz="2800" b="1" dirty="0" err="1" smtClean="0">
                <a:solidFill>
                  <a:srgbClr val="FFC000"/>
                </a:solidFill>
                <a:latin typeface="Century Schoolbook" pitchFamily="18" charset="0"/>
                <a:cs typeface="+mn-cs"/>
              </a:rPr>
              <a:t>Декл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n-ea"/>
                <a:cs typeface="+mn-cs"/>
              </a:rPr>
              <a:t>арацией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n-ea"/>
                <a:cs typeface="+mn-cs"/>
              </a:rPr>
              <a:t> независимости»</a:t>
            </a:r>
            <a:r>
              <a:rPr lang="ru-RU" sz="2800" b="1" dirty="0" smtClean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FFC000"/>
                </a:solidFill>
                <a:latin typeface="Georgia" pitchFamily="18" charset="0"/>
              </a:rPr>
              <a:t>?</a:t>
            </a: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9BBB59"/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entury Schoolboo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0" y="5949280"/>
            <a:ext cx="91440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Выберите верные утверждения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64704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Дворянство было первым, привилегированным сословием во Франции.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Французская революция началась 5 мая 1789 года.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Учредительное собрание было создано для принятия Конституции.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Бастилия  была символом  королевского произвола.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Декларация прав человека и гражданина была принята 26 августа 1789 года.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«Ночью чудес» назвали  принятие Конституции Учредительным собранием.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latin typeface="Century Schoolbook" pitchFamily="18" charset="0"/>
              </a:rPr>
              <a:t>Главный лозунг Французской революции: «Свобода, равенство, братство!»</a:t>
            </a:r>
            <a:endParaRPr lang="ru-RU" sz="2400" b="1" dirty="0">
              <a:latin typeface="Century Schoolbook" pitchFamily="18" charset="0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51520" y="6021288"/>
            <a:ext cx="648072" cy="648072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323528" y="836712"/>
            <a:ext cx="647700" cy="627062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4149080"/>
            <a:ext cx="2868349" cy="214314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Англия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4149080"/>
            <a:ext cx="2880445" cy="214314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Century Schoolbook" pitchFamily="18" charset="0"/>
              </a:rPr>
              <a:t>Франция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149080"/>
            <a:ext cx="2892290" cy="21431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Причины революции</a:t>
            </a:r>
          </a:p>
          <a:p>
            <a:pPr marL="457200" indent="-457200">
              <a:defRPr/>
            </a:pPr>
            <a:r>
              <a:rPr lang="ru-RU" sz="2400" dirty="0" smtClean="0">
                <a:solidFill>
                  <a:schemeClr val="bg1"/>
                </a:solidFill>
                <a:latin typeface="Century Schoolbook" pitchFamily="18" charset="0"/>
              </a:rPr>
              <a:t>Политические</a:t>
            </a:r>
            <a:endParaRPr lang="ru-RU" sz="24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457200" indent="-457200">
              <a:defRPr/>
            </a:pPr>
            <a:r>
              <a:rPr lang="ru-RU" sz="2400" dirty="0" smtClean="0">
                <a:solidFill>
                  <a:schemeClr val="bg1"/>
                </a:solidFill>
                <a:latin typeface="Century Schoolbook" pitchFamily="18" charset="0"/>
              </a:rPr>
              <a:t>Экономические</a:t>
            </a:r>
            <a:endParaRPr lang="ru-RU" sz="24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457200" indent="-457200">
              <a:defRPr/>
            </a:pPr>
            <a:r>
              <a:rPr lang="ru-RU" sz="2400" dirty="0" smtClean="0">
                <a:solidFill>
                  <a:schemeClr val="bg1"/>
                </a:solidFill>
                <a:latin typeface="Century Schoolbook" pitchFamily="18" charset="0"/>
              </a:rPr>
              <a:t>Идейные</a:t>
            </a:r>
            <a:endParaRPr lang="ru-RU" sz="24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971600" y="548680"/>
            <a:ext cx="72008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Домашнее задание: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Century Schoolbook" pitchFamily="18" charset="0"/>
                <a:ea typeface="+mj-ea"/>
                <a:cs typeface="+mj-cs"/>
              </a:rPr>
              <a:t>с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равнить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 причины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буржуазных революций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atin typeface="Century Schoolbook" pitchFamily="18" charset="0"/>
                <a:ea typeface="+mj-ea"/>
                <a:cs typeface="+mj-cs"/>
              </a:rPr>
              <a:t>в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ариант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 1: Нидерланды и Франция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вариант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2: Англия и Франция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вариант 3: Америка и Франция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Schoolbook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868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Century Schoolbook" pitchFamily="18" charset="0"/>
              </a:rPr>
              <a:t>Использованные материалы</a:t>
            </a:r>
          </a:p>
          <a:p>
            <a:pPr algn="ctr"/>
            <a:endParaRPr lang="ru-RU" sz="3200" dirty="0" smtClean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15719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dirty="0" smtClean="0">
                <a:solidFill>
                  <a:srgbClr val="FFC000"/>
                </a:solidFill>
                <a:latin typeface="Century Schoolbook" pitchFamily="18" charset="0"/>
                <a:hlinkClick r:id="rId2"/>
              </a:rPr>
              <a:t>http://vive-liberta.narod.ru/journal/revol_songs.htm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- сайт, посвященный  Французской революции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14096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dirty="0" smtClean="0">
                <a:solidFill>
                  <a:srgbClr val="FFC000"/>
                </a:solidFill>
                <a:latin typeface="Century Schoolbook" pitchFamily="18" charset="0"/>
                <a:hlinkClick r:id="rId3"/>
              </a:rPr>
              <a:t>http://portfolio.1september.ru/work.php?id=575491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–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Куюжуклу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В., Мясников И. Великая Французская революция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412776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Юдовская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А.Я., Баранов П.А., Ванюшкина Л.М. Всеобщая история. История Нового времени,1500-1800. 7 класс. - М., Просвещение, 2009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71703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4"/>
              </a:rPr>
              <a:t>http://www.it-n.ru/communities.aspx?cat_no=2715&amp;lib_no=21203&amp;tmpl=lib&amp;page=3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Тимотыш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А.Н. Великая французская революция. Причины. Начало.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060848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4"/>
              </a:rPr>
              <a:t>http://www.it-n.ru/communities.aspx?cat_no=2715&amp;lib_no=21203&amp;tmpl=lib&amp;page=3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Земляненко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Н.В. "Великая французская революция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14908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2"/>
              </a:rPr>
              <a:t>http://www.agitclub.ru/museum/revolution1/1789/rambofoto/third1.jpg</a:t>
            </a:r>
            <a:r>
              <a:rPr lang="ru-RU" sz="2000" dirty="0" smtClean="0">
                <a:latin typeface="Century Schoolbook" pitchFamily="18" charset="0"/>
              </a:rPr>
              <a:t> -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карикатура на сословия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92494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3"/>
              </a:rPr>
              <a:t>http://img0.liveinternet.ru/images/attach/c/0/30/368/30368684_lyudovik_16_XVI.jpg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-Людовик </a:t>
            </a:r>
            <a:r>
              <a:rPr lang="en-US" sz="2000" dirty="0" smtClean="0">
                <a:solidFill>
                  <a:srgbClr val="FFC000"/>
                </a:solidFill>
                <a:latin typeface="Century Schoolbook" pitchFamily="18" charset="0"/>
              </a:rPr>
              <a:t>XVI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71703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4"/>
              </a:rPr>
              <a:t>http://i067.radikal.ru/0910/b5/3eeba5be51dd.jpg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Мария-Антуанетта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49289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5"/>
              </a:rPr>
              <a:t>http://kolizej.at.ua/_pu/2/51025376.png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 королевский герб Франции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8448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6"/>
              </a:rPr>
              <a:t>http://knowhistory.ru/uploads/posts/2010-09/1284040763_ludovik-xv.jpg</a:t>
            </a:r>
            <a:r>
              <a:rPr lang="ru-RU" sz="2000" dirty="0" smtClean="0">
                <a:latin typeface="Century Schoolbook" pitchFamily="18" charset="0"/>
              </a:rPr>
              <a:t> -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Людовик </a:t>
            </a:r>
            <a:r>
              <a:rPr lang="en-US" sz="2000" dirty="0" smtClean="0">
                <a:solidFill>
                  <a:srgbClr val="FFC000"/>
                </a:solidFill>
                <a:latin typeface="Century Schoolbook" pitchFamily="18" charset="0"/>
              </a:rPr>
              <a:t>XV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766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Century Schoolbook" pitchFamily="18" charset="0"/>
              </a:rPr>
              <a:t>Ссылки на рисунки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86916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7"/>
              </a:rPr>
              <a:t>http://i034.radikal.ru/0801/31/5fa819c3ea52.jpg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санкюлоты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19675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" pitchFamily="18" charset="0"/>
                <a:hlinkClick r:id="rId8"/>
              </a:rPr>
              <a:t>http://andmeronov.narod.ru/images/oflogotip.png</a:t>
            </a:r>
            <a:r>
              <a:rPr lang="ru-RU" sz="2000" dirty="0" smtClean="0">
                <a:latin typeface="Century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" pitchFamily="18" charset="0"/>
              </a:rPr>
              <a:t>-</a:t>
            </a:r>
            <a:r>
              <a:rPr lang="en-US" sz="2000" dirty="0" smtClean="0">
                <a:solidFill>
                  <a:srgbClr val="FFC000"/>
                </a:solidFill>
                <a:latin typeface="Century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французская революция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30120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9"/>
              </a:rPr>
              <a:t>http://ru.wikipedia.org/wiki/</a:t>
            </a:r>
            <a:r>
              <a:rPr lang="ru-RU" sz="2000" dirty="0" smtClean="0">
                <a:latin typeface="Century Schoolbook" pitchFamily="18" charset="0"/>
                <a:hlinkClick r:id="rId9"/>
              </a:rPr>
              <a:t>Файл:</a:t>
            </a:r>
            <a:r>
              <a:rPr lang="en-US" sz="2000" dirty="0" smtClean="0">
                <a:latin typeface="Century Schoolbook" pitchFamily="18" charset="0"/>
                <a:hlinkClick r:id="rId9"/>
              </a:rPr>
              <a:t>Sans-culotte.jpg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-санкюлот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66124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10"/>
              </a:rPr>
              <a:t>http://www.ukrmap.kiev.ua/program2010/wh9/vsesvit_history_9_files/image007.gif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Генеральные штаты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02128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2"/>
              </a:rPr>
              <a:t>http://www.agitclub.ru/museum/revolution1/1789/declarat/declaration2.jpg</a:t>
            </a:r>
            <a:r>
              <a:rPr lang="ru-RU" sz="2000" dirty="0" smtClean="0">
                <a:latin typeface="Century Schoolbook" pitchFamily="18" charset="0"/>
              </a:rPr>
              <a:t> -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Декларация прав человека и гражданина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57301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3"/>
              </a:rPr>
              <a:t>http://ru.wikipedia.org/wiki/</a:t>
            </a:r>
            <a:r>
              <a:rPr lang="ru-RU" sz="2000" dirty="0" smtClean="0">
                <a:latin typeface="Century Schoolbook" pitchFamily="18" charset="0"/>
                <a:hlinkClick r:id="rId3"/>
              </a:rPr>
              <a:t>Файл:</a:t>
            </a:r>
            <a:r>
              <a:rPr lang="en-US" sz="2000" dirty="0" smtClean="0">
                <a:latin typeface="Century Schoolbook" pitchFamily="18" charset="0"/>
                <a:hlinkClick r:id="rId3"/>
              </a:rPr>
              <a:t>Prise_de_la_Bastille.jpg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–взятие Бастилии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40768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4"/>
              </a:rPr>
              <a:t>http://www.ukrmap.kiev.ua/program2010/wh9/vsesvit_history_9_files/image009.jpg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клятва в зале для игры в мяч</a:t>
            </a:r>
          </a:p>
          <a:p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06084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5"/>
              </a:rPr>
              <a:t>http://www.ukrmap.kiev.ua/program2010/wh9/vsesvit_history_9_files/image015.jpg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Мирабо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8092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6"/>
              </a:rPr>
              <a:t>http://1.bp.blogspot.com/_vYPIDwOMhm4/SttwusIV8DI/AAAAAAAAb-Q/JDUgE_D-_UA/s400/09-10-035.jpg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Камилл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Демулен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29309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7"/>
              </a:rPr>
              <a:t>http://tourismeu.ru/uploads/posts/2011-02/1296859942_56.jpg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- флаг Французской республики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9269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8"/>
              </a:rPr>
              <a:t>http://www.agitclub.ru/museum/revolution1/1789/rambofoto/third2.gif</a:t>
            </a:r>
            <a:r>
              <a:rPr lang="ru-RU" sz="2000" dirty="0" smtClean="0">
                <a:latin typeface="Century Schoolbook" pitchFamily="18" charset="0"/>
              </a:rPr>
              <a:t> -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пробуждение третьего сословия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2292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entury Schoolbook" pitchFamily="18" charset="0"/>
                <a:hlinkClick r:id="rId9"/>
              </a:rPr>
              <a:t>http://ru.wikipedia.org/wiki/</a:t>
            </a:r>
            <a:r>
              <a:rPr lang="ru-RU" sz="2000" dirty="0" smtClean="0">
                <a:latin typeface="Century Schoolbook" pitchFamily="18" charset="0"/>
                <a:hlinkClick r:id="rId9"/>
              </a:rPr>
              <a:t>Файл:</a:t>
            </a:r>
            <a:r>
              <a:rPr lang="en-US" sz="2000" dirty="0" smtClean="0">
                <a:latin typeface="Century Schoolbook" pitchFamily="18" charset="0"/>
                <a:hlinkClick r:id="rId9"/>
              </a:rPr>
              <a:t>Gilbert_du_Motier_Marquis_de_Lafayette.jpg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– </a:t>
            </a:r>
            <a:r>
              <a:rPr lang="ru-RU" sz="2000" dirty="0" err="1" smtClean="0">
                <a:solidFill>
                  <a:srgbClr val="FFC000"/>
                </a:solidFill>
                <a:latin typeface="Century Schoolbook" pitchFamily="18" charset="0"/>
              </a:rPr>
              <a:t>Жильбер</a:t>
            </a:r>
            <a:r>
              <a:rPr lang="ru-RU" sz="2000" dirty="0" smtClean="0">
                <a:solidFill>
                  <a:srgbClr val="FFC000"/>
                </a:solidFill>
                <a:latin typeface="Century Schoolbook" pitchFamily="18" charset="0"/>
              </a:rPr>
              <a:t> де Лафайет</a:t>
            </a:r>
            <a:endParaRPr lang="ru-RU" sz="20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323528" y="1340768"/>
            <a:ext cx="576064" cy="584614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323528" y="3645024"/>
            <a:ext cx="576064" cy="555203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95536" y="5373216"/>
            <a:ext cx="571504" cy="571504"/>
          </a:xfrm>
          <a:prstGeom prst="ellipse">
            <a:avLst/>
          </a:prstGeom>
          <a:solidFill>
            <a:srgbClr val="EE320C"/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4869160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Какие препятствия существуют на пути развития капитализма?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3501008"/>
            <a:ext cx="6480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Какие необходимы условия для его развития?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1196752"/>
            <a:ext cx="64807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Какие процессы в экономике и в обществе свидетельствуют о развитии капитализма?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Прямоугольник 2"/>
          <p:cNvSpPr>
            <a:spLocks noChangeArrowheads="1"/>
          </p:cNvSpPr>
          <p:nvPr/>
        </p:nvSpPr>
        <p:spPr bwMode="auto">
          <a:xfrm>
            <a:off x="251520" y="6093296"/>
            <a:ext cx="86016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entury Schoolbook" pitchFamily="18" charset="0"/>
              </a:rPr>
              <a:t>Из работы </a:t>
            </a:r>
            <a:r>
              <a:rPr lang="ru-RU" sz="2400" b="1" dirty="0" err="1">
                <a:latin typeface="Century Schoolbook" pitchFamily="18" charset="0"/>
              </a:rPr>
              <a:t>А.Рамбо</a:t>
            </a:r>
            <a:r>
              <a:rPr lang="ru-RU" sz="2400" b="1" dirty="0">
                <a:latin typeface="Century Schoolbook" pitchFamily="18" charset="0"/>
              </a:rPr>
              <a:t> "История Французской революции"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8640960" cy="5016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</a:rPr>
              <a:t>	Дворяне пользовались правами господ: всякий раз, когда земля переходила от одного владельца к другому, уплачивался особый налог, достигавший обычно шестой части продажной цены участка.</a:t>
            </a:r>
          </a:p>
          <a:p>
            <a:pPr algn="just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</a:rPr>
              <a:t> 	Затем господину платился ценз - постоянная ежегодная рента. К этому надо добавить господский оброк, который в некоторых случаях удваивал ценз; барщину, отнимавшую у земледельца 52 дня в году; дорожные пошлины на мостах, дорогах, рынках; помещичьи монополии, обязывавшие мелких собственников за особую плату пользоваться виноградными прессами, мельницами и печами, устроенными господином; право господина иметь голубятни, что отдавало в жертву голубям  крестьянские посевы. </a:t>
            </a:r>
          </a:p>
          <a:p>
            <a:pPr algn="just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</a:rPr>
              <a:t>	Это были лишь обычные повинности, но существовало немало и других…</a:t>
            </a:r>
            <a:endParaRPr lang="ru-RU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Прямоугольник 2"/>
          <p:cNvSpPr>
            <a:spLocks noChangeArrowheads="1"/>
          </p:cNvSpPr>
          <p:nvPr/>
        </p:nvSpPr>
        <p:spPr bwMode="auto">
          <a:xfrm>
            <a:off x="179512" y="5157192"/>
            <a:ext cx="8712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entury Schoolbook" pitchFamily="18" charset="0"/>
              </a:rPr>
              <a:t>Из письма Д.И.Фонвизина графу П.И.Панину о положении во Франции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772816"/>
            <a:ext cx="8064896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	Налоги, частые и тяжкие, служат одному обогащению ненасытных начальников; никто не смеет слова молвить против сих угнетений. 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	Франция вся на откупу. Невозможно выехать на несколько шагов от Парижа, чтоб, </a:t>
            </a:r>
            <a:r>
              <a:rPr lang="ru-RU" sz="2400" b="1" dirty="0" err="1" smtClean="0">
                <a:solidFill>
                  <a:schemeClr val="bg1"/>
                </a:solidFill>
                <a:latin typeface="Century Schoolbook" pitchFamily="18" charset="0"/>
              </a:rPr>
              <a:t>воротясь</a:t>
            </a: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, не быть остановленным таможней. Почти за все ввозимое в город платится столько пошлины, сколько сама вещь стоит».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212976"/>
            <a:ext cx="504056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 smtClean="0">
              <a:latin typeface="Century Schoolbook" pitchFamily="18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000" b="1" dirty="0" smtClean="0">
                <a:latin typeface="Century Schoolbook" pitchFamily="18" charset="0"/>
              </a:rPr>
              <a:t> </a:t>
            </a:r>
            <a:r>
              <a:rPr lang="ru-RU" sz="2400" b="1" dirty="0" smtClean="0">
                <a:latin typeface="Century Schoolbook" pitchFamily="18" charset="0"/>
              </a:rPr>
              <a:t>Высоких налогов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 smtClean="0">
                <a:latin typeface="Century Schoolbook" pitchFamily="18" charset="0"/>
              </a:rPr>
              <a:t> Феодальных повинностей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 smtClean="0">
                <a:latin typeface="Century Schoolbook" pitchFamily="18" charset="0"/>
              </a:rPr>
              <a:t> Цеховых порядков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 smtClean="0">
                <a:latin typeface="Century Schoolbook" pitchFamily="18" charset="0"/>
              </a:rPr>
              <a:t> Внутренних 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ru-RU" sz="2400" b="1" dirty="0" smtClean="0">
                <a:latin typeface="Century Schoolbook" pitchFamily="18" charset="0"/>
              </a:rPr>
              <a:t>таможенных 	пошлин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 smtClean="0">
                <a:latin typeface="Century Schoolbook" pitchFamily="18" charset="0"/>
              </a:rPr>
              <a:t> Монополии на 	производство и 	продажу продукции</a:t>
            </a:r>
          </a:p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sz="2400" b="1" dirty="0" smtClean="0">
              <a:latin typeface="Century Schoolbook" pitchFamily="18" charset="0"/>
            </a:endParaRPr>
          </a:p>
          <a:p>
            <a:pPr algn="ctr">
              <a:defRPr/>
            </a:pPr>
            <a:endParaRPr lang="ru-RU" sz="2400" b="1" dirty="0" smtClean="0">
              <a:latin typeface="Century Schoolbook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3789040"/>
            <a:ext cx="28083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  <a:defRPr/>
            </a:pPr>
            <a:endParaRPr lang="ru-RU" sz="2400" b="1" dirty="0" smtClean="0">
              <a:latin typeface="Century Schoolbook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Century Schoolbook" pitchFamily="18" charset="0"/>
              </a:rPr>
              <a:t>Кризис в экономике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Century Schoolbook" pitchFamily="18" charset="0"/>
              </a:rPr>
              <a:t>Обнищание народных масс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Century Schoolbook" pitchFamily="18" charset="0"/>
              </a:rPr>
              <a:t>Всеобщее недовольство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2400" b="1" dirty="0" smtClean="0"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251520" y="2137501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FFC000"/>
                </a:solidFill>
                <a:latin typeface="Century Schoolbook" pitchFamily="18" charset="0"/>
              </a:rPr>
              <a:t>Противоречие между развитием капитализма и препятствиями на его пути в виде:</a:t>
            </a:r>
          </a:p>
        </p:txBody>
      </p:sp>
      <p:sp>
        <p:nvSpPr>
          <p:cNvPr id="13" name="Стрелка углом вверх 12"/>
          <p:cNvSpPr/>
          <p:nvPr/>
        </p:nvSpPr>
        <p:spPr>
          <a:xfrm flipV="1">
            <a:off x="6156176" y="2636912"/>
            <a:ext cx="1224136" cy="648072"/>
          </a:xfrm>
          <a:prstGeom prst="bentUp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0" y="85723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entury Schoolbook" pitchFamily="18" charset="0"/>
              </a:rPr>
              <a:t>Социально- экономические причины </a:t>
            </a:r>
            <a:r>
              <a:rPr lang="ru-RU" sz="3200" b="1" dirty="0">
                <a:solidFill>
                  <a:srgbClr val="FFC000"/>
                </a:solidFill>
                <a:latin typeface="Century Schoolbook" pitchFamily="18" charset="0"/>
              </a:rPr>
              <a:t>революции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1"/>
      <p:bldP spid="8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Pictures\лу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3059113" cy="3606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71435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Абсолютная монархия </a:t>
            </a:r>
            <a:endParaRPr lang="ru-RU" sz="32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5733256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Людовик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XV</a:t>
            </a:r>
            <a:endParaRPr lang="ru-RU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Century Schoolbook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(1715 – 1774) 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652120" y="1571612"/>
            <a:ext cx="3240360" cy="4953732"/>
          </a:xfrm>
          <a:prstGeom prst="wedgeRoundRectCallout">
            <a:avLst>
              <a:gd name="adj1" fmla="val -89747"/>
              <a:gd name="adj2" fmla="val 32041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 smtClean="0">
                <a:latin typeface="Century Schoolbook" pitchFamily="18" charset="0"/>
              </a:rPr>
              <a:t>«Только в одной моей особе пребывает королевская власть. </a:t>
            </a:r>
          </a:p>
          <a:p>
            <a:pPr algn="ctr"/>
            <a:r>
              <a:rPr lang="ru-RU" sz="2400" dirty="0" smtClean="0">
                <a:latin typeface="Century Schoolbook" pitchFamily="18" charset="0"/>
              </a:rPr>
              <a:t>Весь общественный порядок во всем его объеме исходит от меня, интересы и права нации – все здесь, в моей руке. </a:t>
            </a:r>
            <a:endParaRPr lang="ru-RU" sz="2400" dirty="0">
              <a:latin typeface="Century Schoolbook" pitchFamily="18" charset="0"/>
            </a:endParaRPr>
          </a:p>
        </p:txBody>
      </p:sp>
      <p:pic>
        <p:nvPicPr>
          <p:cNvPr id="1027" name="Picture 3" descr="C:\Users\Пользователь\Pictures\г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2401888" cy="310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059832" y="764704"/>
            <a:ext cx="316835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Из дневника Людовика </a:t>
            </a:r>
            <a:r>
              <a:rPr lang="en-US" sz="2400" b="1" dirty="0">
                <a:solidFill>
                  <a:srgbClr val="FFC000"/>
                </a:solidFill>
                <a:latin typeface="Century Schoolbook" pitchFamily="18" charset="0"/>
              </a:rPr>
              <a:t>XVI</a:t>
            </a:r>
            <a:r>
              <a:rPr lang="ru-RU" sz="2400" b="1" dirty="0">
                <a:solidFill>
                  <a:srgbClr val="FFC000"/>
                </a:solidFill>
                <a:latin typeface="Century Schoolbook" pitchFamily="18" charset="0"/>
              </a:rPr>
              <a:t> накануне революции во Франции: </a:t>
            </a:r>
          </a:p>
          <a:p>
            <a:pPr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«Июнь.</a:t>
            </a:r>
          </a:p>
          <a:p>
            <a:pPr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20-е 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– охота на оленя в 9 часов в </a:t>
            </a:r>
            <a:r>
              <a:rPr lang="ru-RU" sz="2400" b="1" dirty="0" err="1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Бютар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,  застрелил одного.</a:t>
            </a:r>
          </a:p>
          <a:p>
            <a:pPr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22-е – ничего.</a:t>
            </a:r>
          </a:p>
          <a:p>
            <a:pPr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25-е – ничего, охота на оленя в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Сент-Аполлин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.</a:t>
            </a:r>
          </a:p>
          <a:p>
            <a:pPr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30-е – ничего».</a:t>
            </a:r>
          </a:p>
          <a:p>
            <a:pPr>
              <a:spcBef>
                <a:spcPct val="50000"/>
              </a:spcBef>
              <a:defRPr/>
            </a:pPr>
            <a:endParaRPr lang="ru-RU" sz="1600" b="1" dirty="0">
              <a:solidFill>
                <a:schemeClr val="tx1">
                  <a:lumMod val="95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227763" y="4292600"/>
            <a:ext cx="262731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Мария-Антуанетта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Century Schoolbook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(1755 – 17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93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) </a:t>
            </a:r>
          </a:p>
          <a:p>
            <a:pPr algn="ctr">
              <a:spcBef>
                <a:spcPct val="50000"/>
              </a:spcBef>
              <a:defRPr/>
            </a:pP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12160" y="5072074"/>
            <a:ext cx="2664296" cy="1525278"/>
          </a:xfrm>
          <a:prstGeom prst="wedgeRoundRectCallout">
            <a:avLst>
              <a:gd name="adj1" fmla="val 36888"/>
              <a:gd name="adj2" fmla="val -62400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«Если нет хлеба, пусть едят пирожные!»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4437112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Людовик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XVI</a:t>
            </a:r>
            <a:endParaRPr lang="ru-RU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Century Schoolbook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(175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4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 – 17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93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Schoolbook" pitchFamily="18" charset="0"/>
              </a:rPr>
              <a:t>) 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3074" name="Picture 2" descr="C:\Users\Пользователь\Pictures\Рисунок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9863" y="720725"/>
            <a:ext cx="2432050" cy="3492500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Pictures\Рисунок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08720"/>
            <a:ext cx="261791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234888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latin typeface="Century Schoolbook" pitchFamily="18" charset="0"/>
              </a:rPr>
              <a:t>Из письма Д.И.Фонвизина графу П.И.Панину о положении во Франции:</a:t>
            </a:r>
            <a:endParaRPr lang="ru-RU" sz="2400" b="1" dirty="0">
              <a:latin typeface="Century Schoolbook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1187624" y="4149080"/>
            <a:ext cx="5616624" cy="1656184"/>
          </a:xfrm>
          <a:prstGeom prst="wedgeRoundRectCallout">
            <a:avLst>
              <a:gd name="adj1" fmla="val 2067"/>
              <a:gd name="adj2" fmla="val -7911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«Король имеет в руках всю власть попирать законы. Каждый министр есть деспот в своем департаменте.» </a:t>
            </a:r>
            <a:endParaRPr lang="ru-RU" sz="24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39552" y="1700808"/>
            <a:ext cx="8064896" cy="4752528"/>
          </a:xfrm>
          <a:prstGeom prst="wedgeRoundRectCallout">
            <a:avLst>
              <a:gd name="adj1" fmla="val 2800"/>
              <a:gd name="adj2" fmla="val -5439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125" indent="-255588" algn="just" eaLnBrk="0" hangingPunct="0">
              <a:spcBef>
                <a:spcPts val="0"/>
              </a:spcBef>
              <a:buClr>
                <a:srgbClr val="9BBB59"/>
              </a:buClr>
              <a:buFont typeface="Georgia" pitchFamily="18" charset="0"/>
              <a:buNone/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Century Schoolbook" pitchFamily="18" charset="0"/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  <a:latin typeface="Century Schoolbook" pitchFamily="18" charset="0"/>
              </a:rPr>
              <a:t>«Беспорядок в финансах; двор, потонувший в удовольствиях и расточительности; великое брожение среди людей всех состояний, которые стремятся к новому, не зная, чего желать, на что надеяться; сверх того, необычайное развитие свободолюбия, которое растет со дня на день со времени американской войны, - вот стечение обстоятельств, могущих в скором времени вызвать движение, если чья-нибудь твердая рука не возьмет бразды правления, чтобы управлять событиями…»</a:t>
            </a:r>
            <a:endParaRPr lang="ru-RU" sz="24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62068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Georgia" pitchFamily="18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Century Schoolbook" pitchFamily="18" charset="0"/>
              </a:rPr>
              <a:t>Путешествуя по Франции в 1787 году, англичанин Артур Юнг записал в дневнике: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2192</TotalTime>
  <Words>1187</Words>
  <Application>Microsoft Office PowerPoint</Application>
  <PresentationFormat>Экран (4:3)</PresentationFormat>
  <Paragraphs>255</Paragraphs>
  <Slides>29</Slides>
  <Notes>4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262</cp:revision>
  <dcterms:created xsi:type="dcterms:W3CDTF">2010-08-25T16:43:26Z</dcterms:created>
  <dcterms:modified xsi:type="dcterms:W3CDTF">2011-09-11T09:26:02Z</dcterms:modified>
</cp:coreProperties>
</file>