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73" r:id="rId3"/>
    <p:sldId id="257" r:id="rId4"/>
    <p:sldId id="264" r:id="rId5"/>
    <p:sldId id="276" r:id="rId6"/>
    <p:sldId id="275" r:id="rId7"/>
    <p:sldId id="260" r:id="rId8"/>
    <p:sldId id="269" r:id="rId9"/>
    <p:sldId id="277" r:id="rId10"/>
    <p:sldId id="270" r:id="rId11"/>
    <p:sldId id="258" r:id="rId12"/>
    <p:sldId id="259" r:id="rId13"/>
    <p:sldId id="280" r:id="rId14"/>
    <p:sldId id="278" r:id="rId15"/>
    <p:sldId id="279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CCECFF"/>
    <a:srgbClr val="FFFFFF"/>
    <a:srgbClr val="FF0000"/>
    <a:srgbClr val="000000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4.emf"/><Relationship Id="rId11" Type="http://schemas.openxmlformats.org/officeDocument/2006/relationships/image" Target="../media/image29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6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4" Type="http://schemas.openxmlformats.org/officeDocument/2006/relationships/image" Target="../media/image4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F752-EEA1-40F7-9F2D-C0AD66836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10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59791-2CFC-4BDC-933B-7CE187A37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94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4380-A077-4493-9461-C77C0A64D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C717-501D-4FCE-9821-7D82F8CF0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2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5DF2D-71B0-4127-9F71-FE10D4104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7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C561B-53D4-4DF3-9BD0-FA623057B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4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CF22-4115-47FD-AF79-D6BD34633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67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551AE-4932-40A1-97B0-23787EB0B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8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95F5-710D-470F-8367-E03B526F7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2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DEF7D-9757-49B1-855A-4C80B7F62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8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9D239-A606-4E58-BB65-8810E451F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48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75D94F-A981-4BB6-A750-440079EE4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22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/>
          </a:p>
        </p:txBody>
      </p:sp>
      <p:sp>
        <p:nvSpPr>
          <p:cNvPr id="522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223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3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3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3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3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4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4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4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4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grpSp>
          <p:nvGrpSpPr>
            <p:cNvPr id="92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2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22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</p:grpSp>
          <p:sp>
            <p:nvSpPr>
              <p:cNvPr id="5224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225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225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grpSp>
            <p:nvGrpSpPr>
              <p:cNvPr id="925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225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5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5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5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5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5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5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6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</p:grpSp>
        </p:grpSp>
      </p:grpSp>
      <p:grpSp>
        <p:nvGrpSpPr>
          <p:cNvPr id="922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226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5226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</p:grpSp>
      <p:grpSp>
        <p:nvGrpSpPr>
          <p:cNvPr id="922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22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22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grpSp>
            <p:nvGrpSpPr>
              <p:cNvPr id="923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22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  <p:sp>
              <p:nvSpPr>
                <p:cNvPr id="522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/>
                </a:p>
              </p:txBody>
            </p:sp>
          </p:grpSp>
        </p:grpSp>
        <p:sp>
          <p:nvSpPr>
            <p:cNvPr id="5227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6.e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9.e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22.e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9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emf"/><Relationship Id="rId22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0.emf"/><Relationship Id="rId4" Type="http://schemas.openxmlformats.org/officeDocument/2006/relationships/image" Target="../media/image37.emf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Relationship Id="rId22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50000">
              <a:srgbClr val="CCECFF"/>
            </a:gs>
            <a:gs pos="100000">
              <a:srgbClr val="CC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63" y="571500"/>
            <a:ext cx="6858000" cy="24314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6600CC"/>
                </a:solidFill>
              </a:rPr>
              <a:t> </a:t>
            </a:r>
            <a:endParaRPr lang="ru-RU" sz="3200" b="1" dirty="0">
              <a:solidFill>
                <a:srgbClr val="6600CC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Десятичная </a:t>
            </a:r>
            <a:r>
              <a:rPr lang="ru-RU" sz="4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дробных </a:t>
            </a:r>
            <a:r>
              <a:rPr lang="ru-RU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чисел</a:t>
            </a:r>
            <a:endParaRPr lang="ru-RU" sz="40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5373216"/>
            <a:ext cx="292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Абрамова О.А</a:t>
            </a:r>
            <a:endParaRPr lang="ru-RU" sz="28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48754"/>
              </p:ext>
            </p:extLst>
          </p:nvPr>
        </p:nvGraphicFramePr>
        <p:xfrm>
          <a:off x="7117" y="2564904"/>
          <a:ext cx="109061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Формула" r:id="rId3" imgW="291960" imgH="393480" progId="Equation.3">
                  <p:embed/>
                </p:oleObj>
              </mc:Choice>
              <mc:Fallback>
                <p:oleObj name="Формула" r:id="rId3" imgW="29196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" y="2564904"/>
                        <a:ext cx="1090612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384964"/>
              </p:ext>
            </p:extLst>
          </p:nvPr>
        </p:nvGraphicFramePr>
        <p:xfrm>
          <a:off x="179512" y="620688"/>
          <a:ext cx="8080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Формула" r:id="rId5" imgW="215640" imgH="393480" progId="Equation.3">
                  <p:embed/>
                </p:oleObj>
              </mc:Choice>
              <mc:Fallback>
                <p:oleObj name="Формула" r:id="rId5" imgW="21564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20688"/>
                        <a:ext cx="808038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894998"/>
              </p:ext>
            </p:extLst>
          </p:nvPr>
        </p:nvGraphicFramePr>
        <p:xfrm>
          <a:off x="6012160" y="620688"/>
          <a:ext cx="8540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Формула" r:id="rId7" imgW="228600" imgH="393480" progId="Equation.3">
                  <p:embed/>
                </p:oleObj>
              </mc:Choice>
              <mc:Fallback>
                <p:oleObj name="Формула" r:id="rId7" imgW="22860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620688"/>
                        <a:ext cx="8540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687583"/>
              </p:ext>
            </p:extLst>
          </p:nvPr>
        </p:nvGraphicFramePr>
        <p:xfrm>
          <a:off x="5940152" y="2132856"/>
          <a:ext cx="11382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Формула" r:id="rId9" imgW="304560" imgH="393480" progId="Equation.3">
                  <p:embed/>
                </p:oleObj>
              </mc:Choice>
              <mc:Fallback>
                <p:oleObj name="Формула" r:id="rId9" imgW="3045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132856"/>
                        <a:ext cx="1138238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087528"/>
              </p:ext>
            </p:extLst>
          </p:nvPr>
        </p:nvGraphicFramePr>
        <p:xfrm>
          <a:off x="179512" y="4221088"/>
          <a:ext cx="80645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Формула" r:id="rId11" imgW="215640" imgH="393480" progId="Equation.3">
                  <p:embed/>
                </p:oleObj>
              </mc:Choice>
              <mc:Fallback>
                <p:oleObj name="Формула" r:id="rId11" imgW="21564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221088"/>
                        <a:ext cx="80645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48609"/>
              </p:ext>
            </p:extLst>
          </p:nvPr>
        </p:nvGraphicFramePr>
        <p:xfrm>
          <a:off x="6156176" y="3717032"/>
          <a:ext cx="8540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Формула" r:id="rId13" imgW="228600" imgH="393480" progId="Equation.3">
                  <p:embed/>
                </p:oleObj>
              </mc:Choice>
              <mc:Fallback>
                <p:oleObj name="Формула" r:id="rId13" imgW="22860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717032"/>
                        <a:ext cx="8540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665063"/>
              </p:ext>
            </p:extLst>
          </p:nvPr>
        </p:nvGraphicFramePr>
        <p:xfrm>
          <a:off x="2843808" y="692696"/>
          <a:ext cx="109061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Формула" r:id="rId15" imgW="291960" imgH="393480" progId="Equation.3">
                  <p:embed/>
                </p:oleObj>
              </mc:Choice>
              <mc:Fallback>
                <p:oleObj name="Формула" r:id="rId15" imgW="2919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692696"/>
                        <a:ext cx="1090612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062222"/>
              </p:ext>
            </p:extLst>
          </p:nvPr>
        </p:nvGraphicFramePr>
        <p:xfrm>
          <a:off x="2771800" y="2204864"/>
          <a:ext cx="10906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Формула" r:id="rId17" imgW="291960" imgH="393480" progId="Equation.3">
                  <p:embed/>
                </p:oleObj>
              </mc:Choice>
              <mc:Fallback>
                <p:oleObj name="Формула" r:id="rId17" imgW="29196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04864"/>
                        <a:ext cx="1090613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448039"/>
              </p:ext>
            </p:extLst>
          </p:nvPr>
        </p:nvGraphicFramePr>
        <p:xfrm>
          <a:off x="2771800" y="3789040"/>
          <a:ext cx="137636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Формула" r:id="rId19" imgW="368280" imgH="393480" progId="Equation.3">
                  <p:embed/>
                </p:oleObj>
              </mc:Choice>
              <mc:Fallback>
                <p:oleObj name="Формула" r:id="rId19" imgW="36828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1376363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738003"/>
              </p:ext>
            </p:extLst>
          </p:nvPr>
        </p:nvGraphicFramePr>
        <p:xfrm>
          <a:off x="2843808" y="5301208"/>
          <a:ext cx="13747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Формула" r:id="rId21" imgW="368280" imgH="393480" progId="Equation.3">
                  <p:embed/>
                </p:oleObj>
              </mc:Choice>
              <mc:Fallback>
                <p:oleObj name="Формула" r:id="rId21" imgW="36828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01208"/>
                        <a:ext cx="13747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497071"/>
              </p:ext>
            </p:extLst>
          </p:nvPr>
        </p:nvGraphicFramePr>
        <p:xfrm>
          <a:off x="6084168" y="5301208"/>
          <a:ext cx="11382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Формула" r:id="rId23" imgW="304560" imgH="393480" progId="Equation.3">
                  <p:embed/>
                </p:oleObj>
              </mc:Choice>
              <mc:Fallback>
                <p:oleObj name="Формула" r:id="rId23" imgW="30456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5301208"/>
                        <a:ext cx="1138238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885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ahoma" pitchFamily="34" charset="0"/>
              </a:rPr>
              <a:t>Представьте в виде десятичной дроби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971550" y="549275"/>
          <a:ext cx="18288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Формула" r:id="rId3" imgW="558720" imgH="393480" progId="Equation.3">
                  <p:embed/>
                </p:oleObj>
              </mc:Choice>
              <mc:Fallback>
                <p:oleObj name="Формула" r:id="rId3" imgW="558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49275"/>
                        <a:ext cx="1828800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971550" y="1989138"/>
          <a:ext cx="23209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Формула" r:id="rId5" imgW="711000" imgH="393480" progId="Equation.3">
                  <p:embed/>
                </p:oleObj>
              </mc:Choice>
              <mc:Fallback>
                <p:oleObj name="Формула" r:id="rId5" imgW="7110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9138"/>
                        <a:ext cx="23209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971550" y="3429000"/>
          <a:ext cx="1824038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Формула" r:id="rId7" imgW="558720" imgH="393480" progId="Equation.3">
                  <p:embed/>
                </p:oleObj>
              </mc:Choice>
              <mc:Fallback>
                <p:oleObj name="Формула" r:id="rId7" imgW="5587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429000"/>
                        <a:ext cx="1824038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4572000" y="549275"/>
          <a:ext cx="227806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Формула" r:id="rId9" imgW="698400" imgH="393480" progId="Equation.3">
                  <p:embed/>
                </p:oleObj>
              </mc:Choice>
              <mc:Fallback>
                <p:oleObj name="Формула" r:id="rId9" imgW="6984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9275"/>
                        <a:ext cx="2278063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1"/>
          <p:cNvGraphicFramePr>
            <a:graphicFrameLocks noChangeAspect="1"/>
          </p:cNvGraphicFramePr>
          <p:nvPr/>
        </p:nvGraphicFramePr>
        <p:xfrm>
          <a:off x="4572000" y="1989138"/>
          <a:ext cx="23209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Формула" r:id="rId11" imgW="711000" imgH="393480" progId="Equation.3">
                  <p:embed/>
                </p:oleObj>
              </mc:Choice>
              <mc:Fallback>
                <p:oleObj name="Формула" r:id="rId11" imgW="7110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9138"/>
                        <a:ext cx="23209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12"/>
          <p:cNvGraphicFramePr>
            <a:graphicFrameLocks noChangeAspect="1"/>
          </p:cNvGraphicFramePr>
          <p:nvPr/>
        </p:nvGraphicFramePr>
        <p:xfrm>
          <a:off x="4572000" y="3573463"/>
          <a:ext cx="28209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Формула" r:id="rId13" imgW="863280" imgH="393480" progId="Equation.3">
                  <p:embed/>
                </p:oleObj>
              </mc:Choice>
              <mc:Fallback>
                <p:oleObj name="Формула" r:id="rId13" imgW="8632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73463"/>
                        <a:ext cx="2820988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3"/>
          <p:cNvGraphicFramePr>
            <a:graphicFrameLocks noChangeAspect="1"/>
          </p:cNvGraphicFramePr>
          <p:nvPr/>
        </p:nvGraphicFramePr>
        <p:xfrm>
          <a:off x="4572000" y="4868863"/>
          <a:ext cx="281781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Формула" r:id="rId15" imgW="863280" imgH="393480" progId="Equation.3">
                  <p:embed/>
                </p:oleObj>
              </mc:Choice>
              <mc:Fallback>
                <p:oleObj name="Формула" r:id="rId15" imgW="8632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68863"/>
                        <a:ext cx="2817813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8737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Проверь себя</a:t>
            </a:r>
            <a:endParaRPr lang="ru-RU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539796"/>
              </p:ext>
            </p:extLst>
          </p:nvPr>
        </p:nvGraphicFramePr>
        <p:xfrm>
          <a:off x="539552" y="1340768"/>
          <a:ext cx="1824038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Формула" r:id="rId3" imgW="558720" imgH="393480" progId="Equation.3">
                  <p:embed/>
                </p:oleObj>
              </mc:Choice>
              <mc:Fallback>
                <p:oleObj name="Формула" r:id="rId3" imgW="5587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1824038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37226"/>
              </p:ext>
            </p:extLst>
          </p:nvPr>
        </p:nvGraphicFramePr>
        <p:xfrm>
          <a:off x="611560" y="3140968"/>
          <a:ext cx="23209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Формула" r:id="rId5" imgW="711000" imgH="393480" progId="Equation.3">
                  <p:embed/>
                </p:oleObj>
              </mc:Choice>
              <mc:Fallback>
                <p:oleObj name="Формула" r:id="rId5" imgW="711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140968"/>
                        <a:ext cx="23209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367779"/>
              </p:ext>
            </p:extLst>
          </p:nvPr>
        </p:nvGraphicFramePr>
        <p:xfrm>
          <a:off x="4283968" y="980728"/>
          <a:ext cx="18637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Формула" r:id="rId7" imgW="571320" imgH="393480" progId="Equation.3">
                  <p:embed/>
                </p:oleObj>
              </mc:Choice>
              <mc:Fallback>
                <p:oleObj name="Формула" r:id="rId7" imgW="5713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980728"/>
                        <a:ext cx="1863725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215224"/>
              </p:ext>
            </p:extLst>
          </p:nvPr>
        </p:nvGraphicFramePr>
        <p:xfrm>
          <a:off x="4427984" y="2852936"/>
          <a:ext cx="23209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Формула" r:id="rId9" imgW="711000" imgH="393480" progId="Equation.3">
                  <p:embed/>
                </p:oleObj>
              </mc:Choice>
              <mc:Fallback>
                <p:oleObj name="Формула" r:id="rId9" imgW="7110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852936"/>
                        <a:ext cx="23209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737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Проверь себя</a:t>
            </a:r>
            <a:endParaRPr lang="ru-RU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0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FF0000"/>
                </a:solidFill>
                <a:latin typeface="Tahoma" pitchFamily="34" charset="0"/>
              </a:rPr>
              <a:t>Представьте в виде обыкновенной дроби</a:t>
            </a:r>
            <a:endParaRPr lang="ru-RU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124744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dirty="0" smtClean="0"/>
              <a:t>0,7 =</a:t>
            </a:r>
            <a:endParaRPr lang="ru-RU" sz="2000" b="1" dirty="0"/>
          </a:p>
          <a:p>
            <a:pPr>
              <a:lnSpc>
                <a:spcPct val="200000"/>
              </a:lnSpc>
            </a:pPr>
            <a:r>
              <a:rPr lang="ru-RU" sz="2000" b="1" dirty="0" smtClean="0"/>
              <a:t>0,405 =</a:t>
            </a:r>
            <a:endParaRPr lang="ru-RU" sz="2000" b="1" dirty="0"/>
          </a:p>
          <a:p>
            <a:pPr>
              <a:lnSpc>
                <a:spcPct val="200000"/>
              </a:lnSpc>
            </a:pPr>
            <a:r>
              <a:rPr lang="ru-RU" sz="2000" b="1" dirty="0" smtClean="0"/>
              <a:t>0,03 =</a:t>
            </a:r>
            <a:endParaRPr lang="ru-RU" sz="2000" b="1" dirty="0"/>
          </a:p>
          <a:p>
            <a:pPr>
              <a:lnSpc>
                <a:spcPct val="200000"/>
              </a:lnSpc>
            </a:pPr>
            <a:r>
              <a:rPr lang="ru-RU" sz="2000" b="1" dirty="0" smtClean="0"/>
              <a:t>2,2078 =</a:t>
            </a:r>
            <a:endParaRPr lang="ru-RU" sz="2000" b="1" dirty="0"/>
          </a:p>
          <a:p>
            <a:pPr>
              <a:lnSpc>
                <a:spcPct val="200000"/>
              </a:lnSpc>
            </a:pPr>
            <a:r>
              <a:rPr lang="ru-RU" sz="2000" b="1" dirty="0" smtClean="0"/>
              <a:t>13,039 =</a:t>
            </a:r>
            <a:endParaRPr lang="ru-RU" sz="2000" b="1" dirty="0"/>
          </a:p>
          <a:p>
            <a:pPr>
              <a:lnSpc>
                <a:spcPct val="200000"/>
              </a:lnSpc>
            </a:pPr>
            <a:r>
              <a:rPr lang="ru-RU" sz="2000" b="1" dirty="0" smtClean="0"/>
              <a:t>7200,04003 =</a:t>
            </a:r>
            <a:endParaRPr lang="ru-RU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483768" y="1268760"/>
                <a:ext cx="413895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268760"/>
                <a:ext cx="413895" cy="4380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690715" y="1988840"/>
                <a:ext cx="596638" cy="443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𝟒𝟎𝟓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715" y="1988840"/>
                <a:ext cx="596638" cy="4430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2611701" y="2636912"/>
                <a:ext cx="505267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701" y="2636912"/>
                <a:ext cx="505267" cy="4392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2817975" y="3209389"/>
                <a:ext cx="713657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/>
                        </a:rPr>
                        <m:t>𝟐</m:t>
                      </m:r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𝟐𝟎𝟕𝟖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975" y="3209389"/>
                <a:ext cx="713657" cy="4392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904118" y="3861048"/>
                <a:ext cx="713657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/>
                        </a:rPr>
                        <m:t>𝟏𝟑</m:t>
                      </m:r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𝟏𝟑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118" y="3861048"/>
                <a:ext cx="713657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419872" y="4437112"/>
                <a:ext cx="982961" cy="359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/>
                  <a:t>7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𝟐𝟎𝟎</m:t>
                    </m:r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/>
                          </a:rPr>
                          <m:t>𝟒𝟎𝟎𝟑</m:t>
                        </m:r>
                      </m:num>
                      <m:den>
                        <m:r>
                          <a:rPr lang="ru-RU" b="1" i="1">
                            <a:latin typeface="Cambria Math"/>
                          </a:rPr>
                          <m:t>𝟏𝟎𝟎𝟎𝟎𝟎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437112"/>
                <a:ext cx="982961" cy="359073"/>
              </a:xfrm>
              <a:prstGeom prst="rect">
                <a:avLst/>
              </a:prstGeom>
              <a:blipFill rotWithShape="1">
                <a:blip r:embed="rId7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2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5383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Прочитайте 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</a:rPr>
              <a:t>дроби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4198" y="1023730"/>
            <a:ext cx="1805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0,6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97773" y="1534526"/>
            <a:ext cx="247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2,31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7031" y="213285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0,04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84145" y="265513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13,507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97031" y="320819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2,0017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08226" y="3779057"/>
            <a:ext cx="26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0,00209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18543" y="4570756"/>
            <a:ext cx="292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100,000057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5373216"/>
            <a:ext cx="6122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№ </a:t>
            </a:r>
            <a:r>
              <a:rPr lang="ru-RU" sz="2800" b="1" dirty="0" smtClean="0"/>
              <a:t>1145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err="1" smtClean="0"/>
              <a:t>Н.Я.Виленкин</a:t>
            </a:r>
            <a:r>
              <a:rPr lang="ru-RU" sz="2800" b="1" dirty="0" smtClean="0"/>
              <a:t>, Математика,5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4432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43054"/>
            <a:ext cx="6391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«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ПЛЮС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— МИНУС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</a:rPr>
              <a:t> -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ИНТЕРЕСНО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</a:rPr>
              <a:t>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91511"/>
              </p:ext>
            </p:extLst>
          </p:nvPr>
        </p:nvGraphicFramePr>
        <p:xfrm>
          <a:off x="-1" y="1124744"/>
          <a:ext cx="9252519" cy="335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173"/>
                <a:gridCol w="3084173"/>
                <a:gridCol w="30841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«ПЛЮС»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«МИНУС»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«ИНТЕРЕСНО»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записать, что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понравилось на уроке,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информация и формы работы,  которые вызвали положительные эмоции, могут быть ему полезны для достижения каких-то целей.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записать, что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не понравилось на уроке</a:t>
                      </a:r>
                      <a:r>
                        <a:rPr lang="ru-RU" sz="1600" dirty="0" smtClean="0"/>
                        <a:t>, показалось скучным, вызвало неприязнь, осталось непонятным, или информация, оказалась не нужной, бесполезной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записать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все любопытные факты,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 которых узнали на уроке, что бы еще хотелось узнать по данной проблеме, вопросы к учителю.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2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5536" y="764704"/>
            <a:ext cx="806489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 smtClean="0">
                <a:latin typeface="Tahoma" pitchFamily="34" charset="0"/>
              </a:rPr>
              <a:t>Д/з   </a:t>
            </a:r>
            <a:r>
              <a:rPr lang="ru-RU" sz="3200" b="1" dirty="0">
                <a:latin typeface="Tahoma" pitchFamily="34" charset="0"/>
              </a:rPr>
              <a:t>п. 30 </a:t>
            </a:r>
            <a:r>
              <a:rPr lang="ru-RU" sz="3200" b="1" dirty="0" smtClean="0">
                <a:latin typeface="Tahoma" pitchFamily="34" charset="0"/>
              </a:rPr>
              <a:t>( </a:t>
            </a:r>
            <a:r>
              <a:rPr lang="ru-RU" sz="3200" b="1" dirty="0">
                <a:latin typeface="Tahoma" pitchFamily="34" charset="0"/>
              </a:rPr>
              <a:t>С. </a:t>
            </a:r>
            <a:r>
              <a:rPr lang="ru-RU" sz="3200" b="1" dirty="0" smtClean="0">
                <a:latin typeface="Tahoma" pitchFamily="34" charset="0"/>
              </a:rPr>
              <a:t>180-181)</a:t>
            </a:r>
            <a:endParaRPr lang="ru-RU" sz="3200" b="1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3200" b="1" dirty="0">
                <a:latin typeface="Tahoma" pitchFamily="34" charset="0"/>
              </a:rPr>
              <a:t>№ </a:t>
            </a:r>
            <a:r>
              <a:rPr lang="ru-RU" sz="3200" b="1" dirty="0" smtClean="0">
                <a:latin typeface="Tahoma" pitchFamily="34" charset="0"/>
              </a:rPr>
              <a:t>1141, 1146, 1166</a:t>
            </a:r>
            <a:r>
              <a:rPr lang="en-US" sz="3200" b="1" dirty="0" smtClean="0">
                <a:latin typeface="Tahoma" pitchFamily="34" charset="0"/>
              </a:rPr>
              <a:t>(</a:t>
            </a:r>
            <a:r>
              <a:rPr lang="ru-RU" sz="3200" b="1" dirty="0" smtClean="0">
                <a:latin typeface="Tahoma" pitchFamily="34" charset="0"/>
              </a:rPr>
              <a:t>а), 1167, 1158.</a:t>
            </a:r>
            <a:endParaRPr lang="ru-RU" sz="3200" b="1" dirty="0">
              <a:latin typeface="Tahoma" pitchFamily="34" charset="0"/>
            </a:endParaRP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3563938" y="2781300"/>
            <a:ext cx="5040312" cy="4391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>
                <a:ln w="254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CCFF"/>
                    </a:gs>
                  </a:gsLst>
                  <a:path path="rect">
                    <a:fillToRect l="50000" t="50000" r="50000" b="50000"/>
                  </a:path>
                </a:gradFill>
                <a:latin typeface="Tahoma"/>
                <a:ea typeface="Tahoma"/>
                <a:cs typeface="Tahoma"/>
              </a:rPr>
              <a:t> СПАСИБО </a:t>
            </a:r>
          </a:p>
          <a:p>
            <a:pPr algn="ctr"/>
            <a:r>
              <a:rPr lang="ru-RU" sz="3600" b="1" kern="10">
                <a:ln w="254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CCFF"/>
                    </a:gs>
                  </a:gsLst>
                  <a:path path="rect">
                    <a:fillToRect l="50000" t="50000" r="50000" b="50000"/>
                  </a:path>
                </a:gradFill>
                <a:latin typeface="Tahoma"/>
                <a:ea typeface="Tahoma"/>
                <a:cs typeface="Tahoma"/>
              </a:rPr>
              <a:t> за активное участие </a:t>
            </a:r>
          </a:p>
          <a:p>
            <a:pPr algn="ctr"/>
            <a:r>
              <a:rPr lang="ru-RU" sz="3600" b="1" kern="10">
                <a:ln w="254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CCFF"/>
                    </a:gs>
                  </a:gsLst>
                  <a:path path="rect">
                    <a:fillToRect l="50000" t="50000" r="50000" b="50000"/>
                  </a:path>
                </a:gradFill>
                <a:latin typeface="Tahoma"/>
                <a:ea typeface="Tahoma"/>
                <a:cs typeface="Tahoma"/>
              </a:rPr>
              <a:t> на уроке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41889"/>
            <a:ext cx="59046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 smtClean="0"/>
              <a:t>Будь внимательней, дружок.</a:t>
            </a:r>
            <a:br>
              <a:rPr lang="ru-RU" sz="2400" b="1" dirty="0" smtClean="0"/>
            </a:br>
            <a:r>
              <a:rPr lang="ru-RU" sz="2400" b="1" dirty="0" smtClean="0"/>
              <a:t>Начинаем мы урок.</a:t>
            </a:r>
            <a:br>
              <a:rPr lang="ru-RU" sz="2400" b="1" dirty="0" smtClean="0"/>
            </a:br>
            <a:r>
              <a:rPr lang="ru-RU" sz="2400" b="1" dirty="0" smtClean="0"/>
              <a:t>Посмотрите, все ль в порядке:</a:t>
            </a:r>
            <a:br>
              <a:rPr lang="ru-RU" sz="2400" b="1" dirty="0" smtClean="0"/>
            </a:br>
            <a:r>
              <a:rPr lang="ru-RU" sz="2400" b="1" dirty="0" smtClean="0"/>
              <a:t>Книжка, ручка и тетрадка.</a:t>
            </a:r>
            <a:br>
              <a:rPr lang="ru-RU" sz="2400" b="1" dirty="0" smtClean="0"/>
            </a:br>
            <a:r>
              <a:rPr lang="ru-RU" sz="2400" b="1" dirty="0" smtClean="0"/>
              <a:t>Все ли правильно сидят?</a:t>
            </a:r>
            <a:br>
              <a:rPr lang="ru-RU" sz="2400" b="1" dirty="0" smtClean="0"/>
            </a:br>
            <a:r>
              <a:rPr lang="ru-RU" sz="2400" b="1" dirty="0" smtClean="0"/>
              <a:t>Все ль внимательно глядят?</a:t>
            </a:r>
            <a:br>
              <a:rPr lang="ru-RU" sz="2400" b="1" dirty="0" smtClean="0"/>
            </a:br>
            <a:r>
              <a:rPr lang="ru-RU" sz="2400" b="1" dirty="0" smtClean="0"/>
              <a:t>Каждый хочет получать</a:t>
            </a:r>
            <a:br>
              <a:rPr lang="ru-RU" sz="2400" b="1" dirty="0" smtClean="0"/>
            </a:br>
            <a:r>
              <a:rPr lang="ru-RU" sz="2400" b="1" dirty="0" smtClean="0"/>
              <a:t>Только лишь оценку “5”.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684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825194"/>
              </p:ext>
            </p:extLst>
          </p:nvPr>
        </p:nvGraphicFramePr>
        <p:xfrm>
          <a:off x="4716016" y="5157192"/>
          <a:ext cx="109061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Формула" r:id="rId3" imgW="291960" imgH="393480" progId="Equation.3">
                  <p:embed/>
                </p:oleObj>
              </mc:Choice>
              <mc:Fallback>
                <p:oleObj name="Формула" r:id="rId3" imgW="29196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157192"/>
                        <a:ext cx="1090612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717810"/>
              </p:ext>
            </p:extLst>
          </p:nvPr>
        </p:nvGraphicFramePr>
        <p:xfrm>
          <a:off x="2195736" y="5157192"/>
          <a:ext cx="8080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Формула" r:id="rId5" imgW="215640" imgH="393480" progId="Equation.3">
                  <p:embed/>
                </p:oleObj>
              </mc:Choice>
              <mc:Fallback>
                <p:oleObj name="Формула" r:id="rId5" imgW="21564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157192"/>
                        <a:ext cx="808038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674628"/>
              </p:ext>
            </p:extLst>
          </p:nvPr>
        </p:nvGraphicFramePr>
        <p:xfrm>
          <a:off x="3491880" y="5157192"/>
          <a:ext cx="8540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Формула" r:id="rId7" imgW="228600" imgH="393480" progId="Equation.3">
                  <p:embed/>
                </p:oleObj>
              </mc:Choice>
              <mc:Fallback>
                <p:oleObj name="Формула" r:id="rId7" imgW="22860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157192"/>
                        <a:ext cx="8540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114318"/>
              </p:ext>
            </p:extLst>
          </p:nvPr>
        </p:nvGraphicFramePr>
        <p:xfrm>
          <a:off x="6300192" y="5229200"/>
          <a:ext cx="11382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Формула" r:id="rId9" imgW="304560" imgH="393480" progId="Equation.3">
                  <p:embed/>
                </p:oleObj>
              </mc:Choice>
              <mc:Fallback>
                <p:oleObj name="Формула" r:id="rId9" imgW="3045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5229200"/>
                        <a:ext cx="1138238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06300"/>
              </p:ext>
            </p:extLst>
          </p:nvPr>
        </p:nvGraphicFramePr>
        <p:xfrm>
          <a:off x="251520" y="3573016"/>
          <a:ext cx="80645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Формула" r:id="rId11" imgW="215640" imgH="393480" progId="Equation.3">
                  <p:embed/>
                </p:oleObj>
              </mc:Choice>
              <mc:Fallback>
                <p:oleObj name="Формула" r:id="rId11" imgW="21564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573016"/>
                        <a:ext cx="80645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87382"/>
              </p:ext>
            </p:extLst>
          </p:nvPr>
        </p:nvGraphicFramePr>
        <p:xfrm>
          <a:off x="1331640" y="3573016"/>
          <a:ext cx="8540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Формула" r:id="rId13" imgW="228600" imgH="393480" progId="Equation.3">
                  <p:embed/>
                </p:oleObj>
              </mc:Choice>
              <mc:Fallback>
                <p:oleObj name="Формула" r:id="rId13" imgW="22860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573016"/>
                        <a:ext cx="8540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60617"/>
              </p:ext>
            </p:extLst>
          </p:nvPr>
        </p:nvGraphicFramePr>
        <p:xfrm>
          <a:off x="2483768" y="3573016"/>
          <a:ext cx="109061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Формула" r:id="rId15" imgW="291960" imgH="393480" progId="Equation.3">
                  <p:embed/>
                </p:oleObj>
              </mc:Choice>
              <mc:Fallback>
                <p:oleObj name="Формула" r:id="rId15" imgW="2919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573016"/>
                        <a:ext cx="1090612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123923"/>
              </p:ext>
            </p:extLst>
          </p:nvPr>
        </p:nvGraphicFramePr>
        <p:xfrm>
          <a:off x="3851920" y="3501008"/>
          <a:ext cx="10906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Формула" r:id="rId17" imgW="291960" imgH="393480" progId="Equation.3">
                  <p:embed/>
                </p:oleObj>
              </mc:Choice>
              <mc:Fallback>
                <p:oleObj name="Формула" r:id="rId17" imgW="29196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501008"/>
                        <a:ext cx="1090613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100999"/>
              </p:ext>
            </p:extLst>
          </p:nvPr>
        </p:nvGraphicFramePr>
        <p:xfrm>
          <a:off x="5076056" y="3501008"/>
          <a:ext cx="137636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Формула" r:id="rId19" imgW="368280" imgH="393480" progId="Equation.3">
                  <p:embed/>
                </p:oleObj>
              </mc:Choice>
              <mc:Fallback>
                <p:oleObj name="Формула" r:id="rId19" imgW="36828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501008"/>
                        <a:ext cx="1376363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53285"/>
              </p:ext>
            </p:extLst>
          </p:nvPr>
        </p:nvGraphicFramePr>
        <p:xfrm>
          <a:off x="7596336" y="3573016"/>
          <a:ext cx="13747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Формула" r:id="rId21" imgW="368280" imgH="393480" progId="Equation.3">
                  <p:embed/>
                </p:oleObj>
              </mc:Choice>
              <mc:Fallback>
                <p:oleObj name="Формула" r:id="rId21" imgW="36828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3573016"/>
                        <a:ext cx="13747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926121"/>
              </p:ext>
            </p:extLst>
          </p:nvPr>
        </p:nvGraphicFramePr>
        <p:xfrm>
          <a:off x="6444208" y="3573016"/>
          <a:ext cx="11382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Формула" r:id="rId23" imgW="304560" imgH="393480" progId="Equation.3">
                  <p:embed/>
                </p:oleObj>
              </mc:Choice>
              <mc:Fallback>
                <p:oleObj name="Формула" r:id="rId23" imgW="30456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573016"/>
                        <a:ext cx="1138238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4458" y="980728"/>
            <a:ext cx="9150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Из представленных дробей выпишите</a:t>
            </a:r>
          </a:p>
          <a:p>
            <a:r>
              <a:rPr lang="ru-RU" sz="2800" b="1" dirty="0" smtClean="0"/>
              <a:t> а) неправильные дроби</a:t>
            </a:r>
          </a:p>
          <a:p>
            <a:r>
              <a:rPr lang="ru-RU" sz="2800" b="1" dirty="0" smtClean="0"/>
              <a:t> б) неправильные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61" y="168936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1.На какие </a:t>
            </a:r>
            <a:r>
              <a:rPr lang="ru-RU" sz="2800" b="1" dirty="0"/>
              <a:t>2 группы можно разделить дроби?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16" y="2636912"/>
            <a:ext cx="915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Какой </a:t>
            </a:r>
            <a:r>
              <a:rPr lang="ru-RU" sz="2800" b="1" dirty="0"/>
              <a:t>признак объединяет все дроби?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43519_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65" y="0"/>
            <a:ext cx="2287109" cy="3095449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-228940" y="3095449"/>
            <a:ext cx="270625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800" b="1" dirty="0">
                <a:solidFill>
                  <a:srgbClr val="6600CC"/>
                </a:solidFill>
                <a:latin typeface="Tahoma" pitchFamily="34" charset="0"/>
              </a:rPr>
              <a:t>Симон </a:t>
            </a:r>
            <a:r>
              <a:rPr lang="ru-RU" sz="1800" b="1" dirty="0" err="1">
                <a:solidFill>
                  <a:srgbClr val="6600CC"/>
                </a:solidFill>
                <a:latin typeface="Tahoma" pitchFamily="34" charset="0"/>
              </a:rPr>
              <a:t>Стевин</a:t>
            </a:r>
            <a:endParaRPr lang="ru-RU" sz="1800" b="1" dirty="0">
              <a:solidFill>
                <a:srgbClr val="6600C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800" b="1" dirty="0">
                <a:solidFill>
                  <a:srgbClr val="6600CC"/>
                </a:solidFill>
                <a:latin typeface="Tahoma" pitchFamily="34" charset="0"/>
              </a:rPr>
              <a:t> (1548 – 1620)</a:t>
            </a: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73028" y="1037562"/>
                <a:ext cx="6984776" cy="4601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2400" b="1" dirty="0" smtClean="0">
                    <a:latin typeface="Tahoma" pitchFamily="34" charset="0"/>
                  </a:rPr>
                  <a:t>В 15 в. </a:t>
                </a:r>
                <a:r>
                  <a:rPr lang="ru-RU" sz="2400" b="1" dirty="0">
                    <a:latin typeface="Tahoma" pitchFamily="34" charset="0"/>
                  </a:rPr>
                  <a:t>нидерландский математик предложил для дробей со знаменателем, </a:t>
                </a:r>
                <a:endParaRPr lang="ru-RU" sz="2400" b="1" dirty="0" smtClean="0">
                  <a:latin typeface="Tahoma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2400" b="1" dirty="0" smtClean="0">
                    <a:latin typeface="Tahoma" pitchFamily="34" charset="0"/>
                  </a:rPr>
                  <a:t>содержащем </a:t>
                </a:r>
                <a:r>
                  <a:rPr lang="ru-RU" sz="2400" b="1" dirty="0">
                    <a:latin typeface="Tahoma" pitchFamily="34" charset="0"/>
                  </a:rPr>
                  <a:t>единицу и несколько нулей</a:t>
                </a:r>
                <a:r>
                  <a:rPr lang="ru-RU" sz="2400" b="1" dirty="0" smtClean="0">
                    <a:latin typeface="Tahoma" pitchFamily="34" charset="0"/>
                  </a:rPr>
                  <a:t>,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ru-RU" sz="2400" b="1" dirty="0" smtClean="0">
                    <a:latin typeface="Tahoma" pitchFamily="34" charset="0"/>
                  </a:rPr>
                  <a:t> </a:t>
                </a:r>
                <a:r>
                  <a:rPr lang="ru-RU" sz="2400" b="1" dirty="0">
                    <a:solidFill>
                      <a:srgbClr val="FF0000"/>
                    </a:solidFill>
                    <a:latin typeface="Tahoma" pitchFamily="34" charset="0"/>
                  </a:rPr>
                  <a:t>другую запись:</a:t>
                </a:r>
              </a:p>
              <a:p>
                <a:pPr algn="ctr"/>
                <a:endParaRPr lang="ru-RU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ru-RU" sz="2800" b="1" i="1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ru-RU" sz="2800" b="1" i="1" smtClean="0">
                          <a:latin typeface="Cambria Math"/>
                        </a:rPr>
                        <m:t>=</m:t>
                      </m:r>
                      <m:r>
                        <a:rPr lang="ru-RU" sz="2800" b="1" i="1" smtClean="0">
                          <a:latin typeface="Cambria Math"/>
                        </a:rPr>
                        <m:t>𝟎</m:t>
                      </m:r>
                      <m:r>
                        <a:rPr lang="ru-RU" sz="2800" b="1" i="1" smtClean="0">
                          <a:latin typeface="Cambria Math"/>
                        </a:rPr>
                        <m:t>,</m:t>
                      </m:r>
                      <m:r>
                        <a:rPr lang="ru-RU" sz="28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ru-RU" sz="2800" b="1" dirty="0" smtClean="0"/>
              </a:p>
              <a:p>
                <a:r>
                  <a:rPr lang="ru-RU" sz="2800" b="1" dirty="0" smtClean="0"/>
                  <a:t>                                                          </a:t>
                </a:r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/>
                      </a:rPr>
                      <m:t>                                   </m:t>
                    </m:r>
                    <m:r>
                      <a:rPr lang="ru-RU" sz="2800" b="1" i="1" smtClean="0">
                        <a:latin typeface="Cambria Math"/>
                      </a:rPr>
                      <m:t>𝟓</m:t>
                    </m:r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𝟕𝟑</m:t>
                        </m:r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ru-RU" sz="2800" b="1" i="1" smtClean="0">
                        <a:latin typeface="Cambria Math"/>
                      </a:rPr>
                      <m:t>=</m:t>
                    </m:r>
                    <m:r>
                      <a:rPr lang="ru-RU" sz="2800" b="1" i="1" smtClean="0">
                        <a:latin typeface="Cambria Math"/>
                      </a:rPr>
                      <m:t>𝟓</m:t>
                    </m:r>
                    <m:r>
                      <a:rPr lang="ru-RU" sz="2800" b="1" i="1" smtClean="0">
                        <a:latin typeface="Cambria Math"/>
                      </a:rPr>
                      <m:t>,</m:t>
                    </m:r>
                    <m:r>
                      <a:rPr lang="ru-RU" sz="2800" b="1" i="1" smtClean="0">
                        <a:latin typeface="Cambria Math"/>
                      </a:rPr>
                      <m:t>𝟕𝟑</m:t>
                    </m:r>
                  </m:oMath>
                </a14:m>
                <a:r>
                  <a:rPr lang="ru-RU" sz="2800" b="1" dirty="0" smtClean="0"/>
                  <a:t>   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028" y="1037562"/>
                <a:ext cx="6984776" cy="4601901"/>
              </a:xfrm>
              <a:prstGeom prst="rect">
                <a:avLst/>
              </a:prstGeom>
              <a:blipFill rotWithShape="1">
                <a:blip r:embed="rId3"/>
                <a:stretch>
                  <a:fillRect l="-524" r="-1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15169"/>
            <a:ext cx="7488832" cy="1943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Tahoma" pitchFamily="34" charset="0"/>
              </a:rPr>
              <a:t>Цифры, стоящие в числе справа от запятой </a:t>
            </a:r>
            <a:endParaRPr lang="ru-RU" sz="2800" b="1" dirty="0" smtClean="0">
              <a:latin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называют 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</a:rPr>
              <a:t>десятичными знаками</a:t>
            </a:r>
          </a:p>
        </p:txBody>
      </p:sp>
    </p:spTree>
    <p:extLst>
      <p:ext uri="{BB962C8B-B14F-4D97-AF65-F5344CB8AC3E}">
        <p14:creationId xmlns:p14="http://schemas.microsoft.com/office/powerpoint/2010/main" val="21365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031" y="148478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20000"/>
              </a:spcBef>
            </a:pPr>
            <a:r>
              <a:rPr lang="ru-RU" sz="2800" b="1" dirty="0">
                <a:latin typeface="Tahoma" pitchFamily="34" charset="0"/>
              </a:rPr>
              <a:t>Дробь, знаменатель которой единица с одним или несколькими нулями, записанную с помощью десятичных знаков, называют 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</a:rPr>
              <a:t>десятичной дробью</a:t>
            </a:r>
            <a:r>
              <a:rPr lang="ru-RU" sz="2800" b="1" dirty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41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49" name="Group 881"/>
          <p:cNvGraphicFramePr>
            <a:graphicFrameLocks noGrp="1"/>
          </p:cNvGraphicFramePr>
          <p:nvPr/>
        </p:nvGraphicFramePr>
        <p:xfrm>
          <a:off x="827088" y="333375"/>
          <a:ext cx="7081837" cy="4980084"/>
        </p:xfrm>
        <a:graphic>
          <a:graphicData uri="http://schemas.openxmlformats.org/drawingml/2006/table">
            <a:tbl>
              <a:tblPr/>
              <a:tblGrid>
                <a:gridCol w="2051050"/>
                <a:gridCol w="1836737"/>
                <a:gridCol w="1597025"/>
                <a:gridCol w="1597025"/>
              </a:tblGrid>
              <a:tr h="916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Дробное число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Количество нулей в знаменателе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Десятичная дробь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Количество цифр после запятой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0,6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4,03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0,115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2,008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795" marB="46795" anchor="ctr" horzOverflow="overflow">
                    <a:lnL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6" name="Rectangle 64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648"/>
          <p:cNvGraphicFramePr>
            <a:graphicFrameLocks noChangeAspect="1"/>
          </p:cNvGraphicFramePr>
          <p:nvPr/>
        </p:nvGraphicFramePr>
        <p:xfrm>
          <a:off x="1258888" y="3933825"/>
          <a:ext cx="70961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Формула" r:id="rId3" imgW="444240" imgH="393480" progId="Equation.3">
                  <p:embed/>
                </p:oleObj>
              </mc:Choice>
              <mc:Fallback>
                <p:oleObj name="Формула" r:id="rId3" imgW="444240" imgH="393480" progId="Equation.3">
                  <p:embed/>
                  <p:pic>
                    <p:nvPicPr>
                      <p:cNvPr id="0" name="Object 6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33825"/>
                        <a:ext cx="709612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50"/>
          <p:cNvGraphicFramePr>
            <a:graphicFrameLocks noChangeAspect="1"/>
          </p:cNvGraphicFramePr>
          <p:nvPr/>
        </p:nvGraphicFramePr>
        <p:xfrm>
          <a:off x="1258888" y="1268413"/>
          <a:ext cx="3460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Формула" r:id="rId5" imgW="215640" imgH="393480" progId="Equation.3">
                  <p:embed/>
                </p:oleObj>
              </mc:Choice>
              <mc:Fallback>
                <p:oleObj name="Формула" r:id="rId5" imgW="215640" imgH="393480" progId="Equation.3">
                  <p:embed/>
                  <p:pic>
                    <p:nvPicPr>
                      <p:cNvPr id="0" name="Object 6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268413"/>
                        <a:ext cx="3460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651"/>
          <p:cNvGraphicFramePr>
            <a:graphicFrameLocks noChangeAspect="1"/>
          </p:cNvGraphicFramePr>
          <p:nvPr/>
        </p:nvGraphicFramePr>
        <p:xfrm>
          <a:off x="1258888" y="1916113"/>
          <a:ext cx="4857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Формула" r:id="rId7" imgW="304560" imgH="393480" progId="Equation.3">
                  <p:embed/>
                </p:oleObj>
              </mc:Choice>
              <mc:Fallback>
                <p:oleObj name="Формула" r:id="rId7" imgW="304560" imgH="393480" progId="Equation.3">
                  <p:embed/>
                  <p:pic>
                    <p:nvPicPr>
                      <p:cNvPr id="0" name="Object 6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16113"/>
                        <a:ext cx="48577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52"/>
          <p:cNvGraphicFramePr>
            <a:graphicFrameLocks noChangeAspect="1"/>
          </p:cNvGraphicFramePr>
          <p:nvPr/>
        </p:nvGraphicFramePr>
        <p:xfrm>
          <a:off x="1258888" y="3284538"/>
          <a:ext cx="6080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Формула" r:id="rId9" imgW="380880" imgH="393480" progId="Equation.3">
                  <p:embed/>
                </p:oleObj>
              </mc:Choice>
              <mc:Fallback>
                <p:oleObj name="Формула" r:id="rId9" imgW="380880" imgH="393480" progId="Equation.3">
                  <p:embed/>
                  <p:pic>
                    <p:nvPicPr>
                      <p:cNvPr id="0" name="Object 6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84538"/>
                        <a:ext cx="60801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54"/>
          <p:cNvGraphicFramePr>
            <a:graphicFrameLocks noChangeAspect="1"/>
          </p:cNvGraphicFramePr>
          <p:nvPr/>
        </p:nvGraphicFramePr>
        <p:xfrm>
          <a:off x="1258888" y="2636838"/>
          <a:ext cx="5905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Формула" r:id="rId11" imgW="368280" imgH="393480" progId="Equation.3">
                  <p:embed/>
                </p:oleObj>
              </mc:Choice>
              <mc:Fallback>
                <p:oleObj name="Формула" r:id="rId11" imgW="368280" imgH="393480" progId="Equation.3">
                  <p:embed/>
                  <p:pic>
                    <p:nvPicPr>
                      <p:cNvPr id="0" name="Object 6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636838"/>
                        <a:ext cx="5905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882"/>
          <p:cNvGraphicFramePr>
            <a:graphicFrameLocks noChangeAspect="1"/>
          </p:cNvGraphicFramePr>
          <p:nvPr/>
        </p:nvGraphicFramePr>
        <p:xfrm>
          <a:off x="1198563" y="4652963"/>
          <a:ext cx="8318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Формула" r:id="rId13" imgW="520560" imgH="393480" progId="Equation.3">
                  <p:embed/>
                </p:oleObj>
              </mc:Choice>
              <mc:Fallback>
                <p:oleObj name="Формула" r:id="rId13" imgW="520560" imgH="393480" progId="Equation.3">
                  <p:embed/>
                  <p:pic>
                    <p:nvPicPr>
                      <p:cNvPr id="0" name="Object 8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4652963"/>
                        <a:ext cx="8318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" name="Text Box 883"/>
          <p:cNvSpPr txBox="1">
            <a:spLocks noChangeArrowheads="1"/>
          </p:cNvSpPr>
          <p:nvPr/>
        </p:nvSpPr>
        <p:spPr bwMode="auto">
          <a:xfrm>
            <a:off x="1979613" y="5445125"/>
            <a:ext cx="1512887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Tahoma" pitchFamily="34" charset="0"/>
              </a:rPr>
              <a:t>А. 0,037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Tahoma" pitchFamily="34" charset="0"/>
              </a:rPr>
              <a:t>Б. 0,0037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Tahoma" pitchFamily="34" charset="0"/>
              </a:rPr>
              <a:t>В. 0,37</a:t>
            </a:r>
          </a:p>
        </p:txBody>
      </p:sp>
      <p:sp>
        <p:nvSpPr>
          <p:cNvPr id="4148" name="Text Box 884"/>
          <p:cNvSpPr txBox="1">
            <a:spLocks noChangeArrowheads="1"/>
          </p:cNvSpPr>
          <p:nvPr/>
        </p:nvSpPr>
        <p:spPr bwMode="auto">
          <a:xfrm>
            <a:off x="5076825" y="5445125"/>
            <a:ext cx="251936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Tahoma" pitchFamily="34" charset="0"/>
              </a:rPr>
              <a:t>А. 3,5216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Tahoma" pitchFamily="34" charset="0"/>
              </a:rPr>
              <a:t>Б. 0,035216 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Tahoma" pitchFamily="34" charset="0"/>
              </a:rPr>
              <a:t>В. 0,35216</a:t>
            </a:r>
          </a:p>
          <a:p>
            <a:pPr eaLnBrk="1" hangingPunct="1">
              <a:spcBef>
                <a:spcPct val="50000"/>
              </a:spcBef>
            </a:pPr>
            <a:endParaRPr lang="ru-RU" sz="1800" b="1">
              <a:latin typeface="Tahoma" pitchFamily="34" charset="0"/>
            </a:endParaRPr>
          </a:p>
        </p:txBody>
      </p:sp>
      <p:sp>
        <p:nvSpPr>
          <p:cNvPr id="8053" name="Text Box 885"/>
          <p:cNvSpPr txBox="1">
            <a:spLocks noChangeArrowheads="1"/>
          </p:cNvSpPr>
          <p:nvPr/>
        </p:nvSpPr>
        <p:spPr bwMode="auto">
          <a:xfrm>
            <a:off x="4859338" y="414972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0,0037</a:t>
            </a:r>
          </a:p>
        </p:txBody>
      </p:sp>
      <p:sp>
        <p:nvSpPr>
          <p:cNvPr id="8054" name="Text Box 886"/>
          <p:cNvSpPr txBox="1">
            <a:spLocks noChangeArrowheads="1"/>
          </p:cNvSpPr>
          <p:nvPr/>
        </p:nvSpPr>
        <p:spPr bwMode="auto">
          <a:xfrm>
            <a:off x="4859338" y="479742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0,35216</a:t>
            </a:r>
          </a:p>
        </p:txBody>
      </p:sp>
      <p:sp>
        <p:nvSpPr>
          <p:cNvPr id="8055" name="Text Box 887"/>
          <p:cNvSpPr txBox="1">
            <a:spLocks noChangeArrowheads="1"/>
          </p:cNvSpPr>
          <p:nvPr/>
        </p:nvSpPr>
        <p:spPr bwMode="auto">
          <a:xfrm>
            <a:off x="5219700" y="40767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?</a:t>
            </a:r>
          </a:p>
        </p:txBody>
      </p:sp>
      <p:sp>
        <p:nvSpPr>
          <p:cNvPr id="8056" name="Text Box 888"/>
          <p:cNvSpPr txBox="1">
            <a:spLocks noChangeArrowheads="1"/>
          </p:cNvSpPr>
          <p:nvPr/>
        </p:nvSpPr>
        <p:spPr bwMode="auto">
          <a:xfrm>
            <a:off x="5292725" y="47974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3" grpId="0"/>
      <p:bldP spid="8054" grpId="0"/>
      <p:bldP spid="8055" grpId="0"/>
      <p:bldP spid="80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640960" cy="3657600"/>
          </a:xfrm>
        </p:spPr>
        <p:txBody>
          <a:bodyPr/>
          <a:lstStyle/>
          <a:p>
            <a:r>
              <a:rPr lang="ru-RU" sz="2800" b="1" dirty="0" smtClean="0">
                <a:latin typeface="Tahoma" pitchFamily="34" charset="0"/>
              </a:rPr>
              <a:t>Записать целую часть (она может быть равна нулю).</a:t>
            </a:r>
          </a:p>
          <a:p>
            <a:r>
              <a:rPr lang="ru-RU" sz="2800" b="1" dirty="0" smtClean="0">
                <a:latin typeface="Tahoma" pitchFamily="34" charset="0"/>
              </a:rPr>
              <a:t>Поставить запятую, отделяющую целую часть от дробной.</a:t>
            </a:r>
          </a:p>
          <a:p>
            <a:r>
              <a:rPr lang="ru-RU" sz="2800" b="1" dirty="0" smtClean="0">
                <a:latin typeface="Tahoma" pitchFamily="34" charset="0"/>
              </a:rPr>
              <a:t>Уравнять, если необходимо, число цифр числителя с количеством нулей в знаменателе.(если окажется, что десятичных знаков должно быть больше, то 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слева к числителю дописываются нули</a:t>
            </a:r>
            <a:r>
              <a:rPr lang="ru-RU" sz="2800" b="1" dirty="0" smtClean="0">
                <a:latin typeface="Tahoma" pitchFamily="34" charset="0"/>
              </a:rPr>
              <a:t>)</a:t>
            </a:r>
          </a:p>
          <a:p>
            <a:r>
              <a:rPr lang="ru-RU" sz="2800" b="1" dirty="0" smtClean="0">
                <a:latin typeface="Tahoma" pitchFamily="34" charset="0"/>
              </a:rPr>
              <a:t>Записать числитель дробной части.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1125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ahoma" pitchFamily="34" charset="0"/>
              </a:rPr>
              <a:t>Чтобы представить обыкновенную дробь в виде десятичной, надо: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54868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>Пример</a:t>
            </a:r>
            <a:endParaRPr lang="ru-RU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1640" y="1917279"/>
                <a:ext cx="2376264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latin typeface="Cambria Math"/>
                        </a:rPr>
                        <m:t>𝟔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0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0" smtClean="0">
                              <a:latin typeface="Cambria Math"/>
                            </a:rPr>
                            <m:t>𝟏𝟎𝟎𝟎</m:t>
                          </m:r>
                        </m:den>
                      </m:f>
                      <m:r>
                        <a:rPr lang="ru-RU" sz="3200" b="1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917279"/>
                <a:ext cx="2376264" cy="10275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364338" y="1966119"/>
                <a:ext cx="2016224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>
                          <a:latin typeface="Cambria Math"/>
                        </a:rPr>
                        <m:t>𝟔</m:t>
                      </m:r>
                      <m:f>
                        <m:f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/>
                            </a:rPr>
                            <m:t>𝟎𝟎𝟓</m:t>
                          </m:r>
                        </m:num>
                        <m:den>
                          <m:r>
                            <a:rPr lang="ru-RU" sz="3200" b="1">
                              <a:latin typeface="Cambria Math"/>
                            </a:rPr>
                            <m:t>𝟏𝟎𝟎𝟎</m:t>
                          </m:r>
                        </m:den>
                      </m:f>
                      <m:r>
                        <a:rPr lang="ru-RU" sz="3200" b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338" y="1966119"/>
                <a:ext cx="2016224" cy="10275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80562" y="2277151"/>
                <a:ext cx="14970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>
                          <a:latin typeface="Cambria Math"/>
                        </a:rPr>
                        <m:t>𝟔</m:t>
                      </m:r>
                      <m:r>
                        <a:rPr lang="ru-RU" sz="3200" b="1">
                          <a:latin typeface="Cambria Math"/>
                        </a:rPr>
                        <m:t>,</m:t>
                      </m:r>
                      <m:r>
                        <a:rPr lang="ru-RU" sz="3200" b="1">
                          <a:latin typeface="Cambria Math"/>
                        </a:rPr>
                        <m:t>𝟎𝟎𝟓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562" y="2277151"/>
                <a:ext cx="149701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9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457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Пастель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Десятичная запись дробных чисел</dc:title>
  <dc:creator>M&amp;V&amp;P</dc:creator>
  <cp:lastModifiedBy>Yury</cp:lastModifiedBy>
  <cp:revision>43</cp:revision>
  <dcterms:created xsi:type="dcterms:W3CDTF">2008-02-08T20:43:49Z</dcterms:created>
  <dcterms:modified xsi:type="dcterms:W3CDTF">2016-02-14T08:48:19Z</dcterms:modified>
</cp:coreProperties>
</file>