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83" r:id="rId2"/>
    <p:sldId id="310" r:id="rId3"/>
    <p:sldId id="321" r:id="rId4"/>
    <p:sldId id="347" r:id="rId5"/>
    <p:sldId id="322" r:id="rId6"/>
    <p:sldId id="323" r:id="rId7"/>
    <p:sldId id="324" r:id="rId8"/>
    <p:sldId id="314" r:id="rId9"/>
    <p:sldId id="318" r:id="rId10"/>
    <p:sldId id="311" r:id="rId11"/>
    <p:sldId id="334" r:id="rId12"/>
    <p:sldId id="336" r:id="rId13"/>
    <p:sldId id="338" r:id="rId14"/>
    <p:sldId id="340" r:id="rId15"/>
    <p:sldId id="341" r:id="rId16"/>
    <p:sldId id="342" r:id="rId17"/>
    <p:sldId id="344" r:id="rId18"/>
    <p:sldId id="325" r:id="rId19"/>
    <p:sldId id="346" r:id="rId20"/>
    <p:sldId id="326" r:id="rId21"/>
    <p:sldId id="327" r:id="rId22"/>
    <p:sldId id="330" r:id="rId23"/>
    <p:sldId id="331" r:id="rId24"/>
    <p:sldId id="328" r:id="rId25"/>
    <p:sldId id="329" r:id="rId26"/>
    <p:sldId id="315" r:id="rId27"/>
    <p:sldId id="313" r:id="rId28"/>
    <p:sldId id="319" r:id="rId29"/>
    <p:sldId id="265" r:id="rId30"/>
    <p:sldId id="332" r:id="rId31"/>
    <p:sldId id="300" r:id="rId32"/>
    <p:sldId id="345" r:id="rId33"/>
    <p:sldId id="309" r:id="rId34"/>
    <p:sldId id="280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5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CAFD6-D41D-475A-A5B5-F19F58FC0A92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D2E69C3-86F5-4884-ABF7-8D8B98DD78D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деятельности</a:t>
          </a:r>
        </a:p>
      </dgm:t>
    </dgm:pt>
    <dgm:pt modelId="{A954581C-5383-441D-B4F6-531751695C62}" type="parTrans" cxnId="{86C99140-1BCF-4816-A8B7-054D2B39E9D6}">
      <dgm:prSet/>
      <dgm:spPr/>
      <dgm:t>
        <a:bodyPr/>
        <a:lstStyle/>
        <a:p>
          <a:endParaRPr lang="ru-RU"/>
        </a:p>
      </dgm:t>
    </dgm:pt>
    <dgm:pt modelId="{AFF357F5-9AF0-4BDA-BC2A-AF42C1C5D0F5}" type="sibTrans" cxnId="{86C99140-1BCF-4816-A8B7-054D2B39E9D6}">
      <dgm:prSet/>
      <dgm:spPr/>
      <dgm:t>
        <a:bodyPr/>
        <a:lstStyle/>
        <a:p>
          <a:endParaRPr lang="ru-RU"/>
        </a:p>
      </dgm:t>
    </dgm:pt>
    <dgm:pt modelId="{074A62CF-EFB2-4F73-9ACA-696E8AC0F04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вариативности</a:t>
          </a:r>
        </a:p>
      </dgm:t>
    </dgm:pt>
    <dgm:pt modelId="{974717E3-6C8D-4C3C-AAAA-781507993FB3}" type="parTrans" cxnId="{64686ECE-0779-4CB8-B830-913845EC9C96}">
      <dgm:prSet/>
      <dgm:spPr/>
      <dgm:t>
        <a:bodyPr/>
        <a:lstStyle/>
        <a:p>
          <a:endParaRPr lang="ru-RU"/>
        </a:p>
      </dgm:t>
    </dgm:pt>
    <dgm:pt modelId="{DCE4BBD4-B739-408C-AD40-0DC5377ABBA7}" type="sibTrans" cxnId="{64686ECE-0779-4CB8-B830-913845EC9C96}">
      <dgm:prSet/>
      <dgm:spPr/>
      <dgm:t>
        <a:bodyPr/>
        <a:lstStyle/>
        <a:p>
          <a:endParaRPr lang="ru-RU"/>
        </a:p>
      </dgm:t>
    </dgm:pt>
    <dgm:pt modelId="{0B3A7832-4FBF-471F-8A88-1ACDF06152F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 минимакса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gm:t>
    </dgm:pt>
    <dgm:pt modelId="{3FB88593-C80B-4827-87CF-1711C72E12FC}" type="parTrans" cxnId="{66EA5355-0377-4D52-9953-F3E89F0C3DBA}">
      <dgm:prSet/>
      <dgm:spPr/>
      <dgm:t>
        <a:bodyPr/>
        <a:lstStyle/>
        <a:p>
          <a:endParaRPr lang="ru-RU"/>
        </a:p>
      </dgm:t>
    </dgm:pt>
    <dgm:pt modelId="{E440C2D1-9C33-4067-BDDF-EBC2AC70D476}" type="sibTrans" cxnId="{66EA5355-0377-4D52-9953-F3E89F0C3DBA}">
      <dgm:prSet/>
      <dgm:spPr/>
      <dgm:t>
        <a:bodyPr/>
        <a:lstStyle/>
        <a:p>
          <a:endParaRPr lang="ru-RU"/>
        </a:p>
      </dgm:t>
    </dgm:pt>
    <dgm:pt modelId="{52259B36-FC50-4E42-A5FB-3225C3AA38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b="1" dirty="0" smtClean="0"/>
            <a:t> 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gm:t>
    </dgm:pt>
    <dgm:pt modelId="{8F0B67BD-422B-4981-8CB7-EDE0070ED5F3}" type="parTrans" cxnId="{C74DD235-A891-47C0-85DF-C626EB77827D}">
      <dgm:prSet/>
      <dgm:spPr/>
      <dgm:t>
        <a:bodyPr/>
        <a:lstStyle/>
        <a:p>
          <a:endParaRPr lang="ru-RU"/>
        </a:p>
      </dgm:t>
    </dgm:pt>
    <dgm:pt modelId="{8077A0FE-9E9D-46B6-AA6F-9F05D8A9ECF4}" type="sibTrans" cxnId="{C74DD235-A891-47C0-85DF-C626EB77827D}">
      <dgm:prSet/>
      <dgm:spPr/>
      <dgm:t>
        <a:bodyPr/>
        <a:lstStyle/>
        <a:p>
          <a:endParaRPr lang="ru-RU"/>
        </a:p>
      </dgm:t>
    </dgm:pt>
    <dgm:pt modelId="{0B8B5566-8406-444F-A529-F4D3CA9349E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0" i="0" u="none" strike="noStrike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gm:t>
    </dgm:pt>
    <dgm:pt modelId="{BA37CA2E-BD88-49A1-989A-5B32EDA3E008}" type="parTrans" cxnId="{EE20501D-9937-4C40-B781-A532C18ABDEF}">
      <dgm:prSet/>
      <dgm:spPr/>
      <dgm:t>
        <a:bodyPr/>
        <a:lstStyle/>
        <a:p>
          <a:endParaRPr lang="ru-RU"/>
        </a:p>
      </dgm:t>
    </dgm:pt>
    <dgm:pt modelId="{B103E119-6775-4210-B29D-98A6CEE971C4}" type="sibTrans" cxnId="{EE20501D-9937-4C40-B781-A532C18ABDEF}">
      <dgm:prSet/>
      <dgm:spPr/>
      <dgm:t>
        <a:bodyPr/>
        <a:lstStyle/>
        <a:p>
          <a:endParaRPr lang="ru-RU"/>
        </a:p>
      </dgm:t>
    </dgm:pt>
    <dgm:pt modelId="{6AFCAE66-900F-4846-8342-5378F482A12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непрерывности </a:t>
          </a:r>
        </a:p>
      </dgm:t>
    </dgm:pt>
    <dgm:pt modelId="{A668E6FD-450D-46AF-AF9D-9760E9D0D320}" type="parTrans" cxnId="{C822EC75-5933-416E-A336-C73A4F18CB39}">
      <dgm:prSet/>
      <dgm:spPr/>
      <dgm:t>
        <a:bodyPr/>
        <a:lstStyle/>
        <a:p>
          <a:endParaRPr lang="ru-RU"/>
        </a:p>
      </dgm:t>
    </dgm:pt>
    <dgm:pt modelId="{F0B08333-3A16-49DC-906C-B5CC9741BE3B}" type="sibTrans" cxnId="{C822EC75-5933-416E-A336-C73A4F18CB39}">
      <dgm:prSet/>
      <dgm:spPr/>
      <dgm:t>
        <a:bodyPr/>
        <a:lstStyle/>
        <a:p>
          <a:endParaRPr lang="ru-RU"/>
        </a:p>
      </dgm:t>
    </dgm:pt>
    <dgm:pt modelId="{49D948FA-4661-4E31-9DEA-75B310D94A0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целостности</a:t>
          </a:r>
        </a:p>
      </dgm:t>
    </dgm:pt>
    <dgm:pt modelId="{60FF1A04-A923-48EB-BF94-E2155FD457F8}" type="parTrans" cxnId="{485AA19B-95FB-497C-B802-4B06EE63C2DF}">
      <dgm:prSet/>
      <dgm:spPr/>
      <dgm:t>
        <a:bodyPr/>
        <a:lstStyle/>
        <a:p>
          <a:endParaRPr lang="ru-RU"/>
        </a:p>
      </dgm:t>
    </dgm:pt>
    <dgm:pt modelId="{81726E8D-5062-4BA3-96C2-BB3CDDAAA23E}" type="sibTrans" cxnId="{485AA19B-95FB-497C-B802-4B06EE63C2DF}">
      <dgm:prSet/>
      <dgm:spPr/>
      <dgm:t>
        <a:bodyPr/>
        <a:lstStyle/>
        <a:p>
          <a:endParaRPr lang="ru-RU"/>
        </a:p>
      </dgm:t>
    </dgm:pt>
    <dgm:pt modelId="{1C9529DB-D8F2-4021-9F47-8F2C60268213}" type="pres">
      <dgm:prSet presAssocID="{B9ACAFD6-D41D-475A-A5B5-F19F58FC0A92}" presName="compositeShape" presStyleCnt="0">
        <dgm:presLayoutVars>
          <dgm:chMax val="7"/>
          <dgm:dir/>
          <dgm:resizeHandles val="exact"/>
        </dgm:presLayoutVars>
      </dgm:prSet>
      <dgm:spPr/>
    </dgm:pt>
    <dgm:pt modelId="{59F5A68A-5E7D-43F8-AF38-0AC723C92686}" type="pres">
      <dgm:prSet presAssocID="{2D2E69C3-86F5-4884-ABF7-8D8B98DD78DF}" presName="circ1" presStyleLbl="vennNode1" presStyleIdx="0" presStyleCnt="7" custLinFactNeighborX="-1100" custLinFactNeighborY="24137"/>
      <dgm:spPr/>
    </dgm:pt>
    <dgm:pt modelId="{3C0E0826-50F9-4CFB-82EF-5D8E388A0EC4}" type="pres">
      <dgm:prSet presAssocID="{2D2E69C3-86F5-4884-ABF7-8D8B98DD78D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8961AD-F14D-4072-B63E-337A4F04E35D}" type="pres">
      <dgm:prSet presAssocID="{074A62CF-EFB2-4F73-9ACA-696E8AC0F049}" presName="circ2" presStyleLbl="vennNode1" presStyleIdx="1" presStyleCnt="7" custScaleX="112852" custScaleY="92704"/>
      <dgm:spPr/>
    </dgm:pt>
    <dgm:pt modelId="{92FC54A0-13AA-4D18-B8E6-F9081953E31F}" type="pres">
      <dgm:prSet presAssocID="{074A62CF-EFB2-4F73-9ACA-696E8AC0F04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2B69A9-E0AC-40EB-B8BE-9CCA92BBC260}" type="pres">
      <dgm:prSet presAssocID="{0B3A7832-4FBF-471F-8A88-1ACDF06152F6}" presName="circ3" presStyleLbl="vennNode1" presStyleIdx="2" presStyleCnt="7"/>
      <dgm:spPr/>
    </dgm:pt>
    <dgm:pt modelId="{149E1762-7D88-4414-9CC4-08EE133AB51A}" type="pres">
      <dgm:prSet presAssocID="{0B3A7832-4FBF-471F-8A88-1ACDF06152F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591AAD-B739-40F6-857E-90D8CFD6B74D}" type="pres">
      <dgm:prSet presAssocID="{52259B36-FC50-4E42-A5FB-3225C3AA38EF}" presName="circ4" presStyleLbl="vennNode1" presStyleIdx="3" presStyleCnt="7"/>
      <dgm:spPr/>
    </dgm:pt>
    <dgm:pt modelId="{228EC621-9B39-457D-894D-6BDB8DAAE1AC}" type="pres">
      <dgm:prSet presAssocID="{52259B36-FC50-4E42-A5FB-3225C3AA38EF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301C7-204B-4FB7-9426-811AD1069517}" type="pres">
      <dgm:prSet presAssocID="{0B8B5566-8406-444F-A529-F4D3CA9349E0}" presName="circ5" presStyleLbl="vennNode1" presStyleIdx="4" presStyleCnt="7"/>
      <dgm:spPr/>
    </dgm:pt>
    <dgm:pt modelId="{2A5ACAC2-925D-4BCA-BEDA-41724FD999F6}" type="pres">
      <dgm:prSet presAssocID="{0B8B5566-8406-444F-A529-F4D3CA9349E0}" presName="circ5Tx" presStyleLbl="revTx" presStyleIdx="0" presStyleCnt="0" custScaleX="1228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B7E02-16F6-459A-9375-6B2C8DC30D86}" type="pres">
      <dgm:prSet presAssocID="{6AFCAE66-900F-4846-8342-5378F482A128}" presName="circ6" presStyleLbl="vennNode1" presStyleIdx="5" presStyleCnt="7"/>
      <dgm:spPr/>
    </dgm:pt>
    <dgm:pt modelId="{DA97E3BE-E0ED-455D-9818-FDC5D7282AC8}" type="pres">
      <dgm:prSet presAssocID="{6AFCAE66-900F-4846-8342-5378F482A128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445D18-2600-4DBC-9CFD-EBC6A9F75692}" type="pres">
      <dgm:prSet presAssocID="{49D948FA-4661-4E31-9DEA-75B310D94A06}" presName="circ7" presStyleLbl="vennNode1" presStyleIdx="6" presStyleCnt="7" custScaleX="107073" custScaleY="98897"/>
      <dgm:spPr/>
    </dgm:pt>
    <dgm:pt modelId="{37F9D1DA-2136-4C65-B095-08F37357155C}" type="pres">
      <dgm:prSet presAssocID="{49D948FA-4661-4E31-9DEA-75B310D94A06}" presName="circ7Tx" presStyleLbl="revTx" presStyleIdx="0" presStyleCnt="0" custScaleX="131248" custScaleY="681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20501D-9937-4C40-B781-A532C18ABDEF}" srcId="{B9ACAFD6-D41D-475A-A5B5-F19F58FC0A92}" destId="{0B8B5566-8406-444F-A529-F4D3CA9349E0}" srcOrd="4" destOrd="0" parTransId="{BA37CA2E-BD88-49A1-989A-5B32EDA3E008}" sibTransId="{B103E119-6775-4210-B29D-98A6CEE971C4}"/>
    <dgm:cxn modelId="{AD90158D-4541-4643-ADC0-F4A0E08A429A}" type="presOf" srcId="{52259B36-FC50-4E42-A5FB-3225C3AA38EF}" destId="{228EC621-9B39-457D-894D-6BDB8DAAE1AC}" srcOrd="0" destOrd="0" presId="urn:microsoft.com/office/officeart/2005/8/layout/venn1"/>
    <dgm:cxn modelId="{D11853CC-969D-4656-B620-83B342239BC6}" type="presOf" srcId="{0B3A7832-4FBF-471F-8A88-1ACDF06152F6}" destId="{149E1762-7D88-4414-9CC4-08EE133AB51A}" srcOrd="0" destOrd="0" presId="urn:microsoft.com/office/officeart/2005/8/layout/venn1"/>
    <dgm:cxn modelId="{CC4D1CA8-AD0A-4C39-9907-4B4FDDEA3989}" type="presOf" srcId="{6AFCAE66-900F-4846-8342-5378F482A128}" destId="{DA97E3BE-E0ED-455D-9818-FDC5D7282AC8}" srcOrd="0" destOrd="0" presId="urn:microsoft.com/office/officeart/2005/8/layout/venn1"/>
    <dgm:cxn modelId="{C822EC75-5933-416E-A336-C73A4F18CB39}" srcId="{B9ACAFD6-D41D-475A-A5B5-F19F58FC0A92}" destId="{6AFCAE66-900F-4846-8342-5378F482A128}" srcOrd="5" destOrd="0" parTransId="{A668E6FD-450D-46AF-AF9D-9760E9D0D320}" sibTransId="{F0B08333-3A16-49DC-906C-B5CC9741BE3B}"/>
    <dgm:cxn modelId="{86C99140-1BCF-4816-A8B7-054D2B39E9D6}" srcId="{B9ACAFD6-D41D-475A-A5B5-F19F58FC0A92}" destId="{2D2E69C3-86F5-4884-ABF7-8D8B98DD78DF}" srcOrd="0" destOrd="0" parTransId="{A954581C-5383-441D-B4F6-531751695C62}" sibTransId="{AFF357F5-9AF0-4BDA-BC2A-AF42C1C5D0F5}"/>
    <dgm:cxn modelId="{9A036899-1BF7-4353-B0AE-D3B39DA0AE38}" type="presOf" srcId="{074A62CF-EFB2-4F73-9ACA-696E8AC0F049}" destId="{92FC54A0-13AA-4D18-B8E6-F9081953E31F}" srcOrd="0" destOrd="0" presId="urn:microsoft.com/office/officeart/2005/8/layout/venn1"/>
    <dgm:cxn modelId="{64686ECE-0779-4CB8-B830-913845EC9C96}" srcId="{B9ACAFD6-D41D-475A-A5B5-F19F58FC0A92}" destId="{074A62CF-EFB2-4F73-9ACA-696E8AC0F049}" srcOrd="1" destOrd="0" parTransId="{974717E3-6C8D-4C3C-AAAA-781507993FB3}" sibTransId="{DCE4BBD4-B739-408C-AD40-0DC5377ABBA7}"/>
    <dgm:cxn modelId="{2DC01942-5EE8-4F53-AFF3-F843180ED3C9}" type="presOf" srcId="{49D948FA-4661-4E31-9DEA-75B310D94A06}" destId="{37F9D1DA-2136-4C65-B095-08F37357155C}" srcOrd="0" destOrd="0" presId="urn:microsoft.com/office/officeart/2005/8/layout/venn1"/>
    <dgm:cxn modelId="{F25932F0-6EF3-49E3-85F8-9A4F83CF5F74}" type="presOf" srcId="{B9ACAFD6-D41D-475A-A5B5-F19F58FC0A92}" destId="{1C9529DB-D8F2-4021-9F47-8F2C60268213}" srcOrd="0" destOrd="0" presId="urn:microsoft.com/office/officeart/2005/8/layout/venn1"/>
    <dgm:cxn modelId="{952FE501-5267-4A87-98B7-3A731B2A264A}" type="presOf" srcId="{0B8B5566-8406-444F-A529-F4D3CA9349E0}" destId="{2A5ACAC2-925D-4BCA-BEDA-41724FD999F6}" srcOrd="0" destOrd="0" presId="urn:microsoft.com/office/officeart/2005/8/layout/venn1"/>
    <dgm:cxn modelId="{485AA19B-95FB-497C-B802-4B06EE63C2DF}" srcId="{B9ACAFD6-D41D-475A-A5B5-F19F58FC0A92}" destId="{49D948FA-4661-4E31-9DEA-75B310D94A06}" srcOrd="6" destOrd="0" parTransId="{60FF1A04-A923-48EB-BF94-E2155FD457F8}" sibTransId="{81726E8D-5062-4BA3-96C2-BB3CDDAAA23E}"/>
    <dgm:cxn modelId="{66EA5355-0377-4D52-9953-F3E89F0C3DBA}" srcId="{B9ACAFD6-D41D-475A-A5B5-F19F58FC0A92}" destId="{0B3A7832-4FBF-471F-8A88-1ACDF06152F6}" srcOrd="2" destOrd="0" parTransId="{3FB88593-C80B-4827-87CF-1711C72E12FC}" sibTransId="{E440C2D1-9C33-4067-BDDF-EBC2AC70D476}"/>
    <dgm:cxn modelId="{C70EEACD-5A44-4B56-997D-67387607D5EC}" type="presOf" srcId="{2D2E69C3-86F5-4884-ABF7-8D8B98DD78DF}" destId="{3C0E0826-50F9-4CFB-82EF-5D8E388A0EC4}" srcOrd="0" destOrd="0" presId="urn:microsoft.com/office/officeart/2005/8/layout/venn1"/>
    <dgm:cxn modelId="{C74DD235-A891-47C0-85DF-C626EB77827D}" srcId="{B9ACAFD6-D41D-475A-A5B5-F19F58FC0A92}" destId="{52259B36-FC50-4E42-A5FB-3225C3AA38EF}" srcOrd="3" destOrd="0" parTransId="{8F0B67BD-422B-4981-8CB7-EDE0070ED5F3}" sibTransId="{8077A0FE-9E9D-46B6-AA6F-9F05D8A9ECF4}"/>
    <dgm:cxn modelId="{163857C0-1951-4BEC-9C48-306874CEAADE}" type="presParOf" srcId="{1C9529DB-D8F2-4021-9F47-8F2C60268213}" destId="{59F5A68A-5E7D-43F8-AF38-0AC723C92686}" srcOrd="0" destOrd="0" presId="urn:microsoft.com/office/officeart/2005/8/layout/venn1"/>
    <dgm:cxn modelId="{A9A9B84A-23D4-4260-A77E-1067871279BA}" type="presParOf" srcId="{1C9529DB-D8F2-4021-9F47-8F2C60268213}" destId="{3C0E0826-50F9-4CFB-82EF-5D8E388A0EC4}" srcOrd="1" destOrd="0" presId="urn:microsoft.com/office/officeart/2005/8/layout/venn1"/>
    <dgm:cxn modelId="{8CD9296A-282F-44A5-9BF8-EB7E460DCF61}" type="presParOf" srcId="{1C9529DB-D8F2-4021-9F47-8F2C60268213}" destId="{568961AD-F14D-4072-B63E-337A4F04E35D}" srcOrd="2" destOrd="0" presId="urn:microsoft.com/office/officeart/2005/8/layout/venn1"/>
    <dgm:cxn modelId="{E9DD58B7-BD78-43A5-89C6-74DAC117EB6F}" type="presParOf" srcId="{1C9529DB-D8F2-4021-9F47-8F2C60268213}" destId="{92FC54A0-13AA-4D18-B8E6-F9081953E31F}" srcOrd="3" destOrd="0" presId="urn:microsoft.com/office/officeart/2005/8/layout/venn1"/>
    <dgm:cxn modelId="{2449145E-61A1-4EDE-BE86-D056318F514B}" type="presParOf" srcId="{1C9529DB-D8F2-4021-9F47-8F2C60268213}" destId="{172B69A9-E0AC-40EB-B8BE-9CCA92BBC260}" srcOrd="4" destOrd="0" presId="urn:microsoft.com/office/officeart/2005/8/layout/venn1"/>
    <dgm:cxn modelId="{8AFE2D6C-1710-4245-808F-53FCAA0BF2BF}" type="presParOf" srcId="{1C9529DB-D8F2-4021-9F47-8F2C60268213}" destId="{149E1762-7D88-4414-9CC4-08EE133AB51A}" srcOrd="5" destOrd="0" presId="urn:microsoft.com/office/officeart/2005/8/layout/venn1"/>
    <dgm:cxn modelId="{3F4437CD-8C73-412C-86BA-ED419B30278F}" type="presParOf" srcId="{1C9529DB-D8F2-4021-9F47-8F2C60268213}" destId="{C7591AAD-B739-40F6-857E-90D8CFD6B74D}" srcOrd="6" destOrd="0" presId="urn:microsoft.com/office/officeart/2005/8/layout/venn1"/>
    <dgm:cxn modelId="{ED98E5B1-47E7-467A-A913-92585DAA6FBD}" type="presParOf" srcId="{1C9529DB-D8F2-4021-9F47-8F2C60268213}" destId="{228EC621-9B39-457D-894D-6BDB8DAAE1AC}" srcOrd="7" destOrd="0" presId="urn:microsoft.com/office/officeart/2005/8/layout/venn1"/>
    <dgm:cxn modelId="{CDCAC96D-0AB9-4951-8314-D1FC3F2BE7F4}" type="presParOf" srcId="{1C9529DB-D8F2-4021-9F47-8F2C60268213}" destId="{B61301C7-204B-4FB7-9426-811AD1069517}" srcOrd="8" destOrd="0" presId="urn:microsoft.com/office/officeart/2005/8/layout/venn1"/>
    <dgm:cxn modelId="{85D8DEA8-C846-4A82-AB7C-924E9B02CC59}" type="presParOf" srcId="{1C9529DB-D8F2-4021-9F47-8F2C60268213}" destId="{2A5ACAC2-925D-4BCA-BEDA-41724FD999F6}" srcOrd="9" destOrd="0" presId="urn:microsoft.com/office/officeart/2005/8/layout/venn1"/>
    <dgm:cxn modelId="{D90BAF2E-CF51-4782-88CE-99FE2A3467BD}" type="presParOf" srcId="{1C9529DB-D8F2-4021-9F47-8F2C60268213}" destId="{80FB7E02-16F6-459A-9375-6B2C8DC30D86}" srcOrd="10" destOrd="0" presId="urn:microsoft.com/office/officeart/2005/8/layout/venn1"/>
    <dgm:cxn modelId="{285021D3-190F-4EBC-ABA4-8923052F5A11}" type="presParOf" srcId="{1C9529DB-D8F2-4021-9F47-8F2C60268213}" destId="{DA97E3BE-E0ED-455D-9818-FDC5D7282AC8}" srcOrd="11" destOrd="0" presId="urn:microsoft.com/office/officeart/2005/8/layout/venn1"/>
    <dgm:cxn modelId="{54DAE366-132D-4E22-ABA0-4E2F6EF023BC}" type="presParOf" srcId="{1C9529DB-D8F2-4021-9F47-8F2C60268213}" destId="{56445D18-2600-4DBC-9CFD-EBC6A9F75692}" srcOrd="12" destOrd="0" presId="urn:microsoft.com/office/officeart/2005/8/layout/venn1"/>
    <dgm:cxn modelId="{6CBDF7A8-0D32-440A-A2C6-C7435278CB46}" type="presParOf" srcId="{1C9529DB-D8F2-4021-9F47-8F2C60268213}" destId="{37F9D1DA-2136-4C65-B095-08F37357155C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F5A68A-5E7D-43F8-AF38-0AC723C92686}">
      <dsp:nvSpPr>
        <dsp:cNvPr id="0" name=""/>
        <dsp:cNvSpPr/>
      </dsp:nvSpPr>
      <dsp:spPr>
        <a:xfrm>
          <a:off x="3333222" y="1920222"/>
          <a:ext cx="1878890" cy="1879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C0E0826-50F9-4CFB-82EF-5D8E388A0EC4}">
      <dsp:nvSpPr>
        <dsp:cNvPr id="0" name=""/>
        <dsp:cNvSpPr/>
      </dsp:nvSpPr>
      <dsp:spPr>
        <a:xfrm>
          <a:off x="3216888" y="0"/>
          <a:ext cx="2152895" cy="115212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деятельности</a:t>
          </a:r>
        </a:p>
      </dsp:txBody>
      <dsp:txXfrm>
        <a:off x="3216888" y="0"/>
        <a:ext cx="2152895" cy="1152128"/>
      </dsp:txXfrm>
    </dsp:sp>
    <dsp:sp modelId="{568961AD-F14D-4072-B63E-337A4F04E35D}">
      <dsp:nvSpPr>
        <dsp:cNvPr id="0" name=""/>
        <dsp:cNvSpPr/>
      </dsp:nvSpPr>
      <dsp:spPr>
        <a:xfrm>
          <a:off x="3784294" y="1800198"/>
          <a:ext cx="2120365" cy="17420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2FC54A0-13AA-4D18-B8E6-F9081953E31F}">
      <dsp:nvSpPr>
        <dsp:cNvPr id="0" name=""/>
        <dsp:cNvSpPr/>
      </dsp:nvSpPr>
      <dsp:spPr>
        <a:xfrm>
          <a:off x="6015652" y="1094521"/>
          <a:ext cx="2035464" cy="12673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вариативности</a:t>
          </a:r>
        </a:p>
      </dsp:txBody>
      <dsp:txXfrm>
        <a:off x="6015652" y="1094521"/>
        <a:ext cx="2035464" cy="1267340"/>
      </dsp:txXfrm>
    </dsp:sp>
    <dsp:sp modelId="{172B69A9-E0AC-40EB-B8BE-9CCA92BBC260}">
      <dsp:nvSpPr>
        <dsp:cNvPr id="0" name=""/>
        <dsp:cNvSpPr/>
      </dsp:nvSpPr>
      <dsp:spPr>
        <a:xfrm>
          <a:off x="4040468" y="2327874"/>
          <a:ext cx="1878890" cy="1879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49E1762-7D88-4414-9CC4-08EE133AB51A}">
      <dsp:nvSpPr>
        <dsp:cNvPr id="0" name=""/>
        <dsp:cNvSpPr/>
      </dsp:nvSpPr>
      <dsp:spPr>
        <a:xfrm>
          <a:off x="6211369" y="2707500"/>
          <a:ext cx="1996320" cy="1353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 минимакса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sp:txBody>
      <dsp:txXfrm>
        <a:off x="6211369" y="2707500"/>
        <a:ext cx="1996320" cy="1353750"/>
      </dsp:txXfrm>
    </dsp:sp>
    <dsp:sp modelId="{C7591AAD-B739-40F6-857E-90D8CFD6B74D}">
      <dsp:nvSpPr>
        <dsp:cNvPr id="0" name=""/>
        <dsp:cNvSpPr/>
      </dsp:nvSpPr>
      <dsp:spPr>
        <a:xfrm>
          <a:off x="3659210" y="2806007"/>
          <a:ext cx="1878890" cy="1879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28EC621-9B39-457D-894D-6BDB8DAAE1AC}">
      <dsp:nvSpPr>
        <dsp:cNvPr id="0" name=""/>
        <dsp:cNvSpPr/>
      </dsp:nvSpPr>
      <dsp:spPr>
        <a:xfrm>
          <a:off x="5350211" y="4522102"/>
          <a:ext cx="2152895" cy="1238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ru-RU" sz="1900" b="1" kern="1200" dirty="0" smtClean="0"/>
            <a:t> </a:t>
          </a: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sp:txBody>
      <dsp:txXfrm>
        <a:off x="5350211" y="4522102"/>
        <a:ext cx="2152895" cy="1238537"/>
      </dsp:txXfrm>
    </dsp:sp>
    <dsp:sp modelId="{B61301C7-204B-4FB7-9426-811AD1069517}">
      <dsp:nvSpPr>
        <dsp:cNvPr id="0" name=""/>
        <dsp:cNvSpPr/>
      </dsp:nvSpPr>
      <dsp:spPr>
        <a:xfrm>
          <a:off x="3048571" y="2806007"/>
          <a:ext cx="1878890" cy="1879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A5ACAC2-925D-4BCA-BEDA-41724FD999F6}">
      <dsp:nvSpPr>
        <dsp:cNvPr id="0" name=""/>
        <dsp:cNvSpPr/>
      </dsp:nvSpPr>
      <dsp:spPr>
        <a:xfrm>
          <a:off x="837661" y="4522102"/>
          <a:ext cx="2644702" cy="123853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900" b="0" i="0" u="none" strike="noStrike" kern="1200" cap="none" normalizeH="0" baseline="0" dirty="0" smtClean="0">
            <a:ln>
              <a:noFill/>
            </a:ln>
            <a:solidFill>
              <a:srgbClr val="002060"/>
            </a:solidFill>
            <a:effectLst/>
            <a:latin typeface="Arial" charset="0"/>
          </a:endParaRPr>
        </a:p>
      </dsp:txBody>
      <dsp:txXfrm>
        <a:off x="837661" y="4522102"/>
        <a:ext cx="2644702" cy="1238537"/>
      </dsp:txXfrm>
    </dsp:sp>
    <dsp:sp modelId="{80FB7E02-16F6-459A-9375-6B2C8DC30D86}">
      <dsp:nvSpPr>
        <dsp:cNvPr id="0" name=""/>
        <dsp:cNvSpPr/>
      </dsp:nvSpPr>
      <dsp:spPr>
        <a:xfrm>
          <a:off x="2667312" y="2327874"/>
          <a:ext cx="1878890" cy="187912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A97E3BE-E0ED-455D-9818-FDC5D7282AC8}">
      <dsp:nvSpPr>
        <dsp:cNvPr id="0" name=""/>
        <dsp:cNvSpPr/>
      </dsp:nvSpPr>
      <dsp:spPr>
        <a:xfrm>
          <a:off x="378981" y="2707500"/>
          <a:ext cx="1996320" cy="135375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непрерывности </a:t>
          </a:r>
        </a:p>
      </dsp:txBody>
      <dsp:txXfrm>
        <a:off x="378981" y="2707500"/>
        <a:ext cx="1996320" cy="1353750"/>
      </dsp:txXfrm>
    </dsp:sp>
    <dsp:sp modelId="{56445D18-2600-4DBC-9CFD-EBC6A9F75692}">
      <dsp:nvSpPr>
        <dsp:cNvPr id="0" name=""/>
        <dsp:cNvSpPr/>
      </dsp:nvSpPr>
      <dsp:spPr>
        <a:xfrm>
          <a:off x="2736302" y="1742011"/>
          <a:ext cx="2011784" cy="185839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F9D1DA-2136-4C65-B095-08F37357155C}">
      <dsp:nvSpPr>
        <dsp:cNvPr id="0" name=""/>
        <dsp:cNvSpPr/>
      </dsp:nvSpPr>
      <dsp:spPr>
        <a:xfrm>
          <a:off x="217534" y="1296142"/>
          <a:ext cx="2671506" cy="8640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Принцип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1" i="0" u="none" strike="noStrike" kern="1200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rPr>
            <a:t>целостности</a:t>
          </a:r>
        </a:p>
      </dsp:txBody>
      <dsp:txXfrm>
        <a:off x="217534" y="1296142"/>
        <a:ext cx="2671506" cy="864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DE38F-C175-4C9C-B7F6-797E8BFE0C91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4F996-7C17-4A94-A2FC-B4386C9240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33C124-8359-4637-98DA-9880AB9B23E6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9DFFA77-DCD2-473E-B4C5-F3C21119BBD3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1A689A-8319-4B14-8FA9-27C95A269E1D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E6566D-46C6-4873-8010-D4A61C2625DC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C31B13-6D12-4AA9-ADFA-323DD63143AD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403D42-4C48-465C-9BCE-5E1267A236B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6;&#1072;&#1073;&#1086;&#1095;&#1080;&#1081;%20&#1089;&#1090;&#1086;&#1083;\&#1087;&#1077;&#1076;&#1089;&#1086;&#1074;&#1077;&#1090;\&#1044;&#1086;&#1078;&#1076;&#1100;.mp3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5684168" cy="118199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429000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ПЛАН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 Что такое ФГОС ?</a:t>
            </a:r>
          </a:p>
          <a:p>
            <a:pPr>
              <a:buNone/>
            </a:pPr>
            <a:r>
              <a:rPr lang="ru-RU" b="1" dirty="0" smtClean="0"/>
              <a:t>2. Современный урок в системно – </a:t>
            </a:r>
            <a:r>
              <a:rPr lang="ru-RU" b="1" dirty="0" err="1" smtClean="0"/>
              <a:t>деятельностном</a:t>
            </a:r>
            <a:r>
              <a:rPr lang="ru-RU" b="1" dirty="0" smtClean="0"/>
              <a:t> подходе.</a:t>
            </a:r>
          </a:p>
          <a:p>
            <a:pPr>
              <a:buNone/>
            </a:pPr>
            <a:r>
              <a:rPr lang="ru-RU" b="1" dirty="0" smtClean="0"/>
              <a:t>3. Рефлексия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4337" y="404665"/>
            <a:ext cx="8331041" cy="1224135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Что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такое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br>
              <a:rPr lang="en-US" sz="2900" b="1" dirty="0" smtClean="0">
                <a:solidFill>
                  <a:srgbClr val="3333CC"/>
                </a:solidFill>
                <a:latin typeface="Arial" charset="0"/>
              </a:rPr>
            </a:b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Федеральный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государственный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стандарт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/>
            </a:r>
            <a:br>
              <a:rPr lang="en-US" sz="2900" b="1" dirty="0" smtClean="0">
                <a:solidFill>
                  <a:srgbClr val="3333CC"/>
                </a:solidFill>
                <a:latin typeface="Arial" charset="0"/>
              </a:rPr>
            </a:b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начального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общего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3333CC"/>
                </a:solidFill>
                <a:latin typeface="Arial" charset="0"/>
              </a:rPr>
              <a:t>образования</a:t>
            </a:r>
            <a:r>
              <a:rPr lang="en-US" sz="2900" b="1" dirty="0" smtClean="0">
                <a:solidFill>
                  <a:srgbClr val="3333CC"/>
                </a:solidFill>
                <a:latin typeface="Arial" charset="0"/>
              </a:rPr>
              <a:t>?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4337" y="2060848"/>
            <a:ext cx="8331041" cy="4320480"/>
          </a:xfrm>
        </p:spPr>
        <p:txBody>
          <a:bodyPr lIns="0" tIns="0" rIns="0" bIns="0">
            <a:normAutofit fontScale="85000" lnSpcReduction="20000"/>
          </a:bodyPr>
          <a:lstStyle/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Федеральные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государственные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стандарты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устанавливаются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в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Российской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Федерации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в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соответствии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с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требованием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Статьи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7 «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Закона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образовании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» и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представляют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собой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«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совокупность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требований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обязательных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при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реализации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основных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образовательных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программ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начального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общего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образования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(ООП НОО)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образовательными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учреждениями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имеющими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государственную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Arial" charset="0"/>
              </a:rPr>
              <a:t>аккредитацию</a:t>
            </a:r>
            <a:r>
              <a:rPr lang="en-US" sz="2600" b="1" dirty="0" smtClean="0">
                <a:solidFill>
                  <a:schemeClr val="tx1"/>
                </a:solidFill>
                <a:latin typeface="Arial" charset="0"/>
              </a:rPr>
              <a:t>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4337" y="1163003"/>
            <a:ext cx="8331041" cy="1235869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endParaRPr lang="ru-RU" sz="29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4337" y="2604612"/>
            <a:ext cx="8331041" cy="3524726"/>
          </a:xfrm>
        </p:spPr>
        <p:txBody>
          <a:bodyPr lIns="0" tIns="0" rIns="0" bIns="0"/>
          <a:lstStyle/>
          <a:p>
            <a:r>
              <a:rPr lang="ru-RU" sz="2800" dirty="0" smtClean="0">
                <a:solidFill>
                  <a:srgbClr val="002060"/>
                </a:solidFill>
              </a:rPr>
              <a:t>Главная цель введения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Федеральных Государственных образовательных стандартов начального общего образования 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(ФГОС НОО) </a:t>
            </a:r>
            <a:r>
              <a:rPr lang="ru-RU" sz="2800" dirty="0" smtClean="0">
                <a:solidFill>
                  <a:srgbClr val="002060"/>
                </a:solidFill>
              </a:rPr>
              <a:t>–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повышение качества образования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endParaRPr lang="en-US" sz="2200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4337" y="188641"/>
            <a:ext cx="8331041" cy="1368151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ru-RU" sz="2900" b="1" dirty="0" smtClean="0">
                <a:solidFill>
                  <a:srgbClr val="003399"/>
                </a:solidFill>
              </a:rPr>
              <a:t>Что является отличительной особенностью нового Стандарта?</a:t>
            </a:r>
            <a:endParaRPr lang="en-US" sz="2900" b="1" dirty="0" smtClean="0">
              <a:solidFill>
                <a:srgbClr val="3333CC"/>
              </a:solidFill>
              <a:latin typeface="Arial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3529" y="1556792"/>
            <a:ext cx="8411850" cy="4572546"/>
          </a:xfrm>
        </p:spPr>
        <p:txBody>
          <a:bodyPr lIns="0" tIns="0" rIns="0" bIns="0">
            <a:normAutofit/>
          </a:bodyPr>
          <a:lstStyle/>
          <a:p>
            <a:pPr algn="l" eaLnBrk="1">
              <a:lnSpc>
                <a:spcPct val="73000"/>
              </a:lnSpc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Стандарты  первого поколения               Стандарты второго поколения</a:t>
            </a:r>
          </a:p>
          <a:p>
            <a:pPr algn="l" eaLnBrk="1">
              <a:lnSpc>
                <a:spcPct val="73000"/>
              </a:lnSpc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  Формировать, давать знания                                 Развивать умения</a:t>
            </a:r>
          </a:p>
          <a:p>
            <a:pPr algn="l" eaLnBrk="1">
              <a:lnSpc>
                <a:spcPct val="73000"/>
              </a:lnSpc>
            </a:pP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eaLnBrk="1">
              <a:lnSpc>
                <a:spcPct val="73000"/>
              </a:lnSpc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Целью школы становятся не только знания, но и  умения: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ставить цель и добиваться ее;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самостоятельно добывать и применять знания;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составлять план своих действий и самостоятельно оценивать их последствия;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задавать вопросы; 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ясно выражать свои мысли; 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заботиться о других, быть нравственным человеком</a:t>
            </a:r>
          </a:p>
          <a:p>
            <a:pPr algn="l" eaLnBrk="1">
              <a:lnSpc>
                <a:spcPct val="73000"/>
              </a:lnSpc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сохранять и укреплять своё здоровье </a:t>
            </a:r>
          </a:p>
          <a:p>
            <a:pPr algn="l" eaLnBrk="1">
              <a:lnSpc>
                <a:spcPct val="73000"/>
              </a:lnSpc>
            </a:pPr>
            <a:endParaRPr lang="ru-RU" sz="2000" b="1" dirty="0" smtClean="0">
              <a:solidFill>
                <a:srgbClr val="002060"/>
              </a:solidFill>
              <a:cs typeface="Arial" pitchFamily="34" charset="0"/>
            </a:endParaRPr>
          </a:p>
          <a:p>
            <a:pPr algn="l" eaLnBrk="1">
              <a:lnSpc>
                <a:spcPct val="73000"/>
              </a:lnSpc>
            </a:pPr>
            <a:r>
              <a:rPr lang="ru-RU" sz="2000" b="1" dirty="0" smtClean="0">
                <a:solidFill>
                  <a:srgbClr val="002060"/>
                </a:solidFill>
                <a:cs typeface="Arial" pitchFamily="34" charset="0"/>
              </a:rPr>
              <a:t>В информационном обществе главными стали не знания, а умения ими пользоваться</a:t>
            </a:r>
            <a:endParaRPr lang="en-US" sz="2000" b="1" dirty="0" smtClean="0">
              <a:solidFill>
                <a:srgbClr val="00206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04337" y="981552"/>
            <a:ext cx="8331041" cy="123586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endParaRPr lang="en-US" sz="2900" b="1" dirty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539552" y="620689"/>
            <a:ext cx="8329613" cy="5904656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b="1" dirty="0" err="1" smtClean="0">
                <a:solidFill>
                  <a:srgbClr val="002060"/>
                </a:solidFill>
              </a:rPr>
              <a:t>Стандарт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выдвигает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три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группы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требований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en-US" sz="2800" b="1" dirty="0" err="1" smtClean="0">
                <a:solidFill>
                  <a:srgbClr val="002060"/>
                </a:solidFill>
              </a:rPr>
              <a:t>Требования</a:t>
            </a:r>
            <a:r>
              <a:rPr lang="en-US" sz="2800" b="1" dirty="0" smtClean="0">
                <a:solidFill>
                  <a:srgbClr val="002060"/>
                </a:solidFill>
              </a:rPr>
              <a:t> к </a:t>
            </a:r>
            <a:r>
              <a:rPr lang="en-US" sz="2800" b="1" dirty="0" err="1" smtClean="0">
                <a:solidFill>
                  <a:srgbClr val="002060"/>
                </a:solidFill>
              </a:rPr>
              <a:t>результатам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освоения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основной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образовательной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программы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начального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общего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образования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en-US" sz="2800" b="1" dirty="0" err="1" smtClean="0">
                <a:solidFill>
                  <a:srgbClr val="002060"/>
                </a:solidFill>
              </a:rPr>
              <a:t>Требования</a:t>
            </a:r>
            <a:r>
              <a:rPr lang="en-US" sz="2800" b="1" dirty="0" smtClean="0">
                <a:solidFill>
                  <a:srgbClr val="002060"/>
                </a:solidFill>
              </a:rPr>
              <a:t> к </a:t>
            </a:r>
            <a:r>
              <a:rPr lang="en-US" sz="2800" b="1" dirty="0" err="1" smtClean="0">
                <a:solidFill>
                  <a:srgbClr val="002060"/>
                </a:solidFill>
              </a:rPr>
              <a:t>структуре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основной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образовательной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программы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начального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общего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образования</a:t>
            </a:r>
            <a:r>
              <a:rPr lang="en-US" sz="2800" b="1" dirty="0" smtClean="0">
                <a:solidFill>
                  <a:srgbClr val="002060"/>
                </a:solidFill>
              </a:rPr>
              <a:t>;</a:t>
            </a:r>
            <a:endParaRPr lang="ru-RU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</a:rPr>
              <a:t>• </a:t>
            </a:r>
            <a:r>
              <a:rPr lang="en-US" sz="2800" b="1" dirty="0" err="1" smtClean="0">
                <a:solidFill>
                  <a:srgbClr val="002060"/>
                </a:solidFill>
              </a:rPr>
              <a:t>Требования</a:t>
            </a:r>
            <a:r>
              <a:rPr lang="en-US" sz="2800" b="1" dirty="0" smtClean="0">
                <a:solidFill>
                  <a:srgbClr val="002060"/>
                </a:solidFill>
              </a:rPr>
              <a:t> к </a:t>
            </a:r>
            <a:r>
              <a:rPr lang="en-US" sz="2800" b="1" dirty="0" err="1" smtClean="0">
                <a:solidFill>
                  <a:srgbClr val="002060"/>
                </a:solidFill>
              </a:rPr>
              <a:t>условиям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реализации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основной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образовательной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программы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начального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общего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образования</a:t>
            </a:r>
            <a:r>
              <a:rPr lang="en-US" sz="22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40043" y="1075849"/>
            <a:ext cx="8331042" cy="1145858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endParaRPr lang="en-US" sz="2900" b="1" dirty="0" smtClean="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4337" y="548680"/>
            <a:ext cx="8331041" cy="5712103"/>
          </a:xfrm>
        </p:spPr>
        <p:txBody>
          <a:bodyPr lIns="0" tIns="0" rIns="0" bIns="0">
            <a:normAutofit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1600" dirty="0" smtClean="0">
              <a:solidFill>
                <a:srgbClr val="000000"/>
              </a:solidFill>
              <a:latin typeface="Arial" charset="0"/>
            </a:endParaRP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Меняется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метод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обучения</a:t>
            </a:r>
            <a:r>
              <a:rPr lang="en-US" sz="2400" dirty="0" smtClean="0">
                <a:solidFill>
                  <a:srgbClr val="000000"/>
                </a:solidFill>
              </a:rPr>
              <a:t> (с </a:t>
            </a:r>
            <a:r>
              <a:rPr lang="en-US" sz="2400" dirty="0" err="1" smtClean="0">
                <a:solidFill>
                  <a:srgbClr val="000000"/>
                </a:solidFill>
              </a:rPr>
              <a:t>объяснительного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на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деятельностный</a:t>
            </a:r>
            <a:r>
              <a:rPr lang="en-US" sz="2400" dirty="0" smtClean="0">
                <a:solidFill>
                  <a:srgbClr val="000000"/>
                </a:solidFill>
              </a:rPr>
              <a:t>);</a:t>
            </a:r>
            <a:endParaRPr lang="en-US" sz="2400" dirty="0" smtClean="0"/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Меняется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подход</a:t>
            </a:r>
            <a:r>
              <a:rPr lang="en-US" sz="2400" dirty="0" smtClean="0">
                <a:solidFill>
                  <a:srgbClr val="000000"/>
                </a:solidFill>
              </a:rPr>
              <a:t> к </a:t>
            </a:r>
            <a:r>
              <a:rPr lang="en-US" sz="2400" dirty="0" err="1" smtClean="0">
                <a:solidFill>
                  <a:srgbClr val="000000"/>
                </a:solidFill>
              </a:rPr>
              <a:t>оценке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результатов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обучения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оцениваются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не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только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знания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умения</a:t>
            </a:r>
            <a:r>
              <a:rPr lang="en-US" sz="2400" dirty="0" smtClean="0">
                <a:solidFill>
                  <a:srgbClr val="000000"/>
                </a:solidFill>
              </a:rPr>
              <a:t> и </a:t>
            </a:r>
            <a:r>
              <a:rPr lang="en-US" sz="2400" dirty="0" err="1" smtClean="0">
                <a:solidFill>
                  <a:srgbClr val="000000"/>
                </a:solidFill>
              </a:rPr>
              <a:t>навыки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но</a:t>
            </a:r>
            <a:r>
              <a:rPr lang="en-US" sz="2400" dirty="0" smtClean="0">
                <a:solidFill>
                  <a:srgbClr val="000000"/>
                </a:solidFill>
              </a:rPr>
              <a:t> и, </a:t>
            </a:r>
            <a:r>
              <a:rPr lang="en-US" sz="2400" dirty="0" err="1" smtClean="0">
                <a:solidFill>
                  <a:srgbClr val="000000"/>
                </a:solidFill>
              </a:rPr>
              <a:t>прежде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всего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метапредметные</a:t>
            </a:r>
            <a:r>
              <a:rPr lang="en-US" sz="2400" dirty="0" smtClean="0">
                <a:solidFill>
                  <a:srgbClr val="000000"/>
                </a:solidFill>
              </a:rPr>
              <a:t> и </a:t>
            </a:r>
            <a:r>
              <a:rPr lang="en-US" sz="2400" dirty="0" err="1" smtClean="0">
                <a:solidFill>
                  <a:srgbClr val="000000"/>
                </a:solidFill>
              </a:rPr>
              <a:t>личностные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результаты</a:t>
            </a:r>
            <a:r>
              <a:rPr lang="en-US" sz="2400" dirty="0" smtClean="0">
                <a:solidFill>
                  <a:srgbClr val="000000"/>
                </a:solidFill>
              </a:rPr>
              <a:t>)</a:t>
            </a:r>
            <a:endParaRPr lang="en-US" sz="2400" dirty="0" smtClean="0"/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Меняется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система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аттестации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учителей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оценивается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качество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управления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учебной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деятельностью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учащихся</a:t>
            </a:r>
            <a:r>
              <a:rPr lang="en-US" sz="2400" dirty="0" smtClean="0">
                <a:solidFill>
                  <a:srgbClr val="000000"/>
                </a:solidFill>
              </a:rPr>
              <a:t>); </a:t>
            </a:r>
            <a:endParaRPr lang="en-US" sz="2400" dirty="0" smtClean="0"/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Меняется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система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аттестации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школ</a:t>
            </a:r>
            <a:r>
              <a:rPr lang="en-US" sz="2400" dirty="0" smtClean="0">
                <a:solidFill>
                  <a:srgbClr val="000000"/>
                </a:solidFill>
              </a:rPr>
              <a:t> (</a:t>
            </a:r>
            <a:r>
              <a:rPr lang="en-US" sz="2400" dirty="0" err="1" smtClean="0">
                <a:solidFill>
                  <a:srgbClr val="000000"/>
                </a:solidFill>
              </a:rPr>
              <a:t>оценивается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качество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организации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перехода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школы</a:t>
            </a:r>
            <a:r>
              <a:rPr lang="en-US" sz="2400" dirty="0" smtClean="0">
                <a:solidFill>
                  <a:srgbClr val="000000"/>
                </a:solidFill>
              </a:rPr>
              <a:t> к </a:t>
            </a:r>
            <a:r>
              <a:rPr lang="en-US" sz="2400" dirty="0" err="1" smtClean="0">
                <a:solidFill>
                  <a:srgbClr val="000000"/>
                </a:solidFill>
              </a:rPr>
              <a:t>реализации</a:t>
            </a:r>
            <a:r>
              <a:rPr lang="en-US" sz="2400" dirty="0" smtClean="0">
                <a:solidFill>
                  <a:srgbClr val="000000"/>
                </a:solidFill>
              </a:rPr>
              <a:t> ФГОС НОО).</a:t>
            </a:r>
            <a:endParaRPr lang="en-US" sz="2400" dirty="0" smtClean="0"/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b="1" dirty="0" err="1" smtClean="0">
                <a:solidFill>
                  <a:srgbClr val="000000"/>
                </a:solidFill>
              </a:rPr>
              <a:t>Целью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школы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становятся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не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только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знания</a:t>
            </a:r>
            <a:r>
              <a:rPr lang="en-US" sz="2400" b="1" dirty="0" smtClean="0">
                <a:solidFill>
                  <a:srgbClr val="000000"/>
                </a:solidFill>
              </a:rPr>
              <a:t>, </a:t>
            </a:r>
            <a:endParaRPr lang="en-US" sz="2400" b="1" dirty="0" smtClean="0"/>
          </a:p>
          <a:p>
            <a:pPr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b="1" dirty="0" err="1" smtClean="0">
                <a:solidFill>
                  <a:srgbClr val="000000"/>
                </a:solidFill>
              </a:rPr>
              <a:t>но</a:t>
            </a:r>
            <a:r>
              <a:rPr lang="en-US" sz="2400" b="1" dirty="0" smtClean="0">
                <a:solidFill>
                  <a:srgbClr val="000000"/>
                </a:solidFill>
              </a:rPr>
              <a:t> и </a:t>
            </a:r>
            <a:r>
              <a:rPr lang="en-US" sz="2400" b="1" dirty="0" err="1" smtClean="0">
                <a:solidFill>
                  <a:srgbClr val="000000"/>
                </a:solidFill>
              </a:rPr>
              <a:t>умение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их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добывать</a:t>
            </a:r>
            <a:r>
              <a:rPr lang="en-US" sz="2400" b="1" dirty="0" smtClean="0">
                <a:solidFill>
                  <a:srgbClr val="000000"/>
                </a:solidFill>
              </a:rPr>
              <a:t> и </a:t>
            </a:r>
            <a:r>
              <a:rPr lang="en-US" sz="2400" b="1" dirty="0" err="1" smtClean="0">
                <a:solidFill>
                  <a:srgbClr val="000000"/>
                </a:solidFill>
              </a:rPr>
              <a:t>ими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пользоваться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результаты:</a:t>
            </a:r>
            <a:b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основные группы результатов</a:t>
            </a:r>
          </a:p>
        </p:txBody>
      </p:sp>
      <p:sp>
        <p:nvSpPr>
          <p:cNvPr id="6148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2860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352800" y="1600200"/>
            <a:ext cx="2519363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248400" y="1600200"/>
            <a:ext cx="2698750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alpha val="55000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38125" y="2514600"/>
            <a:ext cx="2690813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Самоопределение: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внутренняя позиция школьника;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самоиндификация;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04800" y="3657600"/>
            <a:ext cx="26670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Смыслообразование: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мотивация (учебная, социальная);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границы собственного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04800" y="4648200"/>
            <a:ext cx="26670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Морально-этическая</a:t>
            </a:r>
          </a:p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 на выполнение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моральных норм;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способность к решению 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Моральных 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 на основе децентрации;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оценка своих поступков</a:t>
            </a:r>
            <a:r>
              <a:rPr lang="ru-RU" sz="1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124200" y="2514600"/>
            <a:ext cx="2879725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Регулятивные: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управление своей деятельностью;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контроль и коррекция;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200400" y="3657600"/>
            <a:ext cx="28781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Коммуникативные:</a:t>
            </a:r>
          </a:p>
          <a:p>
            <a:pPr algn="ctr" eaLnBrk="0" hangingPunct="0"/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речевая деятельность;</a:t>
            </a:r>
          </a:p>
          <a:p>
            <a:pPr algn="ctr" eaLnBrk="0" hangingPunct="0"/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124200" y="4648200"/>
            <a:ext cx="291465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Познавательные: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информацией;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учебными моделями;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знако-символических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средств, общих схем решения;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выполнение логических операций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сравнения, анализа, обобщения,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классификации, установления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аналогий, подведения под понятие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705600" y="2590800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Основы системы</a:t>
            </a:r>
          </a:p>
          <a:p>
            <a:pPr algn="ctr" eaLnBrk="0" hangingPunct="0"/>
            <a:r>
              <a:rPr lang="ru-RU" sz="1400" b="1"/>
              <a:t>научных знаний</a:t>
            </a: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6553200" y="3352800"/>
            <a:ext cx="2017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/>
              <a:t>преобразованию</a:t>
            </a:r>
          </a:p>
          <a:p>
            <a:pPr algn="ctr" eaLnBrk="0" hangingPunct="0"/>
            <a:r>
              <a:rPr lang="ru-RU" sz="1400" b="1"/>
              <a:t>и применению</a:t>
            </a:r>
          </a:p>
          <a:p>
            <a:pPr algn="ctr" eaLnBrk="0" hangingPunct="0"/>
            <a:r>
              <a:rPr lang="ru-RU" sz="1400" b="1"/>
              <a:t>нового знания</a:t>
            </a:r>
          </a:p>
        </p:txBody>
      </p:sp>
      <p:sp>
        <p:nvSpPr>
          <p:cNvPr id="56337" name="AutoShape 35"/>
          <p:cNvSpPr>
            <a:spLocks noChangeArrowheads="1"/>
          </p:cNvSpPr>
          <p:nvPr/>
        </p:nvSpPr>
        <p:spPr bwMode="auto">
          <a:xfrm>
            <a:off x="6781800" y="4648200"/>
            <a:ext cx="1476375" cy="6524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56338" name="Text Box 37"/>
          <p:cNvSpPr txBox="1">
            <a:spLocks noChangeArrowheads="1"/>
          </p:cNvSpPr>
          <p:nvPr/>
        </p:nvSpPr>
        <p:spPr bwMode="auto">
          <a:xfrm>
            <a:off x="6346825" y="5364163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6553200" y="2590800"/>
            <a:ext cx="2362200" cy="6858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6553200" y="35052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477000" y="3429000"/>
            <a:ext cx="24384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2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6248400" y="5334000"/>
            <a:ext cx="26670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ctrTitle"/>
          </p:nvPr>
        </p:nvSpPr>
        <p:spPr>
          <a:xfrm>
            <a:off x="340043" y="332657"/>
            <a:ext cx="8331042" cy="1368151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Согласно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концепции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 ФГОС, </a:t>
            </a: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будут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оцениваться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следующие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 </a:t>
            </a:r>
            <a:r>
              <a:rPr lang="en-US" sz="2900" b="1" dirty="0" err="1" smtClean="0">
                <a:solidFill>
                  <a:srgbClr val="003399"/>
                </a:solidFill>
                <a:latin typeface="Arial" charset="0"/>
              </a:rPr>
              <a:t>результаты</a:t>
            </a:r>
            <a:r>
              <a:rPr lang="en-US" sz="2900" b="1" dirty="0" smtClean="0">
                <a:solidFill>
                  <a:srgbClr val="003399"/>
                </a:solidFill>
                <a:latin typeface="Arial" charset="0"/>
              </a:rPr>
              <a:t>: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05765" y="1700808"/>
            <a:ext cx="8738235" cy="5157192"/>
          </a:xfrm>
        </p:spPr>
        <p:txBody>
          <a:bodyPr lIns="0" tIns="0" rIns="0" bIns="0">
            <a:noAutofit/>
          </a:bodyPr>
          <a:lstStyle/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Научные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знания</a:t>
            </a:r>
            <a:r>
              <a:rPr lang="en-US" sz="2400" b="1" dirty="0" smtClean="0">
                <a:solidFill>
                  <a:srgbClr val="002060"/>
                </a:solidFill>
              </a:rPr>
              <a:t> и </a:t>
            </a:r>
            <a:r>
              <a:rPr lang="en-US" sz="2400" b="1" dirty="0" err="1" smtClean="0">
                <a:solidFill>
                  <a:srgbClr val="002060"/>
                </a:solidFill>
              </a:rPr>
              <a:t>представления</a:t>
            </a:r>
            <a:r>
              <a:rPr lang="en-US" sz="2400" b="1" dirty="0" smtClean="0">
                <a:solidFill>
                  <a:srgbClr val="002060"/>
                </a:solidFill>
              </a:rPr>
              <a:t> о </a:t>
            </a:r>
            <a:r>
              <a:rPr lang="en-US" sz="2400" b="1" dirty="0" err="1" smtClean="0">
                <a:solidFill>
                  <a:srgbClr val="002060"/>
                </a:solidFill>
              </a:rPr>
              <a:t>природе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обществе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человеке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знаковых</a:t>
            </a:r>
            <a:r>
              <a:rPr lang="en-US" sz="2400" b="1" dirty="0" smtClean="0">
                <a:solidFill>
                  <a:srgbClr val="002060"/>
                </a:solidFill>
              </a:rPr>
              <a:t> и </a:t>
            </a:r>
            <a:r>
              <a:rPr lang="en-US" sz="2400" b="1" dirty="0" err="1" smtClean="0">
                <a:solidFill>
                  <a:srgbClr val="002060"/>
                </a:solidFill>
              </a:rPr>
              <a:t>информационных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системах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Умения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реализуемые</a:t>
            </a:r>
            <a:r>
              <a:rPr lang="en-US" sz="2400" b="1" dirty="0" smtClean="0">
                <a:solidFill>
                  <a:srgbClr val="002060"/>
                </a:solidFill>
              </a:rPr>
              <a:t> в </a:t>
            </a:r>
            <a:r>
              <a:rPr lang="en-US" sz="2400" b="1" dirty="0" err="1" smtClean="0">
                <a:solidFill>
                  <a:srgbClr val="002060"/>
                </a:solidFill>
              </a:rPr>
              <a:t>учебно-познавательной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исследовательской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практической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деятельности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обобщенные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способы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деятельности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Коммуникативные</a:t>
            </a:r>
            <a:r>
              <a:rPr lang="en-US" sz="2400" b="1" dirty="0" smtClean="0">
                <a:solidFill>
                  <a:srgbClr val="002060"/>
                </a:solidFill>
              </a:rPr>
              <a:t> и </a:t>
            </a:r>
            <a:r>
              <a:rPr lang="en-US" sz="2400" b="1" dirty="0" err="1" smtClean="0">
                <a:solidFill>
                  <a:srgbClr val="002060"/>
                </a:solidFill>
              </a:rPr>
              <a:t>информационные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умения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Умения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оценивать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объекты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окружающей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действительности</a:t>
            </a:r>
            <a:r>
              <a:rPr lang="en-US" sz="2400" b="1" dirty="0" smtClean="0">
                <a:solidFill>
                  <a:srgbClr val="002060"/>
                </a:solidFill>
              </a:rPr>
              <a:t> с </a:t>
            </a:r>
            <a:r>
              <a:rPr lang="en-US" sz="2400" b="1" dirty="0" err="1" smtClean="0">
                <a:solidFill>
                  <a:srgbClr val="002060"/>
                </a:solidFill>
              </a:rPr>
              <a:t>определённых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позиций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Способность</a:t>
            </a:r>
            <a:r>
              <a:rPr lang="en-US" sz="2400" b="1" dirty="0" smtClean="0">
                <a:solidFill>
                  <a:srgbClr val="002060"/>
                </a:solidFill>
              </a:rPr>
              <a:t> к </a:t>
            </a:r>
            <a:r>
              <a:rPr lang="en-US" sz="2400" b="1" dirty="0" err="1" smtClean="0">
                <a:solidFill>
                  <a:srgbClr val="002060"/>
                </a:solidFill>
              </a:rPr>
              <a:t>контролю</a:t>
            </a:r>
            <a:r>
              <a:rPr lang="en-US" sz="2400" b="1" dirty="0" smtClean="0">
                <a:solidFill>
                  <a:srgbClr val="002060"/>
                </a:solidFill>
              </a:rPr>
              <a:t> и </a:t>
            </a:r>
            <a:r>
              <a:rPr lang="en-US" sz="2400" b="1" dirty="0" err="1" smtClean="0">
                <a:solidFill>
                  <a:srgbClr val="002060"/>
                </a:solidFill>
              </a:rPr>
              <a:t>самоконтролю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</a:p>
          <a:p>
            <a:pPr lvl="1" indent="-308610" algn="l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</a:pPr>
            <a:r>
              <a:rPr lang="en-US" sz="2400" b="1" dirty="0" err="1" smtClean="0">
                <a:solidFill>
                  <a:srgbClr val="002060"/>
                </a:solidFill>
              </a:rPr>
              <a:t>Способность</a:t>
            </a:r>
            <a:r>
              <a:rPr lang="en-US" sz="2400" b="1" dirty="0" smtClean="0">
                <a:solidFill>
                  <a:srgbClr val="002060"/>
                </a:solidFill>
              </a:rPr>
              <a:t> к </a:t>
            </a:r>
            <a:r>
              <a:rPr lang="en-US" sz="2400" b="1" dirty="0" err="1" smtClean="0">
                <a:solidFill>
                  <a:srgbClr val="002060"/>
                </a:solidFill>
              </a:rPr>
              <a:t>творческому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решению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учебных</a:t>
            </a:r>
            <a:r>
              <a:rPr lang="en-US" sz="2400" b="1" dirty="0" smtClean="0">
                <a:solidFill>
                  <a:srgbClr val="002060"/>
                </a:solidFill>
              </a:rPr>
              <a:t> и </a:t>
            </a:r>
            <a:r>
              <a:rPr lang="en-US" sz="2400" b="1" dirty="0" err="1" smtClean="0">
                <a:solidFill>
                  <a:srgbClr val="002060"/>
                </a:solidFill>
              </a:rPr>
              <a:t>практических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задач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</a:rPr>
              <a:t>Подробнее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познакомиться</a:t>
            </a:r>
            <a:r>
              <a:rPr lang="en-US" sz="2400" b="1" dirty="0" smtClean="0">
                <a:solidFill>
                  <a:srgbClr val="002060"/>
                </a:solidFill>
              </a:rPr>
              <a:t> с </a:t>
            </a:r>
            <a:r>
              <a:rPr lang="en-US" sz="2400" b="1" dirty="0" err="1" smtClean="0">
                <a:solidFill>
                  <a:srgbClr val="002060"/>
                </a:solidFill>
              </a:rPr>
              <a:t>содержание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этого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деления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можно</a:t>
            </a:r>
            <a:r>
              <a:rPr lang="en-US" sz="2400" b="1" dirty="0" smtClean="0">
                <a:solidFill>
                  <a:srgbClr val="002060"/>
                </a:solidFill>
              </a:rPr>
              <a:t>, 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sz="2400" b="1" dirty="0" err="1" smtClean="0">
                <a:solidFill>
                  <a:srgbClr val="002060"/>
                </a:solidFill>
              </a:rPr>
              <a:t>изучив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программы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учебных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предметов</a:t>
            </a:r>
            <a:r>
              <a:rPr lang="en-US" sz="2400" b="1" dirty="0" smtClean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представленные</a:t>
            </a:r>
            <a:r>
              <a:rPr lang="en-US" sz="2400" b="1" dirty="0" smtClean="0">
                <a:solidFill>
                  <a:srgbClr val="002060"/>
                </a:solidFill>
              </a:rPr>
              <a:t> в </a:t>
            </a:r>
            <a:r>
              <a:rPr lang="en-US" sz="2400" b="1" dirty="0" err="1" smtClean="0">
                <a:solidFill>
                  <a:srgbClr val="002060"/>
                </a:solidFill>
              </a:rPr>
              <a:t>основной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образовательной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программе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Системно –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подход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2132856"/>
            <a:ext cx="8208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- это подход к организации процесса обучения, в котором на первый план выходит проблема  самоопределения ребенка в учебном  процессе.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Системно – </a:t>
            </a:r>
            <a:r>
              <a:rPr lang="ru-RU" b="1" dirty="0" err="1" smtClean="0"/>
              <a:t>деятельностный</a:t>
            </a:r>
            <a:r>
              <a:rPr lang="ru-RU" b="1" dirty="0" smtClean="0"/>
              <a:t> подход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9553" y="2132856"/>
            <a:ext cx="820891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- это подход к организации процесса обучения, в котором на первый план выходит проблема  самоопределения ребенка в учебном  процессе.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b="1" dirty="0" smtClean="0"/>
              <a:t>« Урок – это зеркало общей и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педагогической культуры учителя,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мерило его интеллектуального богатства,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показатель его кругозора, эрудиции»</a:t>
            </a:r>
            <a:endParaRPr lang="ru-RU" dirty="0" smtClean="0"/>
          </a:p>
          <a:p>
            <a:pPr algn="r">
              <a:buNone/>
            </a:pPr>
            <a:r>
              <a:rPr lang="ru-RU" b="1" dirty="0" smtClean="0"/>
              <a:t>Сухомлинский В.А.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Цель </a:t>
            </a:r>
            <a:r>
              <a:rPr lang="ru-RU" b="1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b="1" dirty="0" smtClean="0">
                <a:solidFill>
                  <a:srgbClr val="002060"/>
                </a:solidFill>
              </a:rPr>
              <a:t> подхода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воспитание личности ребенка как субъекта жизнедеятельности.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31640" y="3140968"/>
            <a:ext cx="48245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Ставит цели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решает задачи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отвечает за результат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5661248"/>
            <a:ext cx="799288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sz="4400" b="1" dirty="0" smtClean="0">
                <a:solidFill>
                  <a:srgbClr val="7030A0"/>
                </a:solidFill>
              </a:rPr>
              <a:t>УМЕНИЕ УЧИТЬСЯ. УЧИТЬ СЕБЯ</a:t>
            </a:r>
            <a:endParaRPr lang="ru-RU" sz="4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Что значит «деятельность» ?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204864"/>
            <a:ext cx="83529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000" dirty="0" err="1" smtClean="0"/>
              <a:t>целеустемленная</a:t>
            </a:r>
            <a:r>
              <a:rPr lang="ru-RU" sz="4000" dirty="0" smtClean="0"/>
              <a:t> система</a:t>
            </a:r>
          </a:p>
          <a:p>
            <a:pPr>
              <a:buFontTx/>
              <a:buChar char="-"/>
            </a:pPr>
            <a:r>
              <a:rPr lang="ru-RU" sz="4000" dirty="0" smtClean="0"/>
              <a:t> есть обратная связь</a:t>
            </a:r>
          </a:p>
          <a:p>
            <a:pPr>
              <a:buFontTx/>
              <a:buChar char="-"/>
            </a:pPr>
            <a:r>
              <a:rPr lang="ru-RU" sz="4000" dirty="0" smtClean="0"/>
              <a:t>  всегда имеет развивающийся план анализа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/>
              <a:t>Деятельность как основная форма жизнедеятельности младших школьников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Нужно, чтобы дети по возможности учились самостоятельно, а учитель руководил этим самостоятельным процессом и давал для него материал. </a:t>
            </a:r>
          </a:p>
          <a:p>
            <a:pPr>
              <a:buFont typeface="Wingdings" pitchFamily="2" charset="2"/>
              <a:buNone/>
            </a:pPr>
            <a:r>
              <a:rPr lang="ru-RU"/>
              <a:t>                                 К.Д.Ушинский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4"/>
          <p:cNvGrpSpPr>
            <a:grpSpLocks noChangeAspect="1"/>
          </p:cNvGrpSpPr>
          <p:nvPr/>
        </p:nvGrpSpPr>
        <p:grpSpPr bwMode="auto">
          <a:xfrm>
            <a:off x="323528" y="908720"/>
            <a:ext cx="8425225" cy="5760640"/>
            <a:chOff x="-518" y="296"/>
            <a:chExt cx="13304" cy="8530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-518" y="296"/>
            <a:ext cx="13304" cy="853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4" name="AutoShape 20"/>
            <p:cNvSpPr>
              <a:spLocks noChangeArrowheads="1"/>
            </p:cNvSpPr>
            <p:nvPr/>
          </p:nvSpPr>
          <p:spPr bwMode="auto">
            <a:xfrm>
              <a:off x="5166" y="3248"/>
              <a:ext cx="1660" cy="1688"/>
            </a:xfrm>
            <a:prstGeom prst="smileyFace">
              <a:avLst>
                <a:gd name="adj" fmla="val 4653"/>
              </a:avLst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67744" y="5877272"/>
            <a:ext cx="5761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Принцип психологической комфортности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4127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Принцип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творчества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Планируемые результаты:</a:t>
            </a:r>
            <a:b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три основные группы результатов</a:t>
            </a:r>
          </a:p>
        </p:txBody>
      </p:sp>
      <p:sp>
        <p:nvSpPr>
          <p:cNvPr id="6148" name="AutoShape 4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2286000" cy="7207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  <a:round/>
          </a:ln>
        </p:spPr>
        <p:txBody>
          <a:bodyPr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sz="2100" b="1">
                <a:effectLst>
                  <a:outerShdw blurRad="38100" dist="38100" dir="2700000" algn="tl">
                    <a:srgbClr val="FFFFFF"/>
                  </a:outerShdw>
                </a:effectLst>
              </a:rPr>
              <a:t>ЛИЧНОСТНЫЕ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3352800" y="1600200"/>
            <a:ext cx="2519363" cy="685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МЕТАПРЕДМЕТНЫЕ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6248400" y="1600200"/>
            <a:ext cx="2698750" cy="68421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>
                  <a:alpha val="55000"/>
                </a:srgb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ПРЕДМЕТНЫЕ</a:t>
            </a:r>
          </a:p>
        </p:txBody>
      </p:sp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238125" y="2514600"/>
            <a:ext cx="2690813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Самоопределение: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внутренняя позиция школьника;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самоиндификация;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самоуважение и самооценка</a:t>
            </a:r>
          </a:p>
        </p:txBody>
      </p:sp>
      <p:sp>
        <p:nvSpPr>
          <p:cNvPr id="6152" name="AutoShape 8"/>
          <p:cNvSpPr>
            <a:spLocks noChangeArrowheads="1"/>
          </p:cNvSpPr>
          <p:nvPr/>
        </p:nvSpPr>
        <p:spPr bwMode="auto">
          <a:xfrm>
            <a:off x="304800" y="3657600"/>
            <a:ext cx="2667000" cy="8651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Смыслообразование: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мотивация (учебная, социальная);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границы собственного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знания и «незнания»</a:t>
            </a:r>
          </a:p>
        </p:txBody>
      </p:sp>
      <p:sp>
        <p:nvSpPr>
          <p:cNvPr id="6153" name="AutoShape 9"/>
          <p:cNvSpPr>
            <a:spLocks noChangeArrowheads="1"/>
          </p:cNvSpPr>
          <p:nvPr/>
        </p:nvSpPr>
        <p:spPr bwMode="auto">
          <a:xfrm>
            <a:off x="304800" y="4648200"/>
            <a:ext cx="2667000" cy="1981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Морально-этическая</a:t>
            </a:r>
          </a:p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ориентация на выполнение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моральных норм;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способность к решению 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Моральных 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 на основе децентрации;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оценка своих поступков</a:t>
            </a:r>
            <a:r>
              <a:rPr lang="ru-RU" sz="12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6154" name="AutoShape 10"/>
          <p:cNvSpPr>
            <a:spLocks noChangeArrowheads="1"/>
          </p:cNvSpPr>
          <p:nvPr/>
        </p:nvSpPr>
        <p:spPr bwMode="auto">
          <a:xfrm>
            <a:off x="3124200" y="2514600"/>
            <a:ext cx="2879725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Регулятивные: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управление своей деятельностью;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контроль и коррекция;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инициативность и самостоятельность</a:t>
            </a:r>
          </a:p>
        </p:txBody>
      </p:sp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3200400" y="3657600"/>
            <a:ext cx="2878138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Коммуникативные:</a:t>
            </a:r>
          </a:p>
          <a:p>
            <a:pPr algn="ctr" eaLnBrk="0" hangingPunct="0"/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речевая деятельность;</a:t>
            </a:r>
          </a:p>
          <a:p>
            <a:pPr algn="ctr" eaLnBrk="0" hangingPunct="0"/>
            <a:r>
              <a:rPr lang="ru-RU" sz="1300" b="1">
                <a:effectLst>
                  <a:outerShdw blurRad="38100" dist="38100" dir="2700000" algn="tl">
                    <a:srgbClr val="FFFFFF"/>
                  </a:outerShdw>
                </a:effectLst>
              </a:rPr>
              <a:t>навыки сотрудничества</a:t>
            </a: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3124200" y="4648200"/>
            <a:ext cx="2914650" cy="2057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100000">
                <a:srgbClr val="FFFFCC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16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Познавательные: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информацией;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работа с учебными моделями;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использование знако-символических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средств, общих схем решения;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выполнение логических операций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сравнения, анализа, обобщения,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классификации, установления</a:t>
            </a:r>
          </a:p>
          <a:p>
            <a:pPr algn="ctr" eaLnBrk="0" hangingPunct="0"/>
            <a:r>
              <a:rPr lang="ru-RU" sz="1200" b="1">
                <a:effectLst>
                  <a:outerShdw blurRad="38100" dist="38100" dir="2700000" algn="tl">
                    <a:srgbClr val="FFFFFF"/>
                  </a:outerShdw>
                </a:effectLst>
              </a:rPr>
              <a:t>аналогий, подведения под понятие</a:t>
            </a:r>
          </a:p>
        </p:txBody>
      </p:sp>
      <p:sp>
        <p:nvSpPr>
          <p:cNvPr id="56333" name="Text Box 15"/>
          <p:cNvSpPr txBox="1">
            <a:spLocks noChangeArrowheads="1"/>
          </p:cNvSpPr>
          <p:nvPr/>
        </p:nvSpPr>
        <p:spPr bwMode="auto">
          <a:xfrm>
            <a:off x="6705600" y="2590800"/>
            <a:ext cx="17653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Основы системы</a:t>
            </a:r>
          </a:p>
          <a:p>
            <a:pPr algn="ctr" eaLnBrk="0" hangingPunct="0"/>
            <a:r>
              <a:rPr lang="ru-RU" sz="1400" b="1"/>
              <a:t>научных знаний</a:t>
            </a:r>
          </a:p>
        </p:txBody>
      </p:sp>
      <p:sp>
        <p:nvSpPr>
          <p:cNvPr id="56336" name="Text Box 17"/>
          <p:cNvSpPr txBox="1">
            <a:spLocks noChangeArrowheads="1"/>
          </p:cNvSpPr>
          <p:nvPr/>
        </p:nvSpPr>
        <p:spPr bwMode="auto">
          <a:xfrm>
            <a:off x="6553200" y="3352800"/>
            <a:ext cx="20177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Опыт «предметной» деятельности по получению,</a:t>
            </a:r>
          </a:p>
          <a:p>
            <a:pPr algn="ctr" eaLnBrk="0" hangingPunct="0"/>
            <a:r>
              <a:rPr lang="ru-RU" sz="1400" b="1"/>
              <a:t>преобразованию</a:t>
            </a:r>
          </a:p>
          <a:p>
            <a:pPr algn="ctr" eaLnBrk="0" hangingPunct="0"/>
            <a:r>
              <a:rPr lang="ru-RU" sz="1400" b="1"/>
              <a:t>и применению</a:t>
            </a:r>
          </a:p>
          <a:p>
            <a:pPr algn="ctr" eaLnBrk="0" hangingPunct="0"/>
            <a:r>
              <a:rPr lang="ru-RU" sz="1400" b="1"/>
              <a:t>нового знания</a:t>
            </a:r>
          </a:p>
        </p:txBody>
      </p:sp>
      <p:sp>
        <p:nvSpPr>
          <p:cNvPr id="56337" name="AutoShape 35"/>
          <p:cNvSpPr>
            <a:spLocks noChangeArrowheads="1"/>
          </p:cNvSpPr>
          <p:nvPr/>
        </p:nvSpPr>
        <p:spPr bwMode="auto">
          <a:xfrm>
            <a:off x="6781800" y="4648200"/>
            <a:ext cx="1476375" cy="652463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eaLnBrk="0" hangingPunct="0"/>
            <a:endParaRPr lang="ru-RU"/>
          </a:p>
        </p:txBody>
      </p:sp>
      <p:sp>
        <p:nvSpPr>
          <p:cNvPr id="56338" name="Text Box 37"/>
          <p:cNvSpPr txBox="1">
            <a:spLocks noChangeArrowheads="1"/>
          </p:cNvSpPr>
          <p:nvPr/>
        </p:nvSpPr>
        <p:spPr bwMode="auto">
          <a:xfrm>
            <a:off x="6346825" y="5364163"/>
            <a:ext cx="212407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eaLnBrk="0" hangingPunct="0"/>
            <a:r>
              <a:rPr lang="ru-RU" sz="1400" b="1"/>
              <a:t>Предметные и метапредметные действия с учебным материалом</a:t>
            </a:r>
            <a:r>
              <a:rPr lang="ru-RU" sz="1400" b="1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56339" name="AutoShape 19"/>
          <p:cNvSpPr>
            <a:spLocks noChangeArrowheads="1"/>
          </p:cNvSpPr>
          <p:nvPr/>
        </p:nvSpPr>
        <p:spPr bwMode="auto">
          <a:xfrm>
            <a:off x="6553200" y="2590800"/>
            <a:ext cx="2362200" cy="6858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0" name="AutoShape 20"/>
          <p:cNvSpPr>
            <a:spLocks noChangeArrowheads="1"/>
          </p:cNvSpPr>
          <p:nvPr/>
        </p:nvSpPr>
        <p:spPr bwMode="auto">
          <a:xfrm>
            <a:off x="6553200" y="3505200"/>
            <a:ext cx="76200" cy="76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1" name="AutoShape 21"/>
          <p:cNvSpPr>
            <a:spLocks noChangeArrowheads="1"/>
          </p:cNvSpPr>
          <p:nvPr/>
        </p:nvSpPr>
        <p:spPr bwMode="auto">
          <a:xfrm>
            <a:off x="6477000" y="3429000"/>
            <a:ext cx="24384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2001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42" name="AutoShape 22"/>
          <p:cNvSpPr>
            <a:spLocks noChangeArrowheads="1"/>
          </p:cNvSpPr>
          <p:nvPr/>
        </p:nvSpPr>
        <p:spPr bwMode="auto">
          <a:xfrm>
            <a:off x="6248400" y="5334000"/>
            <a:ext cx="2667000" cy="1219200"/>
          </a:xfrm>
          <a:prstGeom prst="roundRect">
            <a:avLst>
              <a:gd name="adj" fmla="val 16667"/>
            </a:avLst>
          </a:prstGeom>
          <a:solidFill>
            <a:schemeClr val="folHlink">
              <a:alpha val="3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Системно-деятельностный подход</a:t>
            </a:r>
            <a:br>
              <a:rPr lang="ru-RU" sz="3200">
                <a:solidFill>
                  <a:srgbClr val="224B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200">
              <a:solidFill>
                <a:srgbClr val="224B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7348" name="AutoShape 9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3962400" cy="13716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>
            <a:solidFill>
              <a:schemeClr val="tx1"/>
            </a:solidFill>
            <a:round/>
          </a:ln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/>
              <a:t>Основной результат – развитие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/>
              <a:t>личности ребенка на основе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1700" b="1" i="1"/>
              <a:t>учебной деятельности</a:t>
            </a:r>
          </a:p>
        </p:txBody>
      </p:sp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4572000" y="1447800"/>
            <a:ext cx="4248150" cy="1223963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chemeClr val="bg1"/>
              </a:gs>
              <a:gs pos="50000">
                <a:srgbClr val="CC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i="1" u="sng"/>
              <a:t>Начальная школа</a:t>
            </a:r>
            <a:r>
              <a:rPr lang="ru-RU" sz="1600" b="1" i="1"/>
              <a:t>: преобразование</a:t>
            </a:r>
          </a:p>
          <a:p>
            <a:pPr algn="ctr" eaLnBrk="0" hangingPunct="0"/>
            <a:r>
              <a:rPr lang="ru-RU" sz="1600" b="1" i="1"/>
              <a:t>внешней предметной деятельности</a:t>
            </a:r>
          </a:p>
          <a:p>
            <a:pPr algn="ctr" eaLnBrk="0" hangingPunct="0"/>
            <a:r>
              <a:rPr lang="ru-RU" sz="1600" b="1" i="1"/>
              <a:t>во внутреннюю</a:t>
            </a:r>
          </a:p>
        </p:txBody>
      </p:sp>
      <p:sp>
        <p:nvSpPr>
          <p:cNvPr id="3778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2667000"/>
            <a:ext cx="7696200" cy="860425"/>
          </a:xfrm>
        </p:spPr>
        <p:txBody>
          <a:bodyPr/>
          <a:lstStyle/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ru-RU" sz="2000" b="1" u="sng">
                <a:solidFill>
                  <a:srgbClr val="262673"/>
                </a:solidFill>
                <a:latin typeface="Calibri" pitchFamily="34" charset="0"/>
              </a:rPr>
              <a:t>Основная педагогическая задача</a:t>
            </a:r>
            <a:r>
              <a:rPr lang="ru-RU" sz="2000" b="1">
                <a:solidFill>
                  <a:srgbClr val="262673"/>
                </a:solidFill>
                <a:latin typeface="Calibri" pitchFamily="34" charset="0"/>
              </a:rPr>
              <a:t> –</a:t>
            </a:r>
            <a:r>
              <a:rPr lang="ru-RU" sz="2000" b="1" u="sng">
                <a:solidFill>
                  <a:srgbClr val="262673"/>
                </a:solidFill>
                <a:latin typeface="Calibri" pitchFamily="34" charset="0"/>
              </a:rPr>
              <a:t> </a:t>
            </a:r>
          </a:p>
          <a:p>
            <a:pPr marL="609600" indent="-609600" algn="ctr">
              <a:lnSpc>
                <a:spcPct val="80000"/>
              </a:lnSpc>
              <a:spcBef>
                <a:spcPct val="0"/>
              </a:spcBef>
              <a:buClr>
                <a:srgbClr val="FFFFFF"/>
              </a:buClr>
              <a:buFont typeface="Wingdings" pitchFamily="2" charset="2"/>
              <a:buNone/>
            </a:pPr>
            <a:r>
              <a:rPr lang="ru-RU" sz="2000" b="1" u="sng">
                <a:solidFill>
                  <a:srgbClr val="262673"/>
                </a:solidFill>
                <a:latin typeface="Calibri" pitchFamily="34" charset="0"/>
              </a:rPr>
              <a:t>создание и организация условий, инициирующих детское действие</a:t>
            </a:r>
            <a:endParaRPr lang="ru-RU" sz="2000" b="1" u="sng">
              <a:solidFill>
                <a:srgbClr val="26267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080" name="AutoShape 8"/>
          <p:cNvSpPr>
            <a:spLocks noChangeArrowheads="1"/>
          </p:cNvSpPr>
          <p:nvPr/>
        </p:nvSpPr>
        <p:spPr bwMode="auto">
          <a:xfrm>
            <a:off x="685800" y="3505200"/>
            <a:ext cx="7740650" cy="4810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lumMod val="50000"/>
                </a:schemeClr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/>
              <a:t>Вектор смещения акцентов нового стандарта</a:t>
            </a:r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381000" y="3962400"/>
            <a:ext cx="2339975" cy="1600200"/>
          </a:xfrm>
          <a:prstGeom prst="ellipse">
            <a:avLst/>
          </a:prstGeom>
          <a:gradFill rotWithShape="1">
            <a:gsLst>
              <a:gs pos="0">
                <a:srgbClr val="CCFFFF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i="1">
                <a:latin typeface="Tahoma" pitchFamily="34" charset="0"/>
              </a:rPr>
              <a:t>Чему учить?</a:t>
            </a:r>
          </a:p>
          <a:p>
            <a:pPr algn="ctr" eaLnBrk="0" hangingPunct="0"/>
            <a:endParaRPr lang="ru-RU" sz="2400" b="1" i="1">
              <a:latin typeface="Tahoma" pitchFamily="34" charset="0"/>
            </a:endParaRPr>
          </a:p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обновление</a:t>
            </a:r>
          </a:p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содержания</a:t>
            </a:r>
          </a:p>
          <a:p>
            <a:pPr algn="ctr" eaLnBrk="0" hangingPunct="0"/>
            <a:endParaRPr lang="ru-RU" sz="800" b="1"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Oval 5"/>
          <p:cNvSpPr>
            <a:spLocks noChangeArrowheads="1"/>
          </p:cNvSpPr>
          <p:nvPr/>
        </p:nvSpPr>
        <p:spPr bwMode="auto">
          <a:xfrm>
            <a:off x="2971800" y="3962400"/>
            <a:ext cx="2339975" cy="1752600"/>
          </a:xfrm>
          <a:prstGeom prst="ellipse">
            <a:avLst/>
          </a:prstGeom>
          <a:gradFill rotWithShape="1">
            <a:gsLst>
              <a:gs pos="0">
                <a:srgbClr val="FF3300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i="1">
                <a:latin typeface="Tahoma" pitchFamily="34" charset="0"/>
              </a:rPr>
              <a:t>Ради чего</a:t>
            </a:r>
          </a:p>
          <a:p>
            <a:pPr algn="ctr" eaLnBrk="0" hangingPunct="0"/>
            <a:r>
              <a:rPr lang="ru-RU" sz="2400" b="1" i="1">
                <a:latin typeface="Tahoma" pitchFamily="34" charset="0"/>
              </a:rPr>
              <a:t>учить?</a:t>
            </a:r>
          </a:p>
          <a:p>
            <a:pPr algn="ctr" eaLnBrk="0" hangingPunct="0"/>
            <a:endParaRPr lang="ru-RU" b="1" i="1">
              <a:latin typeface="Tahoma" pitchFamily="34" charset="0"/>
            </a:endParaRPr>
          </a:p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ценности </a:t>
            </a:r>
          </a:p>
          <a:p>
            <a:pPr algn="ctr" eaLnBrk="0" hangingPunct="0"/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rPr>
              <a:t>образования</a:t>
            </a:r>
          </a:p>
          <a:p>
            <a:pPr algn="ctr" eaLnBrk="0" hangingPunct="0"/>
            <a:endParaRPr lang="ru-RU" sz="8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57354" name="Oval 6"/>
          <p:cNvSpPr>
            <a:spLocks noChangeArrowheads="1"/>
          </p:cNvSpPr>
          <p:nvPr/>
        </p:nvSpPr>
        <p:spPr bwMode="auto">
          <a:xfrm>
            <a:off x="5867400" y="4038600"/>
            <a:ext cx="2339975" cy="1600200"/>
          </a:xfrm>
          <a:prstGeom prst="ellipse">
            <a:avLst/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path path="shape">
              <a:fillToRect l="50000" t="50000" r="50000" b="50000"/>
            </a:path>
          </a:gradFill>
          <a:ln w="14351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2400" b="1" i="1">
                <a:latin typeface="Tahoma" pitchFamily="34" charset="0"/>
              </a:rPr>
              <a:t>Как учить?</a:t>
            </a:r>
          </a:p>
          <a:p>
            <a:pPr algn="ctr" eaLnBrk="0" hangingPunct="0"/>
            <a:endParaRPr lang="ru-RU" sz="1000" b="1" i="1">
              <a:latin typeface="Tahoma" pitchFamily="34" charset="0"/>
            </a:endParaRPr>
          </a:p>
          <a:p>
            <a:pPr algn="ctr" eaLnBrk="0" hangingPunct="0"/>
            <a:r>
              <a:rPr lang="ru-RU" b="1">
                <a:latin typeface="Tahoma" pitchFamily="34" charset="0"/>
              </a:rPr>
              <a:t>обновление</a:t>
            </a:r>
          </a:p>
          <a:p>
            <a:pPr algn="ctr" eaLnBrk="0" hangingPunct="0"/>
            <a:r>
              <a:rPr lang="ru-RU" b="1">
                <a:latin typeface="Tahoma" pitchFamily="34" charset="0"/>
              </a:rPr>
              <a:t>средств</a:t>
            </a:r>
          </a:p>
          <a:p>
            <a:pPr algn="ctr" eaLnBrk="0" hangingPunct="0"/>
            <a:r>
              <a:rPr lang="ru-RU" b="1">
                <a:latin typeface="Tahoma" pitchFamily="34" charset="0"/>
              </a:rPr>
              <a:t>обучения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0" y="5984875"/>
            <a:ext cx="9144000" cy="873125"/>
          </a:xfrm>
          <a:prstGeom prst="roundRect">
            <a:avLst>
              <a:gd name="adj" fmla="val 16667"/>
            </a:avLst>
          </a:prstGeom>
          <a:solidFill>
            <a:srgbClr val="FFCC66">
              <a:alpha val="4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eaLnBrk="0" hangingPunct="0"/>
            <a:r>
              <a:rPr lang="ru-RU" sz="2300" b="1">
                <a:solidFill>
                  <a:srgbClr val="2626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СТАНОВЛЕНИЕ УЧЕНИЧЕСКОГО СООБЩЕСТВА,</a:t>
            </a:r>
          </a:p>
          <a:p>
            <a:pPr algn="ctr" eaLnBrk="0" hangingPunct="0"/>
            <a:r>
              <a:rPr lang="ru-RU" sz="2300" b="1">
                <a:solidFill>
                  <a:srgbClr val="26267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ФОРМИРОВАНИЕ УНИВЕРСАЛЬНЫХ СПОСОБОВ ДЕЙСТВИЙ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856662" cy="4857750"/>
          </a:xfrm>
        </p:spPr>
        <p:txBody>
          <a:bodyPr rtlCol="0">
            <a:normAutofit/>
          </a:bodyPr>
          <a:lstStyle/>
          <a:p>
            <a:pPr marL="547688" indent="-411163" algn="just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способ творческой рефлексии, который позволяет в художественной форме оценить изученное понятие, процесс или явление. Слово происходит от французского “5”. 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Это стихотворение из 5 строк, которое строится по правилам: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 строка – тема или предмет (одно существительное);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строка – описание предмета (два прилагательных);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строка – описание действия (три глагола);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4 строка – фраза, выражающая отношение к предмету;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 строка – синоним, обобщающий или</a:t>
            </a:r>
          </a:p>
          <a:p>
            <a:pPr marL="136525" indent="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расширяющий смысл темы или предмета</a:t>
            </a:r>
          </a:p>
          <a:p>
            <a:pPr marL="136525" indent="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(одно слово).</a:t>
            </a:r>
          </a:p>
          <a:p>
            <a:pPr marL="547688" indent="-411163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 typeface="Georgia" pitchFamily="18" charset="0"/>
              <a:buChar char="*"/>
              <a:defRPr/>
            </a:pPr>
            <a:endParaRPr lang="ru-RU" sz="2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403350" y="404813"/>
            <a:ext cx="6481763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С и н к в е й 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643050"/>
            <a:ext cx="5684168" cy="1181993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429000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Рисунок 4" descr="3e5a6e730c6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1838" y="0"/>
            <a:ext cx="3332162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5" name="Picture 2" descr="C:\Users\Елена\AppData\Local\Temp\Rar$DI06.521\DJFS_TOA_FeltFlower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1058180">
            <a:off x="103188" y="106363"/>
            <a:ext cx="828675" cy="81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Дожд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316416" y="61653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11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0" y="188640"/>
            <a:ext cx="8964488" cy="151216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Организация деятельности учеников на уроке происходит через: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611560" y="2881099"/>
            <a:ext cx="7992888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1.постановку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цели деятельности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2.планирование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своих действий по реализации поставленной цели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3.саму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672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рефлексию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полученных результатов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1988840"/>
            <a:ext cx="8064897" cy="136815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« Наберись смелости  </a:t>
            </a:r>
          </a:p>
          <a:p>
            <a:r>
              <a:rPr lang="ru-RU" sz="4000" b="1" i="1" dirty="0" smtClean="0">
                <a:solidFill>
                  <a:srgbClr val="002060"/>
                </a:solidFill>
                <a:latin typeface="+mj-lt"/>
              </a:rPr>
              <a:t>                        и сделай   попытку!»</a:t>
            </a:r>
            <a:endParaRPr lang="ru-RU" sz="4000" b="1" i="1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7572375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Методы реализации  </a:t>
            </a:r>
            <a:endParaRPr lang="ru-RU" sz="4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91880" y="2928938"/>
            <a:ext cx="1872208" cy="16430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Загнутый угол 19"/>
          <p:cNvSpPr/>
          <p:nvPr/>
        </p:nvSpPr>
        <p:spPr>
          <a:xfrm>
            <a:off x="611560" y="3140968"/>
            <a:ext cx="2071688" cy="1440160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0" name="TextBox 20"/>
          <p:cNvSpPr txBox="1">
            <a:spLocks noChangeArrowheads="1"/>
          </p:cNvSpPr>
          <p:nvPr/>
        </p:nvSpPr>
        <p:spPr bwMode="auto">
          <a:xfrm>
            <a:off x="467544" y="3429000"/>
            <a:ext cx="224708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проектные  </a:t>
            </a:r>
            <a:endParaRPr lang="ru-RU" sz="2800" b="1" dirty="0"/>
          </a:p>
        </p:txBody>
      </p:sp>
      <p:sp>
        <p:nvSpPr>
          <p:cNvPr id="22" name="Загнутый угол 21"/>
          <p:cNvSpPr/>
          <p:nvPr/>
        </p:nvSpPr>
        <p:spPr>
          <a:xfrm>
            <a:off x="3203848" y="1484784"/>
            <a:ext cx="2592288" cy="1224136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Загнутый угол 24"/>
          <p:cNvSpPr/>
          <p:nvPr/>
        </p:nvSpPr>
        <p:spPr>
          <a:xfrm>
            <a:off x="6228184" y="3140968"/>
            <a:ext cx="2664296" cy="1428750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/>
              <a:t>интерактивные</a:t>
            </a:r>
            <a:endParaRPr lang="ru-RU" sz="2800" b="1" dirty="0"/>
          </a:p>
        </p:txBody>
      </p:sp>
      <p:sp>
        <p:nvSpPr>
          <p:cNvPr id="26" name="Загнутый угол 25"/>
          <p:cNvSpPr/>
          <p:nvPr/>
        </p:nvSpPr>
        <p:spPr>
          <a:xfrm>
            <a:off x="2771800" y="4797152"/>
            <a:ext cx="3816424" cy="1522438"/>
          </a:xfrm>
          <a:prstGeom prst="foldedCorne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636" name="TextBox 26"/>
          <p:cNvSpPr txBox="1">
            <a:spLocks noChangeArrowheads="1"/>
          </p:cNvSpPr>
          <p:nvPr/>
        </p:nvSpPr>
        <p:spPr bwMode="auto">
          <a:xfrm>
            <a:off x="3203848" y="1643063"/>
            <a:ext cx="25202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активные</a:t>
            </a:r>
            <a:endParaRPr lang="ru-RU" sz="2800" b="1" dirty="0"/>
          </a:p>
        </p:txBody>
      </p:sp>
      <p:sp>
        <p:nvSpPr>
          <p:cNvPr id="26639" name="TextBox 29"/>
          <p:cNvSpPr txBox="1">
            <a:spLocks noChangeArrowheads="1"/>
          </p:cNvSpPr>
          <p:nvPr/>
        </p:nvSpPr>
        <p:spPr bwMode="auto">
          <a:xfrm>
            <a:off x="3131840" y="4941168"/>
            <a:ext cx="33123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/>
              <a:t>исследовательские </a:t>
            </a:r>
            <a:endParaRPr lang="ru-RU" sz="2800" b="1" dirty="0"/>
          </a:p>
        </p:txBody>
      </p:sp>
      <p:sp>
        <p:nvSpPr>
          <p:cNvPr id="12" name="AutoShape 20"/>
          <p:cNvSpPr>
            <a:spLocks noChangeArrowheads="1"/>
          </p:cNvSpPr>
          <p:nvPr/>
        </p:nvSpPr>
        <p:spPr bwMode="auto">
          <a:xfrm>
            <a:off x="3923928" y="3140968"/>
            <a:ext cx="1051253" cy="1139972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введения новых знаний.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комплексного применения знаний и умений (урок закрепления).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актуализации знаний и умений (урок повторения).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Урок систематизации и обобщения знаний и умений.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контроля знаний и умений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 коррекции знаний, умений и навыков (работа над ошибками).…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Комбинированный урок</a:t>
            </a:r>
          </a:p>
          <a:p>
            <a:pPr>
              <a:buFont typeface="Arial" charset="0"/>
              <a:buNone/>
            </a:pPr>
            <a:endParaRPr lang="ru-RU" sz="2000" dirty="0" smtClean="0">
              <a:latin typeface="Monotype Corsiva" pitchFamily="6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мой\Desktop\1294518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5832647" cy="6096000"/>
          </a:xfrm>
          <a:prstGeom prst="rect">
            <a:avLst/>
          </a:prstGeom>
          <a:noFill/>
        </p:spPr>
      </p:pic>
      <p:pic>
        <p:nvPicPr>
          <p:cNvPr id="5" name="Picture 2" descr="C:\Users\мой\Desktop\ldthm 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3888432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Учить детей сегодня трудно,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 раньше было нелегко.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Читать, считать, писать учили: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«Даёт корова молоко».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XXI – век открытий,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Век инноваций, новизны,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  от учителя зависит,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Какими дети быть должны.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Желаем вам, чтоб дети  в вашем классе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Светились от улыбок и любви,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Здоровья вам и творческих успехов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век инноваций, новизны!</a:t>
            </a:r>
            <a:endParaRPr lang="ru-RU" sz="4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C:\Documents and Settings\Admin\Рабочий стол\бабочки\e3b316d7a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260648"/>
            <a:ext cx="9098217" cy="5436604"/>
          </a:xfrm>
          <a:prstGeom prst="rect">
            <a:avLst/>
          </a:prstGeom>
          <a:noFill/>
        </p:spPr>
      </p:pic>
      <p:sp>
        <p:nvSpPr>
          <p:cNvPr id="3" name="Овал 2"/>
          <p:cNvSpPr/>
          <p:nvPr/>
        </p:nvSpPr>
        <p:spPr>
          <a:xfrm>
            <a:off x="467544" y="6021288"/>
            <a:ext cx="8424936" cy="57606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Спасибо за внимание 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мой\Desktop\i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5112568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ой\Desktop\ldthm 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48680"/>
            <a:ext cx="3888432" cy="5544616"/>
          </a:xfrm>
          <a:prstGeom prst="rect">
            <a:avLst/>
          </a:prstGeom>
          <a:noFill/>
        </p:spPr>
      </p:pic>
      <p:pic>
        <p:nvPicPr>
          <p:cNvPr id="2050" name="Picture 2" descr="C:\Users\мой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140968"/>
            <a:ext cx="1224136" cy="1224136"/>
          </a:xfrm>
          <a:prstGeom prst="rect">
            <a:avLst/>
          </a:prstGeom>
          <a:noFill/>
        </p:spPr>
      </p:pic>
      <p:pic>
        <p:nvPicPr>
          <p:cNvPr id="2" name="Picture 2" descr="C:\Users\мой\Desktop\1294518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548680"/>
            <a:ext cx="5873215" cy="5688632"/>
          </a:xfrm>
          <a:prstGeom prst="rect">
            <a:avLst/>
          </a:prstGeom>
          <a:noFill/>
        </p:spPr>
      </p:pic>
      <p:pic>
        <p:nvPicPr>
          <p:cNvPr id="5" name="Picture 2" descr="C:\Users\мой\Desktop\i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339752" y="3429000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Одна из важнейших задач системы образования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    формирование универсальных учебных действий, обеспечивающих школьникам умение </a:t>
            </a:r>
            <a:r>
              <a:rPr lang="ru-RU" b="1" dirty="0" smtClean="0"/>
              <a:t>учиться, способность к  самореализации, саморазвитию и самосовершенствованию".</a:t>
            </a:r>
          </a:p>
          <a:p>
            <a:pPr>
              <a:buNone/>
            </a:pPr>
            <a:r>
              <a:rPr lang="ru-RU" b="1" dirty="0" smtClean="0"/>
              <a:t>                                                        </a:t>
            </a:r>
            <a:r>
              <a:rPr lang="ru-RU" dirty="0" smtClean="0"/>
              <a:t>(из ФГОС)</a:t>
            </a:r>
          </a:p>
          <a:p>
            <a:pPr algn="r">
              <a:buNone/>
            </a:pPr>
            <a:endParaRPr lang="ru-RU" b="1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Универсальные учебные действия</a:t>
            </a:r>
            <a:r>
              <a:rPr lang="ru-RU" sz="2000" dirty="0"/>
              <a:t> (УУД) подразделяются на 4 группы: </a:t>
            </a:r>
            <a:r>
              <a:rPr lang="ru-RU" sz="2000" b="1" dirty="0"/>
              <a:t>регулятивные, личностные, коммуникативные и познавательные </a:t>
            </a:r>
          </a:p>
        </p:txBody>
      </p:sp>
      <p:pic>
        <p:nvPicPr>
          <p:cNvPr id="4" name="Содержимое 3" descr="http://ciot-anapa.ru/images/stories/for_parents/uud-shema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979712" y="1556792"/>
            <a:ext cx="5958833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52736"/>
            <a:ext cx="6087620" cy="3312368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i="1" dirty="0" smtClean="0">
                <a:ln>
                  <a:solidFill>
                    <a:srgbClr val="00B0F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Современный урок  в аспекте реализации задач ФГОС второго поколения </a:t>
            </a:r>
            <a:endParaRPr lang="ru-RU" sz="5400" b="1" i="1" dirty="0">
              <a:ln>
                <a:solidFill>
                  <a:srgbClr val="00B0F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175" y="3429000"/>
            <a:ext cx="4932363" cy="1176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Рисунок 5" descr="7bdd6a2847d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413" y="3806825"/>
            <a:ext cx="5292726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3" name="Рамка 12"/>
            <p:cNvSpPr/>
            <p:nvPr/>
          </p:nvSpPr>
          <p:spPr>
            <a:xfrm>
              <a:off x="0" y="0"/>
              <a:ext cx="9144000" cy="6858000"/>
            </a:xfrm>
            <a:prstGeom prst="frame">
              <a:avLst>
                <a:gd name="adj1" fmla="val 3616"/>
              </a:avLst>
            </a:prstGeom>
            <a:gradFill flip="none" rotWithShape="1"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16200000" scaled="0"/>
              <a:tileRect/>
            </a:gra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2059" name="Picture 5" descr="C:\Users\Елена\AppData\Local\Microsoft\Windows\Temporary Internet Files\Content.IE5\OASCQ3G5\MC900290515[1]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0312" y="6069419"/>
              <a:ext cx="974860" cy="788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0" name="Picture 8" descr="C:\Users\Елена\AppData\Local\Microsoft\Windows\Temporary Internet Files\Content.IE5\6SMSW8JI\MC900299565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100392" y="4869160"/>
              <a:ext cx="885139" cy="1820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Цель педсовета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dirty="0" smtClean="0"/>
              <a:t>Повысить мотивацию учителей к осознанию основных критериев современного урока в свете внедрения ФГОС второго поколения.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1164</Words>
  <Application>Microsoft Office PowerPoint</Application>
  <PresentationFormat>Экран (4:3)</PresentationFormat>
  <Paragraphs>255</Paragraphs>
  <Slides>34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Одна из важнейших задач системы образования </vt:lpstr>
      <vt:lpstr>Универсальные учебные действия (УУД) подразделяются на 4 группы: регулятивные, личностные, коммуникативные и познавательные </vt:lpstr>
      <vt:lpstr>Современный урок  в аспекте реализации задач ФГОС второго поколения </vt:lpstr>
      <vt:lpstr>Цель педсовета</vt:lpstr>
      <vt:lpstr>ПЛАН </vt:lpstr>
      <vt:lpstr>Что такое  Федеральный государственный стандарт начального общего образования?</vt:lpstr>
      <vt:lpstr>Слайд 12</vt:lpstr>
      <vt:lpstr>Что является отличительной особенностью нового Стандарта?</vt:lpstr>
      <vt:lpstr>Слайд 14</vt:lpstr>
      <vt:lpstr>Слайд 15</vt:lpstr>
      <vt:lpstr>Планируемые результаты: три основные группы результатов</vt:lpstr>
      <vt:lpstr>Согласно концепции ФГОС, будут оцениваться следующие результаты:</vt:lpstr>
      <vt:lpstr>Системно – деятельностный подход</vt:lpstr>
      <vt:lpstr>Системно – деятельностный подход</vt:lpstr>
      <vt:lpstr>Цель деятельностного подхода </vt:lpstr>
      <vt:lpstr>Что значит «деятельность» ?</vt:lpstr>
      <vt:lpstr>Деятельность как основная форма жизнедеятельности младших школьников</vt:lpstr>
      <vt:lpstr>Слайд 23</vt:lpstr>
      <vt:lpstr>Планируемые результаты: три основные группы результатов</vt:lpstr>
      <vt:lpstr>Системно-деятельностный подход </vt:lpstr>
      <vt:lpstr>Слайд 26</vt:lpstr>
      <vt:lpstr>Слайд 27</vt:lpstr>
      <vt:lpstr>Слайд 28</vt:lpstr>
      <vt:lpstr>Слайд 29</vt:lpstr>
      <vt:lpstr>Методы реализации  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мой</cp:lastModifiedBy>
  <cp:revision>95</cp:revision>
  <dcterms:modified xsi:type="dcterms:W3CDTF">2013-12-18T15:55:57Z</dcterms:modified>
</cp:coreProperties>
</file>