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2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>
      <p:cViewPr varScale="1">
        <p:scale>
          <a:sx n="102" d="100"/>
          <a:sy n="102" d="100"/>
        </p:scale>
        <p:origin x="-18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10</c:v>
                </c:pt>
              </c:numCache>
            </c:numRef>
          </c:val>
        </c:ser>
        <c:axId val="205764480"/>
        <c:axId val="205766016"/>
      </c:barChart>
      <c:catAx>
        <c:axId val="205764480"/>
        <c:scaling>
          <c:orientation val="minMax"/>
        </c:scaling>
        <c:axPos val="b"/>
        <c:tickLblPos val="nextTo"/>
        <c:crossAx val="205766016"/>
        <c:crosses val="autoZero"/>
        <c:auto val="1"/>
        <c:lblAlgn val="ctr"/>
        <c:lblOffset val="100"/>
      </c:catAx>
      <c:valAx>
        <c:axId val="205766016"/>
        <c:scaling>
          <c:orientation val="minMax"/>
        </c:scaling>
        <c:axPos val="l"/>
        <c:majorGridlines/>
        <c:numFmt formatCode="General" sourceLinked="1"/>
        <c:tickLblPos val="nextTo"/>
        <c:crossAx val="2057644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5735-0E76-489C-BBA8-A625534B9CAD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26271C-C876-473F-8E4F-81DF74A4CA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5735-0E76-489C-BBA8-A625534B9CAD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271C-C876-473F-8E4F-81DF74A4CA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5735-0E76-489C-BBA8-A625534B9CAD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271C-C876-473F-8E4F-81DF74A4CA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295735-0E76-489C-BBA8-A625534B9CAD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26271C-C876-473F-8E4F-81DF74A4CA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5735-0E76-489C-BBA8-A625534B9CAD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271C-C876-473F-8E4F-81DF74A4CA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5735-0E76-489C-BBA8-A625534B9CAD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271C-C876-473F-8E4F-81DF74A4CA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271C-C876-473F-8E4F-81DF74A4CA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5735-0E76-489C-BBA8-A625534B9CAD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5735-0E76-489C-BBA8-A625534B9CAD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271C-C876-473F-8E4F-81DF74A4CA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5735-0E76-489C-BBA8-A625534B9CAD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271C-C876-473F-8E4F-81DF74A4CA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295735-0E76-489C-BBA8-A625534B9CAD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26271C-C876-473F-8E4F-81DF74A4CA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5735-0E76-489C-BBA8-A625534B9CAD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26271C-C876-473F-8E4F-81DF74A4CA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295735-0E76-489C-BBA8-A625534B9CAD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26271C-C876-473F-8E4F-81DF74A4CA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6264696" cy="3345904"/>
          </a:xfrm>
        </p:spPr>
        <p:txBody>
          <a:bodyPr>
            <a:normAutofit fontScale="92500" lnSpcReduction="10000"/>
          </a:bodyPr>
          <a:lstStyle/>
          <a:p>
            <a:endParaRPr lang="ru-RU" sz="2400" dirty="0" smtClean="0">
              <a:solidFill>
                <a:srgbClr val="5C2250"/>
              </a:solidFill>
            </a:endParaRPr>
          </a:p>
          <a:p>
            <a:endParaRPr lang="ru-RU" sz="2400" dirty="0" smtClean="0">
              <a:solidFill>
                <a:srgbClr val="5C2250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ea typeface="NSimSun" pitchFamily="49" charset="-122"/>
              </a:rPr>
              <a:t>Учитель-логопед: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ea typeface="NSimSun" pitchFamily="49" charset="-122"/>
              </a:rPr>
              <a:t> Буйдова  Елена Викторовна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100" i="1" dirty="0" smtClean="0">
                <a:solidFill>
                  <a:schemeClr val="tx1"/>
                </a:solidFill>
                <a:ea typeface="NSimSun" pitchFamily="49" charset="-122"/>
                <a:cs typeface="Miriam" pitchFamily="34" charset="-79"/>
              </a:rPr>
              <a:t>МКДОУ д</a:t>
            </a:r>
            <a:r>
              <a:rPr lang="en-US" sz="2100" i="1" dirty="0" smtClean="0">
                <a:solidFill>
                  <a:schemeClr val="tx1"/>
                </a:solidFill>
                <a:latin typeface="NSimSun" pitchFamily="49" charset="-122"/>
                <a:ea typeface="NSimSun" pitchFamily="49" charset="-122"/>
                <a:cs typeface="Miriam" pitchFamily="34" charset="-79"/>
              </a:rPr>
              <a:t>/</a:t>
            </a:r>
            <a:r>
              <a:rPr lang="ru-RU" sz="2100" b="1" i="1" dirty="0" smtClean="0">
                <a:solidFill>
                  <a:schemeClr val="tx1"/>
                </a:solidFill>
                <a:latin typeface="NSimSun" pitchFamily="49" charset="-122"/>
                <a:ea typeface="NSimSun" pitchFamily="49" charset="-122"/>
                <a:cs typeface="Miriam" pitchFamily="34" charset="-79"/>
              </a:rPr>
              <a:t>с</a:t>
            </a:r>
            <a:r>
              <a:rPr lang="ru-RU" sz="2100" i="1" dirty="0" smtClean="0">
                <a:solidFill>
                  <a:schemeClr val="tx1"/>
                </a:solidFill>
                <a:ea typeface="NSimSun" pitchFamily="49" charset="-122"/>
                <a:cs typeface="Miriam" pitchFamily="34" charset="-79"/>
              </a:rPr>
              <a:t> комбинированного вида «Теремок» ЗАТО Первомайский Кировской области</a:t>
            </a:r>
          </a:p>
          <a:p>
            <a:pPr algn="ctr"/>
            <a:r>
              <a:rPr lang="ru-RU" sz="2100" i="1" dirty="0" smtClean="0">
                <a:solidFill>
                  <a:schemeClr val="tx1"/>
                </a:solidFill>
                <a:ea typeface="NSimSun" pitchFamily="49" charset="-122"/>
                <a:cs typeface="Miriam" pitchFamily="34" charset="-79"/>
              </a:rPr>
              <a:t>2016 </a:t>
            </a:r>
            <a:endParaRPr lang="ru-RU" sz="2100" i="1" dirty="0">
              <a:solidFill>
                <a:schemeClr val="tx1"/>
              </a:solidFill>
              <a:ea typeface="NSimSun" pitchFamily="49" charset="-122"/>
              <a:cs typeface="Miriam" pitchFamily="34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80728"/>
            <a:ext cx="5830416" cy="2543944"/>
          </a:xfrm>
          <a:ln w="19050">
            <a:solidFill>
              <a:schemeClr val="tx1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Творческая       презентация:</a:t>
            </a:r>
            <a:r>
              <a:rPr lang="ru-RU" sz="20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18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18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 «Опыт логопедической работы по коррекции звукопроизношения при стёртой форме дизартрии у детей старшего дошкольного возраста»</a:t>
            </a:r>
            <a:endParaRPr lang="ru-RU" sz="4400" cap="none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Автоматизация и дифференциация звуков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8244408" y="6453336"/>
            <a:ext cx="43204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2304256" cy="307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51571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«Мнемодорожки»</a:t>
            </a:r>
            <a:endParaRPr lang="ru-RU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060848"/>
            <a:ext cx="232225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23928" y="5517232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«Рыбалка»</a:t>
            </a:r>
            <a:endParaRPr lang="ru-RU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556792"/>
            <a:ext cx="245004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99815" y="5157192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«Су-джок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массажоры»</a:t>
            </a:r>
            <a:endParaRPr lang="ru-RU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Автоматизация и дифференциация звуков</a:t>
            </a: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312368" cy="295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4221088"/>
            <a:ext cx="242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«Машинка на ниточке»</a:t>
            </a:r>
            <a:endParaRPr lang="ru-RU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93163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300192" y="43651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«Инопланетяне»</a:t>
            </a:r>
            <a:endParaRPr lang="ru-RU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07904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«Мимика»</a:t>
            </a:r>
            <a:endParaRPr lang="ru-RU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Работа с родителями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Юрец\Desktop\5paQXzGwc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348880"/>
            <a:ext cx="4221031" cy="259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C:\Users\Юрец\Desktop\jPIhQDcjj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26309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1" y="5373216"/>
            <a:ext cx="3168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Семинар-практикум для родителей: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«Фонематический слух»</a:t>
            </a:r>
            <a:endParaRPr lang="ru-RU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301208"/>
            <a:ext cx="395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Родительское собрание 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«Подготовка детей к школе»</a:t>
            </a:r>
            <a:endParaRPr lang="ru-RU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Результаты работы в 2014-2015 </a:t>
            </a:r>
            <a:r>
              <a:rPr lang="ru-RU" sz="3600" b="1" dirty="0" err="1" smtClean="0"/>
              <a:t>уч</a:t>
            </a:r>
            <a:r>
              <a:rPr lang="ru-RU" sz="3600" b="1" dirty="0" smtClean="0"/>
              <a:t>. г. (%)</a:t>
            </a:r>
            <a:endParaRPr lang="ru-RU" sz="3600" b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7984" y="1052736"/>
            <a:ext cx="38884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Желаю успехов в достижении результатов обучения: не бойтесь ставить перед детьми четкие задачи, передавать им инициативу и направлять их деятельность в нужное русло</a:t>
            </a:r>
            <a:r>
              <a:rPr lang="ru-RU" sz="2400" b="1" smtClean="0">
                <a:latin typeface="Georgia" pitchFamily="18" charset="0"/>
              </a:rPr>
              <a:t>. удьте</a:t>
            </a:r>
            <a:r>
              <a:rPr lang="ru-RU" sz="2400" b="1" dirty="0" smtClean="0">
                <a:latin typeface="Georgia" pitchFamily="18" charset="0"/>
              </a:rPr>
              <a:t> здоровы!</a:t>
            </a:r>
          </a:p>
          <a:p>
            <a:endParaRPr lang="ru-RU" dirty="0"/>
          </a:p>
        </p:txBody>
      </p:sp>
      <p:pic>
        <p:nvPicPr>
          <p:cNvPr id="18435" name="Picture 3" descr="C:\Users\Юрец\Desktop\jEej9oTB3y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2597460" cy="353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564359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условий для эффективной коррекции звукопроизношения у детей со стёртой формой дизартрии посредством использования комплекса игр упражнений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573016"/>
            <a:ext cx="8280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Задачи: 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Проанализировать  специальную литературу по  данной проблеме;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Выбрать наиболее эффективный способ нормализации артикуляционной моторики и речевого дыхания;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Модифицировать общеизвестные игры по коррекции звукопроизношения</a:t>
            </a:r>
          </a:p>
          <a:p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49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Стёртая дизартрия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71600" y="1700808"/>
            <a:ext cx="6935683" cy="4135111"/>
            <a:chOff x="827584" y="1268760"/>
            <a:chExt cx="6935683" cy="4135111"/>
          </a:xfrm>
        </p:grpSpPr>
        <p:sp>
          <p:nvSpPr>
            <p:cNvPr id="11" name="Полилиния 10"/>
            <p:cNvSpPr/>
            <p:nvPr/>
          </p:nvSpPr>
          <p:spPr>
            <a:xfrm>
              <a:off x="6392474" y="2504353"/>
              <a:ext cx="747608" cy="16639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47608" y="0"/>
                  </a:moveTo>
                  <a:lnTo>
                    <a:pt x="747608" y="1404449"/>
                  </a:lnTo>
                  <a:lnTo>
                    <a:pt x="0" y="1404449"/>
                  </a:lnTo>
                  <a:lnTo>
                    <a:pt x="0" y="166392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2969830" y="2504353"/>
              <a:ext cx="4170252" cy="7595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170252" y="0"/>
                  </a:moveTo>
                  <a:lnTo>
                    <a:pt x="4170252" y="500056"/>
                  </a:lnTo>
                  <a:lnTo>
                    <a:pt x="0" y="500056"/>
                  </a:lnTo>
                  <a:lnTo>
                    <a:pt x="0" y="7595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486203" y="1700809"/>
              <a:ext cx="5653879" cy="8035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653879" y="803544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5292080" y="1268760"/>
              <a:ext cx="2471187" cy="1235593"/>
            </a:xfrm>
            <a:custGeom>
              <a:avLst/>
              <a:gdLst>
                <a:gd name="connsiteX0" fmla="*/ 0 w 2471187"/>
                <a:gd name="connsiteY0" fmla="*/ 0 h 1235593"/>
                <a:gd name="connsiteX1" fmla="*/ 2471187 w 2471187"/>
                <a:gd name="connsiteY1" fmla="*/ 0 h 1235593"/>
                <a:gd name="connsiteX2" fmla="*/ 2471187 w 2471187"/>
                <a:gd name="connsiteY2" fmla="*/ 1235593 h 1235593"/>
                <a:gd name="connsiteX3" fmla="*/ 0 w 2471187"/>
                <a:gd name="connsiteY3" fmla="*/ 1235593 h 1235593"/>
                <a:gd name="connsiteX4" fmla="*/ 0 w 2471187"/>
                <a:gd name="connsiteY4" fmla="*/ 0 h 123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1187" h="1235593">
                  <a:moveTo>
                    <a:pt x="0" y="0"/>
                  </a:moveTo>
                  <a:lnTo>
                    <a:pt x="2471187" y="0"/>
                  </a:lnTo>
                  <a:lnTo>
                    <a:pt x="2471187" y="1235593"/>
                  </a:lnTo>
                  <a:lnTo>
                    <a:pt x="0" y="1235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u="sng" kern="1200" dirty="0" smtClean="0">
                  <a:solidFill>
                    <a:schemeClr val="bg1"/>
                  </a:solidFill>
                </a:rPr>
                <a:t>Симптомы:</a:t>
              </a:r>
              <a:endParaRPr lang="ru-RU" sz="3000" u="sng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827584" y="1700808"/>
              <a:ext cx="2181317" cy="1285758"/>
            </a:xfrm>
            <a:custGeom>
              <a:avLst/>
              <a:gdLst>
                <a:gd name="connsiteX0" fmla="*/ 0 w 2181317"/>
                <a:gd name="connsiteY0" fmla="*/ 0 h 1285758"/>
                <a:gd name="connsiteX1" fmla="*/ 2181317 w 2181317"/>
                <a:gd name="connsiteY1" fmla="*/ 0 h 1285758"/>
                <a:gd name="connsiteX2" fmla="*/ 2181317 w 2181317"/>
                <a:gd name="connsiteY2" fmla="*/ 1285758 h 1285758"/>
                <a:gd name="connsiteX3" fmla="*/ 0 w 2181317"/>
                <a:gd name="connsiteY3" fmla="*/ 1285758 h 1285758"/>
                <a:gd name="connsiteX4" fmla="*/ 0 w 2181317"/>
                <a:gd name="connsiteY4" fmla="*/ 0 h 128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317" h="1285758">
                  <a:moveTo>
                    <a:pt x="0" y="0"/>
                  </a:moveTo>
                  <a:lnTo>
                    <a:pt x="2181317" y="0"/>
                  </a:lnTo>
                  <a:lnTo>
                    <a:pt x="2181317" y="1285758"/>
                  </a:lnTo>
                  <a:lnTo>
                    <a:pt x="0" y="128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>
                  <a:solidFill>
                    <a:schemeClr val="bg1"/>
                  </a:solidFill>
                </a:rPr>
                <a:t>Плохая дикция</a:t>
              </a:r>
              <a:endParaRPr lang="ru-RU" sz="3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567530" y="3263885"/>
              <a:ext cx="2804600" cy="1843641"/>
            </a:xfrm>
            <a:custGeom>
              <a:avLst/>
              <a:gdLst>
                <a:gd name="connsiteX0" fmla="*/ 0 w 2804600"/>
                <a:gd name="connsiteY0" fmla="*/ 0 h 1843641"/>
                <a:gd name="connsiteX1" fmla="*/ 2804600 w 2804600"/>
                <a:gd name="connsiteY1" fmla="*/ 0 h 1843641"/>
                <a:gd name="connsiteX2" fmla="*/ 2804600 w 2804600"/>
                <a:gd name="connsiteY2" fmla="*/ 1843641 h 1843641"/>
                <a:gd name="connsiteX3" fmla="*/ 0 w 2804600"/>
                <a:gd name="connsiteY3" fmla="*/ 1843641 h 1843641"/>
                <a:gd name="connsiteX4" fmla="*/ 0 w 2804600"/>
                <a:gd name="connsiteY4" fmla="*/ 0 h 184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600" h="1843641">
                  <a:moveTo>
                    <a:pt x="0" y="0"/>
                  </a:moveTo>
                  <a:lnTo>
                    <a:pt x="2804600" y="0"/>
                  </a:lnTo>
                  <a:lnTo>
                    <a:pt x="2804600" y="1843641"/>
                  </a:lnTo>
                  <a:lnTo>
                    <a:pt x="0" y="1843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bg1"/>
                  </a:solidFill>
                </a:rPr>
                <a:t>Невнятная, невыразительная речь</a:t>
              </a:r>
              <a:endParaRPr lang="ru-RU" sz="24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156880" y="4168278"/>
              <a:ext cx="2471187" cy="1235593"/>
            </a:xfrm>
            <a:custGeom>
              <a:avLst/>
              <a:gdLst>
                <a:gd name="connsiteX0" fmla="*/ 0 w 2471187"/>
                <a:gd name="connsiteY0" fmla="*/ 0 h 1235593"/>
                <a:gd name="connsiteX1" fmla="*/ 2471187 w 2471187"/>
                <a:gd name="connsiteY1" fmla="*/ 0 h 1235593"/>
                <a:gd name="connsiteX2" fmla="*/ 2471187 w 2471187"/>
                <a:gd name="connsiteY2" fmla="*/ 1235593 h 1235593"/>
                <a:gd name="connsiteX3" fmla="*/ 0 w 2471187"/>
                <a:gd name="connsiteY3" fmla="*/ 1235593 h 1235593"/>
                <a:gd name="connsiteX4" fmla="*/ 0 w 2471187"/>
                <a:gd name="connsiteY4" fmla="*/ 0 h 123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1187" h="1235593">
                  <a:moveTo>
                    <a:pt x="0" y="0"/>
                  </a:moveTo>
                  <a:lnTo>
                    <a:pt x="2471187" y="0"/>
                  </a:lnTo>
                  <a:lnTo>
                    <a:pt x="2471187" y="1235593"/>
                  </a:lnTo>
                  <a:lnTo>
                    <a:pt x="0" y="1235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>
                  <a:solidFill>
                    <a:schemeClr val="bg1"/>
                  </a:solidFill>
                </a:rPr>
                <a:t>Искажение и замена звуков</a:t>
              </a:r>
              <a:endParaRPr lang="ru-RU" sz="30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332656"/>
            <a:ext cx="8064896" cy="6051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Содержание логопедической работы</a:t>
            </a:r>
          </a:p>
          <a:p>
            <a:pPr algn="ctr">
              <a:buNone/>
            </a:pP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Нормализация моторики органов артикуляции </a:t>
            </a:r>
          </a:p>
          <a:p>
            <a:r>
              <a:rPr lang="ru-RU" sz="3200" dirty="0" smtClean="0"/>
              <a:t> - </a:t>
            </a:r>
            <a:r>
              <a:rPr lang="ru-RU" sz="2400" i="1" dirty="0" smtClean="0">
                <a:hlinkClick r:id="rId2" action="ppaction://hlinksldjump"/>
              </a:rPr>
              <a:t>Артикуляционные упражнения</a:t>
            </a:r>
            <a:endParaRPr lang="ru-RU" sz="2400" i="1" dirty="0" smtClean="0"/>
          </a:p>
          <a:p>
            <a:r>
              <a:rPr lang="ru-RU" sz="3200" i="1" dirty="0" smtClean="0"/>
              <a:t> - </a:t>
            </a:r>
            <a:r>
              <a:rPr lang="ru-RU" sz="2400" i="1" dirty="0" smtClean="0">
                <a:hlinkClick r:id="rId3" action="ppaction://hlinksldjump"/>
              </a:rPr>
              <a:t>Логопедический массаж</a:t>
            </a:r>
            <a:endParaRPr lang="ru-RU" sz="2400" i="1" dirty="0" smtClean="0"/>
          </a:p>
          <a:p>
            <a:r>
              <a:rPr lang="ru-RU" sz="2400" i="1" dirty="0" smtClean="0">
                <a:hlinkClick r:id="rId4" action="ppaction://hlinksldjump"/>
              </a:rPr>
              <a:t> - Биоэнергопластика</a:t>
            </a:r>
            <a:endParaRPr lang="ru-RU" sz="3200" i="1" dirty="0" smtClean="0"/>
          </a:p>
          <a:p>
            <a:r>
              <a:rPr lang="ru-RU" sz="3200" dirty="0" smtClean="0"/>
              <a:t>2. Нормализация речевого дыхания. </a:t>
            </a:r>
          </a:p>
          <a:p>
            <a:r>
              <a:rPr lang="ru-RU" sz="3200" dirty="0" smtClean="0"/>
              <a:t> - </a:t>
            </a:r>
            <a:r>
              <a:rPr lang="ru-RU" sz="2400" i="1" dirty="0" smtClean="0">
                <a:hlinkClick r:id="rId5" action="ppaction://hlinksldjump"/>
              </a:rPr>
              <a:t>использование метода биологически обратной связи</a:t>
            </a:r>
            <a:endParaRPr lang="ru-RU" sz="3200" i="1" dirty="0" smtClean="0"/>
          </a:p>
          <a:p>
            <a:r>
              <a:rPr lang="ru-RU" sz="3200" dirty="0" smtClean="0"/>
              <a:t>3. </a:t>
            </a:r>
            <a:r>
              <a:rPr lang="ru-RU" sz="3200" dirty="0" smtClean="0">
                <a:hlinkClick r:id="rId6" action="ppaction://hlinksldjump"/>
              </a:rPr>
              <a:t>Постановка звуков при  дизартрии</a:t>
            </a:r>
            <a:endParaRPr lang="ru-RU" sz="3200" dirty="0" smtClean="0"/>
          </a:p>
          <a:p>
            <a:r>
              <a:rPr lang="ru-RU" sz="3200" dirty="0" smtClean="0"/>
              <a:t>4. </a:t>
            </a:r>
            <a:r>
              <a:rPr lang="ru-RU" sz="3200" dirty="0" smtClean="0">
                <a:hlinkClick r:id="rId7" action="ppaction://hlinksldjump"/>
              </a:rPr>
              <a:t>Автоматизация и дифференциация звуков</a:t>
            </a:r>
            <a:endParaRPr lang="ru-RU" sz="3200" dirty="0" smtClean="0"/>
          </a:p>
          <a:p>
            <a:r>
              <a:rPr lang="ru-RU" sz="3200" dirty="0" smtClean="0"/>
              <a:t>5. Работа с родителями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Нормализация моторики органов артикуляции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7544" y="1315033"/>
          <a:ext cx="4176464" cy="4976039"/>
        </p:xfrm>
        <a:graphic>
          <a:graphicData uri="http://schemas.openxmlformats.org/presentationml/2006/ole">
            <p:oleObj spid="_x0000_s1026" name="Документ" r:id="rId3" imgW="7280075" imgH="9882746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60032" y="2060848"/>
            <a:ext cx="3507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Использование данного </a:t>
            </a:r>
          </a:p>
          <a:p>
            <a:r>
              <a:rPr lang="ru-RU" b="1" dirty="0" smtClean="0"/>
              <a:t>пособия Е.Ф. Архиповой </a:t>
            </a:r>
          </a:p>
          <a:p>
            <a:r>
              <a:rPr lang="ru-RU" b="1" dirty="0" smtClean="0"/>
              <a:t>Позволяет максимально </a:t>
            </a:r>
          </a:p>
          <a:p>
            <a:r>
              <a:rPr lang="ru-RU" b="1" dirty="0" smtClean="0"/>
              <a:t>эффективно подготовить </a:t>
            </a:r>
          </a:p>
          <a:p>
            <a:r>
              <a:rPr lang="ru-RU" b="1" dirty="0" smtClean="0"/>
              <a:t>артикуляционный уклад</a:t>
            </a:r>
          </a:p>
          <a:p>
            <a:r>
              <a:rPr lang="ru-RU" b="1" dirty="0" smtClean="0"/>
              <a:t> ребёнка для произношения</a:t>
            </a:r>
          </a:p>
          <a:p>
            <a:r>
              <a:rPr lang="ru-RU" b="1" dirty="0" smtClean="0"/>
              <a:t> звуков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7884368" y="6165304"/>
            <a:ext cx="648072" cy="338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Нормализация моторики органов артикуляции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2204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Юрец\Desktop\ап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3005794" cy="4248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3995936" y="5229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Применение логопедического массажа сокращает сроки преодоления речевых расстройств в 3-4 раза. </a:t>
            </a:r>
            <a:endParaRPr lang="ru-RU" sz="2000" b="1" dirty="0"/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8244408" y="6237312"/>
            <a:ext cx="554360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435" name="Picture 3" descr="C:\Users\Юрец\Desktop\IMG_0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418792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Нормализация моторики органов артикуляции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26876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Биоэнергопластика-взаимодействие руки и языка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71600" y="5157192"/>
            <a:ext cx="75375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 данного метода эффективно ускоряет исправление дефектных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звуков у детей со сниженными и нарушенными кинестетическими ощущениями,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как работающая ладонь многократно усиливает импульсы, идущие к коре головного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мозга от языка.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7812360" y="6309320"/>
            <a:ext cx="43204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E:\IMG_0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029000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88840"/>
            <a:ext cx="318235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Нормализация речевого дыхания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5877272"/>
            <a:ext cx="444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Использование метода биологически обратной связи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518457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Юрец\Desktop\svidetelst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0554">
            <a:off x="611560" y="1628800"/>
            <a:ext cx="2520280" cy="35580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8172400" y="6237312"/>
            <a:ext cx="36004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Постановка звуков при дизартрии</a:t>
            </a:r>
            <a:b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229200"/>
            <a:ext cx="6668107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Постановка звуков у детей со стёртой дизартрией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осуществляется преимущественно с механической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помощью или смешанный способом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8172400" y="6381328"/>
            <a:ext cx="50405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Users\Юрец\Desktop\zond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6765">
            <a:off x="1108741" y="1635624"/>
            <a:ext cx="2751387" cy="2447925"/>
          </a:xfrm>
          <a:prstGeom prst="rect">
            <a:avLst/>
          </a:prstGeom>
          <a:noFill/>
        </p:spPr>
      </p:pic>
      <p:pic>
        <p:nvPicPr>
          <p:cNvPr id="19460" name="Picture 4" descr="C:\Users\Юрец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4425">
            <a:off x="4499992" y="1772816"/>
            <a:ext cx="350557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1006</TotalTime>
  <Words>326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Бумажная</vt:lpstr>
      <vt:lpstr>Документ</vt:lpstr>
      <vt:lpstr>     Творческая       презентация:   «Опыт логопедической работы по коррекции звукопроизношения при стёртой форме дизартрии у детей старшего дошкольного возраста»</vt:lpstr>
      <vt:lpstr>Слайд 2</vt:lpstr>
      <vt:lpstr>Стёртая дизартрия </vt:lpstr>
      <vt:lpstr>Слайд 4</vt:lpstr>
      <vt:lpstr>Нормализация моторики органов артикуляции</vt:lpstr>
      <vt:lpstr>Нормализация моторики органов артикуляции</vt:lpstr>
      <vt:lpstr>Нормализация моторики органов артикуляции</vt:lpstr>
      <vt:lpstr>Нормализация речевого дыхания</vt:lpstr>
      <vt:lpstr> Постановка звуков при дизартрии </vt:lpstr>
      <vt:lpstr>Автоматизация и дифференциация звуков</vt:lpstr>
      <vt:lpstr>Автоматизация и дифференциация звуков</vt:lpstr>
      <vt:lpstr> Работа с родителями</vt:lpstr>
      <vt:lpstr>Результаты работы в 2014-2015 уч. г. (%)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презентация: «Опыт автоматизации звуков у детей со стёртой дизартрией»</dc:title>
  <dc:creator>User</dc:creator>
  <cp:lastModifiedBy>User</cp:lastModifiedBy>
  <cp:revision>113</cp:revision>
  <dcterms:created xsi:type="dcterms:W3CDTF">2016-02-01T14:12:10Z</dcterms:created>
  <dcterms:modified xsi:type="dcterms:W3CDTF">2016-02-14T19:09:31Z</dcterms:modified>
</cp:coreProperties>
</file>