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5" r:id="rId5"/>
    <p:sldId id="260" r:id="rId6"/>
    <p:sldId id="261" r:id="rId7"/>
    <p:sldId id="263" r:id="rId8"/>
    <p:sldId id="276" r:id="rId9"/>
    <p:sldId id="266" r:id="rId10"/>
    <p:sldId id="267" r:id="rId11"/>
    <p:sldId id="279" r:id="rId12"/>
    <p:sldId id="275" r:id="rId13"/>
    <p:sldId id="28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3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5E2D0-9FD5-4434-8985-D3B3C2B92513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6721C-322F-4CCF-92B8-57AE9DD756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DEC8A-CE53-4497-9B35-0633CE880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172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B85C-E47C-4657-8C92-F5BB5DCEB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C82AD5-5146-4460-9763-580AE835AF4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6AD72CF-8980-4649-9700-AC35B6B4E244}" type="datetimeFigureOut">
              <a:rPr lang="ru-RU" smtClean="0"/>
              <a:t>16.04.2015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543800" cy="2305943"/>
          </a:xfrm>
        </p:spPr>
        <p:txBody>
          <a:bodyPr/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«Детская агрессия.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и предупреждение»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5110263"/>
            <a:ext cx="28486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– психолог</a:t>
            </a:r>
          </a:p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Петрушина Е.С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220" y="6369804"/>
            <a:ext cx="8105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ИРМО «Марковский детский сад комбинированного вида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3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686800" cy="864096"/>
          </a:xfrm>
        </p:spPr>
        <p:txBody>
          <a:bodyPr/>
          <a:lstStyle/>
          <a:p>
            <a:pPr algn="ctr" eaLnBrk="1" hangingPunct="1"/>
            <a:r>
              <a:rPr lang="ru-RU" alt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агрессивному ребенку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4744"/>
            <a:ext cx="8136904" cy="518457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доброжелательное внимание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любых положительных действий и качеств ребенка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приемлемых способов выражения агрессии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своем детстве, о своих победах и поражениях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собственными негативными эмоциями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подвижные игры для снятия </a:t>
            </a:r>
            <a:endParaRPr lang="ru-RU" alt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мышечного </a:t>
            </a: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как способ выплескивания </a:t>
            </a:r>
            <a:endParaRPr lang="ru-RU" alt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эмоций </a:t>
            </a: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снятия напряжения</a:t>
            </a:r>
          </a:p>
          <a:p>
            <a:pPr>
              <a:lnSpc>
                <a:spcPct val="90000"/>
              </a:lnSpc>
            </a:pPr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способности к  доверию, </a:t>
            </a:r>
            <a:endParaRPr lang="ru-RU" alt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сочувствию</a:t>
            </a:r>
            <a:r>
              <a:rPr lang="ru-RU" alt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сопереживанию.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89040"/>
            <a:ext cx="2551644" cy="266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425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543800" cy="1152129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Экстренное вмешательство при агрессивных проявлениях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064896" cy="5040560"/>
          </a:xfrm>
        </p:spPr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агрессии ребенка ощущать собственную уверенность, амортизировать ситуацию, помня, что в основе агрессивного поведения лежит неуверенность (затем – я вижу, что ты сейчас сердишься, в таком состоянии мы не найдем решение, я предлагаю тебе успокоиться – использовать технику «заезженной пластинки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перенаправить агрессию в нужное русло (работа по дому, сломать палки, физическая нагрузка и пр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внешние признаки агрессии: сдерживает дыхание, скованность в груди, напряженность в руках, сжаты кулаки, закрывает глаза и пр. – увидев проявления, спросить: «Ты сейчас сердишься, может хочешь побыть один или расскажешь, что происходит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indent="-457200" algn="just">
              <a:buFont typeface="Arial" pitchFamily="34" charset="0"/>
              <a:buAutoNum type="arabicPeriod"/>
            </a:pPr>
            <a:endParaRPr lang="ru-RU" altLang="ru-RU" b="1" dirty="0">
              <a:solidFill>
                <a:srgbClr val="000066"/>
              </a:solidFill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endParaRPr lang="ru-RU" altLang="ru-RU" b="1" dirty="0">
              <a:solidFill>
                <a:srgbClr val="000066"/>
              </a:solidFill>
            </a:endParaRPr>
          </a:p>
          <a:p>
            <a:pPr marL="457200" indent="-457200" algn="just">
              <a:buAutoNum type="arabicPeriod"/>
            </a:pP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63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188640"/>
            <a:ext cx="8785225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по предупреждению детской агрессивности.</a:t>
            </a:r>
          </a:p>
          <a:p>
            <a:pPr>
              <a:buFontTx/>
              <a:buChar char="•"/>
            </a:pPr>
            <a:r>
              <a:rPr lang="ru-RU" altLang="ru-RU" sz="2400" dirty="0"/>
              <a:t>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 сохранить в семье атмосферу открытости и доверия.</a:t>
            </a:r>
          </a:p>
          <a:p>
            <a:pPr>
              <a:buFontTx/>
              <a:buChar char="•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давайте своему ребенку несбыточных обещаний, не вселяйте в его душу несбыточных надежд.</a:t>
            </a:r>
          </a:p>
          <a:p>
            <a:pPr>
              <a:buFontTx/>
              <a:buChar char="•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наказывайте своего ребенка за то, что позволяете делать себе.</a:t>
            </a:r>
          </a:p>
          <a:p>
            <a:pPr>
              <a:buFontTx/>
              <a:buChar char="•"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бойтесь поделиться со своим ребенком своими чувствами и слабостями.</a:t>
            </a:r>
          </a:p>
          <a:p>
            <a:pPr>
              <a:buFontTx/>
              <a:buChar char="•"/>
            </a:pP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ставьте свои отношения с собственным ребенком в зависимости от его учебных успехов.</a:t>
            </a:r>
          </a:p>
        </p:txBody>
      </p:sp>
    </p:spTree>
    <p:extLst>
      <p:ext uri="{BB962C8B-B14F-4D97-AF65-F5344CB8AC3E}">
        <p14:creationId xmlns:p14="http://schemas.microsoft.com/office/powerpoint/2010/main" val="17824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136904" cy="5976664"/>
          </a:xfrm>
        </p:spPr>
        <p:txBody>
          <a:bodyPr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 агрессивным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ребенок, надо постараться его понять, почувствовать, постараться найти «внутреннюю» проблему его раздражительности, грубости, сломанных игрушек. Нельзя отвечать агрессией на агрессию, а тем более давать такой совет детям («Дай сдачи!»), тем самым закрепляя агрессивный тип поведения у ребенка.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1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543800" cy="32403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90391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altLang="ru-RU" sz="4000" dirty="0" smtClean="0"/>
              <a:t>Обида порождает обиду…</a:t>
            </a:r>
            <a:r>
              <a:rPr lang="ru-RU" altLang="ru-RU" sz="6000" dirty="0" smtClean="0"/>
              <a:t/>
            </a:r>
            <a:br>
              <a:rPr lang="ru-RU" altLang="ru-RU" sz="6000" dirty="0" smtClean="0"/>
            </a:br>
            <a:r>
              <a:rPr lang="ru-RU" altLang="ru-RU" sz="6000" dirty="0" smtClean="0"/>
              <a:t/>
            </a:r>
            <a:br>
              <a:rPr lang="ru-RU" altLang="ru-RU" sz="6000" dirty="0" smtClean="0"/>
            </a:br>
            <a:endParaRPr lang="ru-RU" altLang="ru-RU" sz="6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6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altLang="ru-RU" sz="6000" dirty="0" smtClean="0"/>
              <a:t/>
            </a:r>
            <a:br>
              <a:rPr lang="ru-RU" altLang="ru-RU" sz="6000" dirty="0" smtClean="0"/>
            </a:br>
            <a:r>
              <a:rPr lang="ru-RU" altLang="ru-RU" sz="4000" dirty="0" smtClean="0"/>
              <a:t>Агрессия порождает агрессию…</a:t>
            </a:r>
            <a:endParaRPr lang="ru-RU" sz="4000" dirty="0"/>
          </a:p>
        </p:txBody>
      </p:sp>
      <p:pic>
        <p:nvPicPr>
          <p:cNvPr id="4099" name="Picture 10" descr="dra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6985000" cy="3384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48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агрессия?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507412" cy="48251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 – это любая форма поведения, противоречащее нормам и правилам сосуществования людей в обществе, наносящее вред объектам нападения (одушевленным и неодушевленным), приносящее физический ущерб людям.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 –  намерение, состояние, предшествующее агрессивному поведению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5124" name="Picture 4" descr="face4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522" y="2348880"/>
            <a:ext cx="1441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05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AutoShape 2"/>
          <p:cNvSpPr>
            <a:spLocks noGrp="1" noChangeArrowheads="1"/>
          </p:cNvSpPr>
          <p:nvPr>
            <p:ph type="title"/>
          </p:nvPr>
        </p:nvSpPr>
        <p:spPr>
          <a:xfrm>
            <a:off x="411394" y="260648"/>
            <a:ext cx="7924800" cy="1143000"/>
          </a:xfrm>
        </p:spPr>
        <p:txBody>
          <a:bodyPr/>
          <a:lstStyle/>
          <a:p>
            <a:pPr algn="ctr" eaLnBrk="1" hangingPunct="1"/>
            <a:r>
              <a:rPr lang="ru-RU" alt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детской агрессии</a:t>
            </a:r>
          </a:p>
        </p:txBody>
      </p:sp>
      <p:grpSp>
        <p:nvGrpSpPr>
          <p:cNvPr id="4" name="Diagram 6"/>
          <p:cNvGrpSpPr>
            <a:grpSpLocks/>
          </p:cNvGrpSpPr>
          <p:nvPr/>
        </p:nvGrpSpPr>
        <p:grpSpPr bwMode="auto">
          <a:xfrm>
            <a:off x="425450" y="1504950"/>
            <a:ext cx="7746950" cy="5092402"/>
            <a:chOff x="2508" y="2176"/>
            <a:chExt cx="829" cy="860"/>
          </a:xfrm>
        </p:grpSpPr>
        <p:sp>
          <p:nvSpPr>
            <p:cNvPr id="5" name="_s1044"/>
            <p:cNvSpPr>
              <a:spLocks noChangeShapeType="1"/>
            </p:cNvSpPr>
            <p:nvPr/>
          </p:nvSpPr>
          <p:spPr bwMode="auto">
            <a:xfrm flipH="1" flipV="1">
              <a:off x="2743" y="2501"/>
              <a:ext cx="91" cy="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1045"/>
            <p:cNvSpPr>
              <a:spLocks noChangeArrowheads="1"/>
            </p:cNvSpPr>
            <p:nvPr/>
          </p:nvSpPr>
          <p:spPr bwMode="auto">
            <a:xfrm>
              <a:off x="2551" y="2348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Негативизм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(грубость речи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и жестов)</a:t>
              </a:r>
            </a:p>
          </p:txBody>
        </p:sp>
        <p:sp>
          <p:nvSpPr>
            <p:cNvPr id="7" name="_s1046"/>
            <p:cNvSpPr>
              <a:spLocks noChangeShapeType="1"/>
            </p:cNvSpPr>
            <p:nvPr/>
          </p:nvSpPr>
          <p:spPr bwMode="auto">
            <a:xfrm flipH="1">
              <a:off x="2743" y="2657"/>
              <a:ext cx="91" cy="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1047"/>
            <p:cNvSpPr>
              <a:spLocks noChangeArrowheads="1"/>
            </p:cNvSpPr>
            <p:nvPr/>
          </p:nvSpPr>
          <p:spPr bwMode="auto">
            <a:xfrm>
              <a:off x="2552" y="2658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Раздражение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(вспыльчивость)</a:t>
              </a:r>
            </a:p>
          </p:txBody>
        </p:sp>
        <p:sp>
          <p:nvSpPr>
            <p:cNvPr id="9" name="_s1048"/>
            <p:cNvSpPr>
              <a:spLocks noChangeShapeType="1"/>
            </p:cNvSpPr>
            <p:nvPr/>
          </p:nvSpPr>
          <p:spPr bwMode="auto">
            <a:xfrm>
              <a:off x="2923" y="2708"/>
              <a:ext cx="0" cy="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_s1049"/>
            <p:cNvSpPr>
              <a:spLocks noChangeArrowheads="1"/>
            </p:cNvSpPr>
            <p:nvPr/>
          </p:nvSpPr>
          <p:spPr bwMode="auto">
            <a:xfrm>
              <a:off x="2821" y="2812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Косвенная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(сплетни, злые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шутки)</a:t>
              </a:r>
            </a:p>
          </p:txBody>
        </p:sp>
        <p:sp>
          <p:nvSpPr>
            <p:cNvPr id="11" name="_s1050"/>
            <p:cNvSpPr>
              <a:spLocks noChangeShapeType="1"/>
            </p:cNvSpPr>
            <p:nvPr/>
          </p:nvSpPr>
          <p:spPr bwMode="auto">
            <a:xfrm>
              <a:off x="3012" y="2657"/>
              <a:ext cx="91" cy="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_s1051"/>
            <p:cNvSpPr>
              <a:spLocks noChangeArrowheads="1"/>
            </p:cNvSpPr>
            <p:nvPr/>
          </p:nvSpPr>
          <p:spPr bwMode="auto">
            <a:xfrm>
              <a:off x="3089" y="2657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Вербальная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(угроза, ругань)</a:t>
              </a:r>
            </a:p>
          </p:txBody>
        </p:sp>
        <p:sp>
          <p:nvSpPr>
            <p:cNvPr id="13" name="_s1052"/>
            <p:cNvSpPr>
              <a:spLocks noChangeShapeType="1"/>
            </p:cNvSpPr>
            <p:nvPr/>
          </p:nvSpPr>
          <p:spPr bwMode="auto">
            <a:xfrm flipV="1">
              <a:off x="3012" y="2502"/>
              <a:ext cx="91" cy="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_s1053"/>
            <p:cNvSpPr>
              <a:spLocks noChangeArrowheads="1"/>
            </p:cNvSpPr>
            <p:nvPr/>
          </p:nvSpPr>
          <p:spPr bwMode="auto">
            <a:xfrm>
              <a:off x="3089" y="2347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Аутоагрессия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(направлена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 себя)</a:t>
              </a:r>
            </a:p>
          </p:txBody>
        </p:sp>
        <p:sp>
          <p:nvSpPr>
            <p:cNvPr id="15" name="_s1054"/>
            <p:cNvSpPr>
              <a:spLocks noChangeShapeType="1"/>
            </p:cNvSpPr>
            <p:nvPr/>
          </p:nvSpPr>
          <p:spPr bwMode="auto">
            <a:xfrm flipV="1">
              <a:off x="2923" y="2398"/>
              <a:ext cx="0" cy="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_s1055"/>
            <p:cNvSpPr>
              <a:spLocks noChangeArrowheads="1"/>
            </p:cNvSpPr>
            <p:nvPr/>
          </p:nvSpPr>
          <p:spPr bwMode="auto">
            <a:xfrm>
              <a:off x="2820" y="2192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bg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Физическая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(наказания)</a:t>
              </a:r>
            </a:p>
          </p:txBody>
        </p:sp>
        <p:sp>
          <p:nvSpPr>
            <p:cNvPr id="17" name="_s1056"/>
            <p:cNvSpPr>
              <a:spLocks noChangeArrowheads="1"/>
            </p:cNvSpPr>
            <p:nvPr/>
          </p:nvSpPr>
          <p:spPr bwMode="auto">
            <a:xfrm>
              <a:off x="2820" y="2503"/>
              <a:ext cx="207" cy="207"/>
            </a:xfrm>
            <a:prstGeom prst="ellipse">
              <a:avLst/>
            </a:prstGeom>
            <a:solidFill>
              <a:schemeClr val="bg1"/>
            </a:solidFill>
            <a:ln w="76200" cmpd="dbl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1" u="none" strike="noStrike" cap="none" normalizeH="0" baseline="0" smtClean="0">
                  <a:ln>
                    <a:noFill/>
                  </a:ln>
                  <a:solidFill>
                    <a:srgbClr val="99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Виды детской</a:t>
              </a:r>
              <a:r>
                <a:rPr kumimoji="0" lang="ru-RU" altLang="ru-RU" sz="1600" b="1" i="1" u="none" strike="noStrike" cap="none" normalizeH="0" baseline="0" smtClean="0">
                  <a:ln>
                    <a:noFill/>
                  </a:ln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1" u="none" strike="noStrike" cap="none" normalizeH="0" baseline="0" smtClean="0">
                  <a:ln>
                    <a:noFill/>
                  </a:ln>
                  <a:solidFill>
                    <a:srgbClr val="99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агрессии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264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188640"/>
            <a:ext cx="8362950" cy="1008112"/>
          </a:xfrm>
        </p:spPr>
        <p:txBody>
          <a:bodyPr/>
          <a:lstStyle/>
          <a:p>
            <a:pPr algn="ctr"/>
            <a:r>
              <a:rPr lang="ru-RU" altLang="ru-RU" sz="4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агрессивности у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2" y="1124744"/>
            <a:ext cx="8507288" cy="511202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сердится или раздражается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Принуждает других детей поступать так, как ему удобно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общении с детьми часто повышает голос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ударить </a:t>
            </a: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ребенка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противоречит и грубит взрослым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Обзывается и обижает младших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Часто обвиняет окружающих в своих ошибках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затаить обиду, бывает мстительным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Ломает игрушки, рвет книжки, бросает предметы</a:t>
            </a:r>
          </a:p>
          <a:p>
            <a:pPr eaLnBrk="1" hangingPunct="1">
              <a:defRPr/>
            </a:pPr>
            <a:r>
              <a:rPr lang="ru-RU" sz="3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Умышленно провоцирует конфликтные </a:t>
            </a:r>
            <a:r>
              <a:rPr lang="ru-RU" sz="3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sz="2400" dirty="0">
              <a:effectLst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49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проявления детской агрессивности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2800" b="1" kern="1200" dirty="0" smtClean="0">
                <a:effectLst/>
                <a:latin typeface="Times New Roman" pitchFamily="18" charset="0"/>
              </a:rPr>
              <a:t>  </a:t>
            </a:r>
            <a:r>
              <a:rPr lang="ru-RU" altLang="ru-RU" sz="3200" b="1" kern="1200" dirty="0" smtClean="0">
                <a:effectLst/>
                <a:latin typeface="Times New Roman" pitchFamily="18" charset="0"/>
              </a:rPr>
              <a:t>стремление привлечь к себе внимание сверстников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3200" b="1" kern="1200" dirty="0" smtClean="0">
                <a:effectLst/>
                <a:latin typeface="Times New Roman" pitchFamily="18" charset="0"/>
              </a:rPr>
              <a:t>  ущемление достоинства другого с целью подчеркнуть свое превосходство;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3200" b="1" kern="1200" dirty="0" smtClean="0">
                <a:effectLst/>
                <a:latin typeface="Times New Roman" pitchFamily="18" charset="0"/>
              </a:rPr>
              <a:t>  защита и месть ( в ответ на «нападение» или насильственное изъятие вещей дети отвечают яркими вспышками агрессии);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3200" b="1" kern="1200" dirty="0" smtClean="0">
                <a:effectLst/>
                <a:latin typeface="Times New Roman" pitchFamily="18" charset="0"/>
              </a:rPr>
              <a:t>  стремление быть главным;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3200" b="1" kern="1200" dirty="0" smtClean="0">
                <a:effectLst/>
                <a:latin typeface="Times New Roman" pitchFamily="18" charset="0"/>
              </a:rPr>
              <a:t>  стремление получить желанный предмет.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32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79388" y="549275"/>
            <a:ext cx="87137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моделях агрессивного поведения дети получают из трех основных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H="1">
            <a:off x="1049338" y="2390368"/>
            <a:ext cx="1296987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484807" y="2356451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6512313" y="2396352"/>
            <a:ext cx="1008062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95288" y="335756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50825" y="3724876"/>
            <a:ext cx="2089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771774" y="3847112"/>
            <a:ext cx="3095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сверстники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227763" y="3847113"/>
            <a:ext cx="2519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</a:t>
            </a:r>
          </a:p>
        </p:txBody>
      </p:sp>
      <p:pic>
        <p:nvPicPr>
          <p:cNvPr id="40973" name="Picture 13" descr="j02825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4618037"/>
            <a:ext cx="14747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4" name="Picture 14" descr="j02324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199" y="4725988"/>
            <a:ext cx="18002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5" name="Picture 15" descr="j03043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25988"/>
            <a:ext cx="1366837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7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 animBg="1"/>
      <p:bldP spid="40966" grpId="0" animBg="1"/>
      <p:bldP spid="40967" grpId="0" animBg="1"/>
      <p:bldP spid="40969" grpId="0"/>
      <p:bldP spid="40970" grpId="0"/>
      <p:bldP spid="409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260648"/>
            <a:ext cx="8820472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 ребенка проявляется, если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Char char="•"/>
            </a:pPr>
            <a:r>
              <a:rPr lang="ru-RU" altLang="ru-RU" sz="2800" dirty="0"/>
              <a:t> 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бьют;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ребенком издеваются;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ребенком зло шутят;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заставляют испытывать чувство незаслуженного стыда;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заведомо лгут;</a:t>
            </a:r>
          </a:p>
          <a:p>
            <a:pPr lvl="1">
              <a:buFontTx/>
              <a:buChar char="•"/>
            </a:pP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</a:t>
            </a: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не доверяют;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настраивают ребенка друг против друга;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не общаются со своим ребенком;</a:t>
            </a:r>
          </a:p>
          <a:p>
            <a:pPr lvl="1">
              <a:buFontTx/>
              <a:buChar char="•"/>
            </a:pPr>
            <a:r>
              <a:rPr lang="ru-RU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 в дом закрыт для друзей </a:t>
            </a:r>
            <a:r>
              <a:rPr lang="ru-RU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alt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22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07288" cy="1716360"/>
          </a:xfrm>
        </p:spPr>
        <p:txBody>
          <a:bodyPr/>
          <a:lstStyle/>
          <a:p>
            <a:pPr algn="ctr" eaLnBrk="1" hangingPunct="1"/>
            <a:r>
              <a:rPr lang="ru-RU" alt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себя</a:t>
            </a:r>
            <a:endParaRPr lang="ru-RU" altLang="ru-RU" sz="48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635896" y="1916832"/>
            <a:ext cx="4824536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это началось?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ребенок проявляет агрессию?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какие моменты ребенок проявляет агрессию?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явилось причиной агрессивности?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 самом деле хочет ребенок?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 реально можете ему помочь?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4608"/>
            <a:ext cx="3429684" cy="256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979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302</TotalTime>
  <Words>601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Родительское собрание</vt:lpstr>
      <vt:lpstr>Презентация PowerPoint</vt:lpstr>
      <vt:lpstr>Что такое агрессия?</vt:lpstr>
      <vt:lpstr>Виды детской агрессии</vt:lpstr>
      <vt:lpstr>Проявление агрессивности у детей</vt:lpstr>
      <vt:lpstr>Причины проявления детской агрессивности</vt:lpstr>
      <vt:lpstr>Презентация PowerPoint</vt:lpstr>
      <vt:lpstr>Презентация PowerPoint</vt:lpstr>
      <vt:lpstr>Вопросы для себя</vt:lpstr>
      <vt:lpstr>Как помочь агрессивному ребенку</vt:lpstr>
      <vt:lpstr>Экстренное вмешательство при агрессивных проявлениях</vt:lpstr>
      <vt:lpstr>Презентация PowerPoint</vt:lpstr>
      <vt:lpstr>  Каким бы агрессивным не был ребенок, надо постараться его понять, почувствовать, постараться найти «внутреннюю» проблему его раздражительности, грубости, сломанных игрушек. Нельзя отвечать агрессией на агрессию, а тем более давать такой совет детям («Дай сдачи!»), тем самым закрепляя агрессивный тип поведения у ребенка.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Black&amp;White</dc:creator>
  <cp:lastModifiedBy>Black&amp;White</cp:lastModifiedBy>
  <cp:revision>28</cp:revision>
  <dcterms:created xsi:type="dcterms:W3CDTF">2015-04-15T04:31:53Z</dcterms:created>
  <dcterms:modified xsi:type="dcterms:W3CDTF">2015-04-16T04:32:31Z</dcterms:modified>
</cp:coreProperties>
</file>