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9" r:id="rId3"/>
    <p:sldId id="257" r:id="rId4"/>
    <p:sldId id="272" r:id="rId5"/>
    <p:sldId id="258" r:id="rId6"/>
    <p:sldId id="273" r:id="rId7"/>
    <p:sldId id="260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998C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79" autoAdjust="0"/>
    <p:restoredTop sz="94660"/>
  </p:normalViewPr>
  <p:slideViewPr>
    <p:cSldViewPr>
      <p:cViewPr>
        <p:scale>
          <a:sx n="53" d="100"/>
          <a:sy n="53" d="100"/>
        </p:scale>
        <p:origin x="-97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3DE070-ED8B-4633-902F-4DA1683F5098}" type="doc">
      <dgm:prSet loTypeId="urn:microsoft.com/office/officeart/2005/8/layout/hierarchy1" loCatId="hierarchy" qsTypeId="urn:microsoft.com/office/officeart/2005/8/quickstyle/3d2" qsCatId="3D" csTypeId="urn:microsoft.com/office/officeart/2005/8/colors/colorful1" csCatId="colorful" phldr="1"/>
      <dgm:spPr/>
    </dgm:pt>
    <dgm:pt modelId="{E2EF0E75-6D41-4760-BBD1-8F37D195FAC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cap="none" normalizeH="0" baseline="0" dirty="0" smtClean="0">
              <a:ln/>
              <a:effectLst/>
              <a:latin typeface="Times New Roman" pitchFamily="18" charset="0"/>
            </a:rPr>
            <a:t>ТИПОЛОГИЯ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1" i="0" u="none" strike="noStrike" cap="none" normalizeH="0" baseline="0" dirty="0" smtClean="0">
              <a:ln/>
              <a:effectLst/>
              <a:latin typeface="Times New Roman" pitchFamily="18" charset="0"/>
            </a:rPr>
            <a:t>ПРОЕКТОВ</a:t>
          </a:r>
        </a:p>
      </dgm:t>
    </dgm:pt>
    <dgm:pt modelId="{D99B6A82-9B8D-4195-B64A-5305A245B128}" type="parTrans" cxnId="{5968B688-F316-4756-9D0B-79F50259C7CB}">
      <dgm:prSet/>
      <dgm:spPr/>
      <dgm:t>
        <a:bodyPr/>
        <a:lstStyle/>
        <a:p>
          <a:endParaRPr lang="ru-RU"/>
        </a:p>
      </dgm:t>
    </dgm:pt>
    <dgm:pt modelId="{88B70FC0-350F-4440-A51C-846295C46191}" type="sibTrans" cxnId="{5968B688-F316-4756-9D0B-79F50259C7CB}">
      <dgm:prSet/>
      <dgm:spPr/>
      <dgm:t>
        <a:bodyPr/>
        <a:lstStyle/>
        <a:p>
          <a:endParaRPr lang="ru-RU"/>
        </a:p>
      </dgm:t>
    </dgm:pt>
    <dgm:pt modelId="{4F429F82-D699-498D-A1EE-D2F252E8E95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ПО 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ПРОДОЛЖИ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ТЕЛЬНОСТИ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  <a:t>- КРАТКОСРОЧНЫЙ (1-4 НЕДЕЛИ)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  <a:t>- СРЕДНЕСРОЧНЫЙ (ОТ 1 МЕСЯЦА)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  <a:t>- ДОЛГОСРОЧНЫЙ (ПОЛУГОДИЕ, УЧЕБНЫЙ ГОД)</a:t>
          </a:r>
        </a:p>
      </dgm:t>
    </dgm:pt>
    <dgm:pt modelId="{53EA47B7-08D8-434C-B63F-38B79315C79D}" type="parTrans" cxnId="{8832B4D8-9A81-411C-998D-7E9E314298A8}">
      <dgm:prSet/>
      <dgm:spPr/>
      <dgm:t>
        <a:bodyPr/>
        <a:lstStyle/>
        <a:p>
          <a:endParaRPr lang="ru-RU"/>
        </a:p>
      </dgm:t>
    </dgm:pt>
    <dgm:pt modelId="{66502B58-22F9-4E04-99A2-A55AC13A50F9}" type="sibTrans" cxnId="{8832B4D8-9A81-411C-998D-7E9E314298A8}">
      <dgm:prSet/>
      <dgm:spPr/>
      <dgm:t>
        <a:bodyPr/>
        <a:lstStyle/>
        <a:p>
          <a:endParaRPr lang="ru-RU"/>
        </a:p>
      </dgm:t>
    </dgm:pt>
    <dgm:pt modelId="{D18B496E-8B2B-4F7B-A64F-0473BA35092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ПО 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ДОМИНИРУЮЩЕМУ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ВИДУ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- ИССЛЕДОВАТЕЛЬСКИЙ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- ПРАКТИКО-ОРИЕНТИРОВАННЫЙ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- ТВОРЧЕСКИЙ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- КОМБИНИРОВАННЫЙ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- РОЛЕВО -  ИГРОВОЙ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- ОЗНАКОМИТЕЛЬНО – 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rPr>
            <a:t>ОРИЕНТИРОВОЧНЫЙ</a:t>
          </a:r>
          <a:endParaRPr kumimoji="0" lang="ru-RU" sz="1000" b="1" i="0" u="none" strike="noStrike" cap="none" normalizeH="0" baseline="0" dirty="0" smtClean="0">
            <a:ln/>
            <a:effectLst/>
            <a:latin typeface="Times New Roman" pitchFamily="18" charset="0"/>
          </a:endParaRPr>
        </a:p>
      </dgm:t>
    </dgm:pt>
    <dgm:pt modelId="{75467AE3-0241-4365-A0D7-1B45013659F8}" type="parTrans" cxnId="{D44C9C49-A5DE-417B-85C4-B20DE9E607F6}">
      <dgm:prSet/>
      <dgm:spPr/>
      <dgm:t>
        <a:bodyPr/>
        <a:lstStyle/>
        <a:p>
          <a:endParaRPr lang="ru-RU"/>
        </a:p>
      </dgm:t>
    </dgm:pt>
    <dgm:pt modelId="{B711CE0E-2946-4380-B60F-0968C3A3FBC4}" type="sibTrans" cxnId="{D44C9C49-A5DE-417B-85C4-B20DE9E607F6}">
      <dgm:prSet/>
      <dgm:spPr/>
      <dgm:t>
        <a:bodyPr/>
        <a:lstStyle/>
        <a:p>
          <a:endParaRPr lang="ru-RU"/>
        </a:p>
      </dgm:t>
    </dgm:pt>
    <dgm:pt modelId="{4BA98E7E-7073-48EF-9B83-8F15FC2180C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ПО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 КОЛИЧЕСТВУ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УЧАСТНИКОВ</a:t>
          </a:r>
        </a:p>
        <a:p>
          <a:pPr marL="0" marR="0" lvl="0" indent="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200" b="1" i="0" u="none" strike="noStrike" cap="none" normalizeH="0" baseline="0" dirty="0" smtClean="0">
            <a:ln/>
            <a:solidFill>
              <a:srgbClr val="C00000"/>
            </a:solidFill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  <a:t>- ИНДИВИДУАЛЬНЫЙ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  <a:t>- ГРУППОВЫЕ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  <a:t>-ПАРНЫЙ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  <a:t>- ФРОНТАЛЬНЫЙ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200" b="0" i="0" u="none" strike="noStrike" cap="none" normalizeH="0" baseline="0" dirty="0" smtClean="0">
            <a:ln/>
            <a:effectLst/>
            <a:latin typeface="Times New Roman" pitchFamily="18" charset="0"/>
          </a:endParaRPr>
        </a:p>
      </dgm:t>
    </dgm:pt>
    <dgm:pt modelId="{C891AF23-E3CB-48CA-A6B0-D33E24843B38}" type="sibTrans" cxnId="{41B2D243-CC61-42AB-859F-47176373064F}">
      <dgm:prSet/>
      <dgm:spPr/>
      <dgm:t>
        <a:bodyPr/>
        <a:lstStyle/>
        <a:p>
          <a:endParaRPr lang="ru-RU"/>
        </a:p>
      </dgm:t>
    </dgm:pt>
    <dgm:pt modelId="{C7E9B453-7C3C-4D42-BC89-03462D44297D}" type="parTrans" cxnId="{41B2D243-CC61-42AB-859F-47176373064F}">
      <dgm:prSet/>
      <dgm:spPr/>
      <dgm:t>
        <a:bodyPr/>
        <a:lstStyle/>
        <a:p>
          <a:endParaRPr lang="ru-RU"/>
        </a:p>
      </dgm:t>
    </dgm:pt>
    <dgm:pt modelId="{BC39299F-3685-482B-850E-AB064090EA5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ПО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 СОДЕРЖА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1" i="0" u="none" strike="noStrike" cap="none" normalizeH="0" baseline="0" dirty="0" smtClean="0">
              <a:ln/>
              <a:solidFill>
                <a:srgbClr val="C00000"/>
              </a:solidFill>
              <a:effectLst/>
              <a:latin typeface="Times New Roman" pitchFamily="18" charset="0"/>
            </a:rPr>
            <a:t>НИЮ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  <a:t/>
          </a:r>
          <a:b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</a:br>
          <a: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  <a:t>- МОНОПРОЕКТ</a:t>
          </a: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200" b="1" i="0" u="none" strike="noStrike" cap="none" normalizeH="0" baseline="0" dirty="0" smtClean="0">
            <a:ln/>
            <a:effectLst/>
            <a:latin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5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cap="none" normalizeH="0" baseline="0" dirty="0" smtClean="0">
              <a:ln/>
              <a:effectLst/>
              <a:latin typeface="Times New Roman" pitchFamily="18" charset="0"/>
            </a:rPr>
            <a:t>- ИНТЕГРАТИВНЫЙ</a:t>
          </a:r>
        </a:p>
      </dgm:t>
    </dgm:pt>
    <dgm:pt modelId="{D287F614-C2F8-4FFD-9CD6-3FC22D697C01}" type="sibTrans" cxnId="{8A0F7ED8-D4BD-4C21-80D0-EFD78612E137}">
      <dgm:prSet/>
      <dgm:spPr/>
      <dgm:t>
        <a:bodyPr/>
        <a:lstStyle/>
        <a:p>
          <a:endParaRPr lang="ru-RU"/>
        </a:p>
      </dgm:t>
    </dgm:pt>
    <dgm:pt modelId="{D0806E89-4A7E-4C89-935A-EDD861DDCBCA}" type="parTrans" cxnId="{8A0F7ED8-D4BD-4C21-80D0-EFD78612E137}">
      <dgm:prSet/>
      <dgm:spPr/>
      <dgm:t>
        <a:bodyPr/>
        <a:lstStyle/>
        <a:p>
          <a:endParaRPr lang="ru-RU"/>
        </a:p>
      </dgm:t>
    </dgm:pt>
    <dgm:pt modelId="{379FC6A6-70D0-429E-9EF5-EF9DD6BB5E3E}" type="pres">
      <dgm:prSet presAssocID="{523DE070-ED8B-4633-902F-4DA1683F509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9A79442-39A3-4BE8-8D73-04FB36AF9E56}" type="pres">
      <dgm:prSet presAssocID="{E2EF0E75-6D41-4760-BBD1-8F37D195FACB}" presName="hierRoot1" presStyleCnt="0"/>
      <dgm:spPr/>
    </dgm:pt>
    <dgm:pt modelId="{A6E0A8CD-47ED-4FA0-88A5-CD58C141320A}" type="pres">
      <dgm:prSet presAssocID="{E2EF0E75-6D41-4760-BBD1-8F37D195FACB}" presName="composite" presStyleCnt="0"/>
      <dgm:spPr/>
    </dgm:pt>
    <dgm:pt modelId="{102F12BA-64AC-47EB-899A-D4C12FD85AD2}" type="pres">
      <dgm:prSet presAssocID="{E2EF0E75-6D41-4760-BBD1-8F37D195FACB}" presName="background" presStyleLbl="node0" presStyleIdx="0" presStyleCnt="1"/>
      <dgm:spPr/>
    </dgm:pt>
    <dgm:pt modelId="{B494B463-D3FB-4E63-8973-D59D56EE82B5}" type="pres">
      <dgm:prSet presAssocID="{E2EF0E75-6D41-4760-BBD1-8F37D195FACB}" presName="text" presStyleLbl="fgAcc0" presStyleIdx="0" presStyleCnt="1" custScaleX="228938" custScaleY="124024" custLinFactNeighborX="1112" custLinFactNeighborY="-559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B8E1F7-A276-4DA7-BB11-747CF7012722}" type="pres">
      <dgm:prSet presAssocID="{E2EF0E75-6D41-4760-BBD1-8F37D195FACB}" presName="hierChild2" presStyleCnt="0"/>
      <dgm:spPr/>
    </dgm:pt>
    <dgm:pt modelId="{D28822B0-1B68-453C-8508-1E45289995C2}" type="pres">
      <dgm:prSet presAssocID="{C7E9B453-7C3C-4D42-BC89-03462D44297D}" presName="Name10" presStyleLbl="parChTrans1D2" presStyleIdx="0" presStyleCnt="4"/>
      <dgm:spPr/>
      <dgm:t>
        <a:bodyPr/>
        <a:lstStyle/>
        <a:p>
          <a:endParaRPr lang="ru-RU"/>
        </a:p>
      </dgm:t>
    </dgm:pt>
    <dgm:pt modelId="{826580ED-669D-497D-98F3-37D3370C324A}" type="pres">
      <dgm:prSet presAssocID="{4BA98E7E-7073-48EF-9B83-8F15FC2180CE}" presName="hierRoot2" presStyleCnt="0"/>
      <dgm:spPr/>
    </dgm:pt>
    <dgm:pt modelId="{A741AD44-DA68-47E2-836B-7C7FC1EBA6EA}" type="pres">
      <dgm:prSet presAssocID="{4BA98E7E-7073-48EF-9B83-8F15FC2180CE}" presName="composite2" presStyleCnt="0"/>
      <dgm:spPr/>
    </dgm:pt>
    <dgm:pt modelId="{F9B56F5D-98D4-4866-97B9-B688F140A324}" type="pres">
      <dgm:prSet presAssocID="{4BA98E7E-7073-48EF-9B83-8F15FC2180CE}" presName="background2" presStyleLbl="node2" presStyleIdx="0" presStyleCnt="4"/>
      <dgm:spPr/>
    </dgm:pt>
    <dgm:pt modelId="{7CAA18F4-8AB1-4D31-B89D-7C25BFB051C0}" type="pres">
      <dgm:prSet presAssocID="{4BA98E7E-7073-48EF-9B83-8F15FC2180CE}" presName="text2" presStyleLbl="fgAcc2" presStyleIdx="0" presStyleCnt="4" custScaleX="108039" custScaleY="275067" custLinFactNeighborX="-1338" custLinFactNeighborY="-28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06F255-5CEF-4C1E-A767-4F7D6CF2CC51}" type="pres">
      <dgm:prSet presAssocID="{4BA98E7E-7073-48EF-9B83-8F15FC2180CE}" presName="hierChild3" presStyleCnt="0"/>
      <dgm:spPr/>
    </dgm:pt>
    <dgm:pt modelId="{177260E8-6DE3-4A74-BC2E-EB6C2E9D2D97}" type="pres">
      <dgm:prSet presAssocID="{D0806E89-4A7E-4C89-935A-EDD861DDCBCA}" presName="Name10" presStyleLbl="parChTrans1D2" presStyleIdx="1" presStyleCnt="4"/>
      <dgm:spPr/>
      <dgm:t>
        <a:bodyPr/>
        <a:lstStyle/>
        <a:p>
          <a:endParaRPr lang="ru-RU"/>
        </a:p>
      </dgm:t>
    </dgm:pt>
    <dgm:pt modelId="{8C14ECD1-B0E8-4450-8528-0581BB7142E3}" type="pres">
      <dgm:prSet presAssocID="{BC39299F-3685-482B-850E-AB064090EA5C}" presName="hierRoot2" presStyleCnt="0"/>
      <dgm:spPr/>
    </dgm:pt>
    <dgm:pt modelId="{2D19B64A-33F2-42E5-9870-047D1532812D}" type="pres">
      <dgm:prSet presAssocID="{BC39299F-3685-482B-850E-AB064090EA5C}" presName="composite2" presStyleCnt="0"/>
      <dgm:spPr/>
    </dgm:pt>
    <dgm:pt modelId="{2C1288A5-A92D-45FA-A57E-90A2C7EC9F59}" type="pres">
      <dgm:prSet presAssocID="{BC39299F-3685-482B-850E-AB064090EA5C}" presName="background2" presStyleLbl="node2" presStyleIdx="1" presStyleCnt="4"/>
      <dgm:spPr/>
    </dgm:pt>
    <dgm:pt modelId="{6AD58CAB-A891-4AC0-87F0-80F8946EB17A}" type="pres">
      <dgm:prSet presAssocID="{BC39299F-3685-482B-850E-AB064090EA5C}" presName="text2" presStyleLbl="fgAcc2" presStyleIdx="1" presStyleCnt="4" custScaleY="2642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A18DF1-D2ED-488D-91B2-E6D2F2919854}" type="pres">
      <dgm:prSet presAssocID="{BC39299F-3685-482B-850E-AB064090EA5C}" presName="hierChild3" presStyleCnt="0"/>
      <dgm:spPr/>
    </dgm:pt>
    <dgm:pt modelId="{2BD4577F-10ED-4D71-A818-DE0DA7614C13}" type="pres">
      <dgm:prSet presAssocID="{53EA47B7-08D8-434C-B63F-38B79315C79D}" presName="Name10" presStyleLbl="parChTrans1D2" presStyleIdx="2" presStyleCnt="4"/>
      <dgm:spPr/>
      <dgm:t>
        <a:bodyPr/>
        <a:lstStyle/>
        <a:p>
          <a:endParaRPr lang="ru-RU"/>
        </a:p>
      </dgm:t>
    </dgm:pt>
    <dgm:pt modelId="{3FFFB469-0BD7-47C8-9442-F7B25B3EB233}" type="pres">
      <dgm:prSet presAssocID="{4F429F82-D699-498D-A1EE-D2F252E8E956}" presName="hierRoot2" presStyleCnt="0"/>
      <dgm:spPr/>
    </dgm:pt>
    <dgm:pt modelId="{325F0487-B15E-4432-85E5-269C3C68209F}" type="pres">
      <dgm:prSet presAssocID="{4F429F82-D699-498D-A1EE-D2F252E8E956}" presName="composite2" presStyleCnt="0"/>
      <dgm:spPr/>
    </dgm:pt>
    <dgm:pt modelId="{FC76A96E-A83D-434F-841D-54DD911BD218}" type="pres">
      <dgm:prSet presAssocID="{4F429F82-D699-498D-A1EE-D2F252E8E956}" presName="background2" presStyleLbl="node2" presStyleIdx="2" presStyleCnt="4"/>
      <dgm:spPr/>
    </dgm:pt>
    <dgm:pt modelId="{6F22DD11-E1B2-4114-9940-156B927FE5CF}" type="pres">
      <dgm:prSet presAssocID="{4F429F82-D699-498D-A1EE-D2F252E8E956}" presName="text2" presStyleLbl="fgAcc2" presStyleIdx="2" presStyleCnt="4" custScaleX="108709" custScaleY="2545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F636C5-1C67-4F5E-BE7D-97F7CC10BCB7}" type="pres">
      <dgm:prSet presAssocID="{4F429F82-D699-498D-A1EE-D2F252E8E956}" presName="hierChild3" presStyleCnt="0"/>
      <dgm:spPr/>
    </dgm:pt>
    <dgm:pt modelId="{770FACF9-8F23-4587-BE71-3EB166C02269}" type="pres">
      <dgm:prSet presAssocID="{75467AE3-0241-4365-A0D7-1B45013659F8}" presName="Name10" presStyleLbl="parChTrans1D2" presStyleIdx="3" presStyleCnt="4"/>
      <dgm:spPr/>
      <dgm:t>
        <a:bodyPr/>
        <a:lstStyle/>
        <a:p>
          <a:endParaRPr lang="ru-RU"/>
        </a:p>
      </dgm:t>
    </dgm:pt>
    <dgm:pt modelId="{5E39B047-C22A-4E98-9F1E-BBC9F93F94CF}" type="pres">
      <dgm:prSet presAssocID="{D18B496E-8B2B-4F7B-A64F-0473BA350924}" presName="hierRoot2" presStyleCnt="0"/>
      <dgm:spPr/>
    </dgm:pt>
    <dgm:pt modelId="{A49FD132-EF01-48B3-9EDF-B6DAC15A1CA7}" type="pres">
      <dgm:prSet presAssocID="{D18B496E-8B2B-4F7B-A64F-0473BA350924}" presName="composite2" presStyleCnt="0"/>
      <dgm:spPr/>
    </dgm:pt>
    <dgm:pt modelId="{D6BF5701-4B97-428B-A433-6DD3F73883B6}" type="pres">
      <dgm:prSet presAssocID="{D18B496E-8B2B-4F7B-A64F-0473BA350924}" presName="background2" presStyleLbl="node2" presStyleIdx="3" presStyleCnt="4"/>
      <dgm:spPr/>
    </dgm:pt>
    <dgm:pt modelId="{32485E12-628E-44F4-AFF4-C55BCAF0AEBD}" type="pres">
      <dgm:prSet presAssocID="{D18B496E-8B2B-4F7B-A64F-0473BA350924}" presName="text2" presStyleLbl="fgAcc2" presStyleIdx="3" presStyleCnt="4" custScaleX="109471" custScaleY="2590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8164C5-6D9E-4379-817D-74A935DECBB9}" type="pres">
      <dgm:prSet presAssocID="{D18B496E-8B2B-4F7B-A64F-0473BA350924}" presName="hierChild3" presStyleCnt="0"/>
      <dgm:spPr/>
    </dgm:pt>
  </dgm:ptLst>
  <dgm:cxnLst>
    <dgm:cxn modelId="{354B0C17-4843-4AB1-A90E-DA963906E688}" type="presOf" srcId="{C7E9B453-7C3C-4D42-BC89-03462D44297D}" destId="{D28822B0-1B68-453C-8508-1E45289995C2}" srcOrd="0" destOrd="0" presId="urn:microsoft.com/office/officeart/2005/8/layout/hierarchy1"/>
    <dgm:cxn modelId="{5968B688-F316-4756-9D0B-79F50259C7CB}" srcId="{523DE070-ED8B-4633-902F-4DA1683F5098}" destId="{E2EF0E75-6D41-4760-BBD1-8F37D195FACB}" srcOrd="0" destOrd="0" parTransId="{D99B6A82-9B8D-4195-B64A-5305A245B128}" sibTransId="{88B70FC0-350F-4440-A51C-846295C46191}"/>
    <dgm:cxn modelId="{8832B4D8-9A81-411C-998D-7E9E314298A8}" srcId="{E2EF0E75-6D41-4760-BBD1-8F37D195FACB}" destId="{4F429F82-D699-498D-A1EE-D2F252E8E956}" srcOrd="2" destOrd="0" parTransId="{53EA47B7-08D8-434C-B63F-38B79315C79D}" sibTransId="{66502B58-22F9-4E04-99A2-A55AC13A50F9}"/>
    <dgm:cxn modelId="{1545C28D-574F-495E-872D-4F797704D799}" type="presOf" srcId="{BC39299F-3685-482B-850E-AB064090EA5C}" destId="{6AD58CAB-A891-4AC0-87F0-80F8946EB17A}" srcOrd="0" destOrd="0" presId="urn:microsoft.com/office/officeart/2005/8/layout/hierarchy1"/>
    <dgm:cxn modelId="{858A90EA-9121-445D-B758-31D8A28BAEA1}" type="presOf" srcId="{D0806E89-4A7E-4C89-935A-EDD861DDCBCA}" destId="{177260E8-6DE3-4A74-BC2E-EB6C2E9D2D97}" srcOrd="0" destOrd="0" presId="urn:microsoft.com/office/officeart/2005/8/layout/hierarchy1"/>
    <dgm:cxn modelId="{41B2D243-CC61-42AB-859F-47176373064F}" srcId="{E2EF0E75-6D41-4760-BBD1-8F37D195FACB}" destId="{4BA98E7E-7073-48EF-9B83-8F15FC2180CE}" srcOrd="0" destOrd="0" parTransId="{C7E9B453-7C3C-4D42-BC89-03462D44297D}" sibTransId="{C891AF23-E3CB-48CA-A6B0-D33E24843B38}"/>
    <dgm:cxn modelId="{7235E333-FE87-4200-942E-1FF584C54022}" type="presOf" srcId="{E2EF0E75-6D41-4760-BBD1-8F37D195FACB}" destId="{B494B463-D3FB-4E63-8973-D59D56EE82B5}" srcOrd="0" destOrd="0" presId="urn:microsoft.com/office/officeart/2005/8/layout/hierarchy1"/>
    <dgm:cxn modelId="{8A0F7ED8-D4BD-4C21-80D0-EFD78612E137}" srcId="{E2EF0E75-6D41-4760-BBD1-8F37D195FACB}" destId="{BC39299F-3685-482B-850E-AB064090EA5C}" srcOrd="1" destOrd="0" parTransId="{D0806E89-4A7E-4C89-935A-EDD861DDCBCA}" sibTransId="{D287F614-C2F8-4FFD-9CD6-3FC22D697C01}"/>
    <dgm:cxn modelId="{C066512B-FD8C-4725-BB50-40D426206A1D}" type="presOf" srcId="{D18B496E-8B2B-4F7B-A64F-0473BA350924}" destId="{32485E12-628E-44F4-AFF4-C55BCAF0AEBD}" srcOrd="0" destOrd="0" presId="urn:microsoft.com/office/officeart/2005/8/layout/hierarchy1"/>
    <dgm:cxn modelId="{5285CC3C-27F5-4904-A2B9-B213A4983BE6}" type="presOf" srcId="{4BA98E7E-7073-48EF-9B83-8F15FC2180CE}" destId="{7CAA18F4-8AB1-4D31-B89D-7C25BFB051C0}" srcOrd="0" destOrd="0" presId="urn:microsoft.com/office/officeart/2005/8/layout/hierarchy1"/>
    <dgm:cxn modelId="{63E7B2FD-E0C9-4274-BB1F-3F18CF0BE07A}" type="presOf" srcId="{75467AE3-0241-4365-A0D7-1B45013659F8}" destId="{770FACF9-8F23-4587-BE71-3EB166C02269}" srcOrd="0" destOrd="0" presId="urn:microsoft.com/office/officeart/2005/8/layout/hierarchy1"/>
    <dgm:cxn modelId="{8D7153F1-EE70-48D1-AD1F-22ED51F4268E}" type="presOf" srcId="{53EA47B7-08D8-434C-B63F-38B79315C79D}" destId="{2BD4577F-10ED-4D71-A818-DE0DA7614C13}" srcOrd="0" destOrd="0" presId="urn:microsoft.com/office/officeart/2005/8/layout/hierarchy1"/>
    <dgm:cxn modelId="{63F902B5-9978-4896-80FE-4CE48F6477B2}" type="presOf" srcId="{4F429F82-D699-498D-A1EE-D2F252E8E956}" destId="{6F22DD11-E1B2-4114-9940-156B927FE5CF}" srcOrd="0" destOrd="0" presId="urn:microsoft.com/office/officeart/2005/8/layout/hierarchy1"/>
    <dgm:cxn modelId="{0D75DFCF-886D-4704-9522-FAB999CEE402}" type="presOf" srcId="{523DE070-ED8B-4633-902F-4DA1683F5098}" destId="{379FC6A6-70D0-429E-9EF5-EF9DD6BB5E3E}" srcOrd="0" destOrd="0" presId="urn:microsoft.com/office/officeart/2005/8/layout/hierarchy1"/>
    <dgm:cxn modelId="{D44C9C49-A5DE-417B-85C4-B20DE9E607F6}" srcId="{E2EF0E75-6D41-4760-BBD1-8F37D195FACB}" destId="{D18B496E-8B2B-4F7B-A64F-0473BA350924}" srcOrd="3" destOrd="0" parTransId="{75467AE3-0241-4365-A0D7-1B45013659F8}" sibTransId="{B711CE0E-2946-4380-B60F-0968C3A3FBC4}"/>
    <dgm:cxn modelId="{1EC60E93-E8AA-4E3F-BEBA-54921F8710AB}" type="presParOf" srcId="{379FC6A6-70D0-429E-9EF5-EF9DD6BB5E3E}" destId="{49A79442-39A3-4BE8-8D73-04FB36AF9E56}" srcOrd="0" destOrd="0" presId="urn:microsoft.com/office/officeart/2005/8/layout/hierarchy1"/>
    <dgm:cxn modelId="{4638BCB3-C5D7-4FB4-B462-00D76AFD5BFD}" type="presParOf" srcId="{49A79442-39A3-4BE8-8D73-04FB36AF9E56}" destId="{A6E0A8CD-47ED-4FA0-88A5-CD58C141320A}" srcOrd="0" destOrd="0" presId="urn:microsoft.com/office/officeart/2005/8/layout/hierarchy1"/>
    <dgm:cxn modelId="{72AF79F0-85DC-4267-8C71-494C769DF1BA}" type="presParOf" srcId="{A6E0A8CD-47ED-4FA0-88A5-CD58C141320A}" destId="{102F12BA-64AC-47EB-899A-D4C12FD85AD2}" srcOrd="0" destOrd="0" presId="urn:microsoft.com/office/officeart/2005/8/layout/hierarchy1"/>
    <dgm:cxn modelId="{B9358CAE-26B4-471F-87C7-6ACC3C1C95B2}" type="presParOf" srcId="{A6E0A8CD-47ED-4FA0-88A5-CD58C141320A}" destId="{B494B463-D3FB-4E63-8973-D59D56EE82B5}" srcOrd="1" destOrd="0" presId="urn:microsoft.com/office/officeart/2005/8/layout/hierarchy1"/>
    <dgm:cxn modelId="{7C805839-A380-4902-B43F-B75288BD3923}" type="presParOf" srcId="{49A79442-39A3-4BE8-8D73-04FB36AF9E56}" destId="{07B8E1F7-A276-4DA7-BB11-747CF7012722}" srcOrd="1" destOrd="0" presId="urn:microsoft.com/office/officeart/2005/8/layout/hierarchy1"/>
    <dgm:cxn modelId="{B9A94B37-693C-489A-B114-B06C1FB66E20}" type="presParOf" srcId="{07B8E1F7-A276-4DA7-BB11-747CF7012722}" destId="{D28822B0-1B68-453C-8508-1E45289995C2}" srcOrd="0" destOrd="0" presId="urn:microsoft.com/office/officeart/2005/8/layout/hierarchy1"/>
    <dgm:cxn modelId="{07CAD7B1-79D3-4259-AA66-CB80ABF95B7B}" type="presParOf" srcId="{07B8E1F7-A276-4DA7-BB11-747CF7012722}" destId="{826580ED-669D-497D-98F3-37D3370C324A}" srcOrd="1" destOrd="0" presId="urn:microsoft.com/office/officeart/2005/8/layout/hierarchy1"/>
    <dgm:cxn modelId="{36A53A13-B566-41C5-8128-08BFC97FB041}" type="presParOf" srcId="{826580ED-669D-497D-98F3-37D3370C324A}" destId="{A741AD44-DA68-47E2-836B-7C7FC1EBA6EA}" srcOrd="0" destOrd="0" presId="urn:microsoft.com/office/officeart/2005/8/layout/hierarchy1"/>
    <dgm:cxn modelId="{2986727B-0F5C-4672-A2E2-E6D3CEBCEE81}" type="presParOf" srcId="{A741AD44-DA68-47E2-836B-7C7FC1EBA6EA}" destId="{F9B56F5D-98D4-4866-97B9-B688F140A324}" srcOrd="0" destOrd="0" presId="urn:microsoft.com/office/officeart/2005/8/layout/hierarchy1"/>
    <dgm:cxn modelId="{65F77BEB-C28F-4CF9-BA57-61616931BBEA}" type="presParOf" srcId="{A741AD44-DA68-47E2-836B-7C7FC1EBA6EA}" destId="{7CAA18F4-8AB1-4D31-B89D-7C25BFB051C0}" srcOrd="1" destOrd="0" presId="urn:microsoft.com/office/officeart/2005/8/layout/hierarchy1"/>
    <dgm:cxn modelId="{89C9ECAA-4F5A-4A88-82BD-A3B88C79719E}" type="presParOf" srcId="{826580ED-669D-497D-98F3-37D3370C324A}" destId="{6206F255-5CEF-4C1E-A767-4F7D6CF2CC51}" srcOrd="1" destOrd="0" presId="urn:microsoft.com/office/officeart/2005/8/layout/hierarchy1"/>
    <dgm:cxn modelId="{56BA2382-DDEE-4E54-8A6E-959C1F571CD3}" type="presParOf" srcId="{07B8E1F7-A276-4DA7-BB11-747CF7012722}" destId="{177260E8-6DE3-4A74-BC2E-EB6C2E9D2D97}" srcOrd="2" destOrd="0" presId="urn:microsoft.com/office/officeart/2005/8/layout/hierarchy1"/>
    <dgm:cxn modelId="{453B2EF2-96A4-4B79-BA93-949692E354FC}" type="presParOf" srcId="{07B8E1F7-A276-4DA7-BB11-747CF7012722}" destId="{8C14ECD1-B0E8-4450-8528-0581BB7142E3}" srcOrd="3" destOrd="0" presId="urn:microsoft.com/office/officeart/2005/8/layout/hierarchy1"/>
    <dgm:cxn modelId="{F76C0F9E-CD6F-4112-9900-0353FE3DF45E}" type="presParOf" srcId="{8C14ECD1-B0E8-4450-8528-0581BB7142E3}" destId="{2D19B64A-33F2-42E5-9870-047D1532812D}" srcOrd="0" destOrd="0" presId="urn:microsoft.com/office/officeart/2005/8/layout/hierarchy1"/>
    <dgm:cxn modelId="{C7798DBC-BA6C-444B-B242-7A1D24185F5E}" type="presParOf" srcId="{2D19B64A-33F2-42E5-9870-047D1532812D}" destId="{2C1288A5-A92D-45FA-A57E-90A2C7EC9F59}" srcOrd="0" destOrd="0" presId="urn:microsoft.com/office/officeart/2005/8/layout/hierarchy1"/>
    <dgm:cxn modelId="{9B8D2555-E560-45D7-B07A-28BCA5B86F2B}" type="presParOf" srcId="{2D19B64A-33F2-42E5-9870-047D1532812D}" destId="{6AD58CAB-A891-4AC0-87F0-80F8946EB17A}" srcOrd="1" destOrd="0" presId="urn:microsoft.com/office/officeart/2005/8/layout/hierarchy1"/>
    <dgm:cxn modelId="{78881890-81F2-4DC7-9985-5BFBF07575BD}" type="presParOf" srcId="{8C14ECD1-B0E8-4450-8528-0581BB7142E3}" destId="{1DA18DF1-D2ED-488D-91B2-E6D2F2919854}" srcOrd="1" destOrd="0" presId="urn:microsoft.com/office/officeart/2005/8/layout/hierarchy1"/>
    <dgm:cxn modelId="{9099DF92-3541-4796-97D1-110727AD291E}" type="presParOf" srcId="{07B8E1F7-A276-4DA7-BB11-747CF7012722}" destId="{2BD4577F-10ED-4D71-A818-DE0DA7614C13}" srcOrd="4" destOrd="0" presId="urn:microsoft.com/office/officeart/2005/8/layout/hierarchy1"/>
    <dgm:cxn modelId="{55C8B881-D6A2-4FAF-8C31-36E7FB00B1EE}" type="presParOf" srcId="{07B8E1F7-A276-4DA7-BB11-747CF7012722}" destId="{3FFFB469-0BD7-47C8-9442-F7B25B3EB233}" srcOrd="5" destOrd="0" presId="urn:microsoft.com/office/officeart/2005/8/layout/hierarchy1"/>
    <dgm:cxn modelId="{3221CBC9-2043-4DBC-95CB-F1022D1CC273}" type="presParOf" srcId="{3FFFB469-0BD7-47C8-9442-F7B25B3EB233}" destId="{325F0487-B15E-4432-85E5-269C3C68209F}" srcOrd="0" destOrd="0" presId="urn:microsoft.com/office/officeart/2005/8/layout/hierarchy1"/>
    <dgm:cxn modelId="{586A76CE-C556-4F99-A32E-C8B6B3AE2685}" type="presParOf" srcId="{325F0487-B15E-4432-85E5-269C3C68209F}" destId="{FC76A96E-A83D-434F-841D-54DD911BD218}" srcOrd="0" destOrd="0" presId="urn:microsoft.com/office/officeart/2005/8/layout/hierarchy1"/>
    <dgm:cxn modelId="{CC6E4BFB-5862-4884-986F-9E20B9660F76}" type="presParOf" srcId="{325F0487-B15E-4432-85E5-269C3C68209F}" destId="{6F22DD11-E1B2-4114-9940-156B927FE5CF}" srcOrd="1" destOrd="0" presId="urn:microsoft.com/office/officeart/2005/8/layout/hierarchy1"/>
    <dgm:cxn modelId="{627D3AF9-63D8-4A1D-BD39-BB009133A806}" type="presParOf" srcId="{3FFFB469-0BD7-47C8-9442-F7B25B3EB233}" destId="{2DF636C5-1C67-4F5E-BE7D-97F7CC10BCB7}" srcOrd="1" destOrd="0" presId="urn:microsoft.com/office/officeart/2005/8/layout/hierarchy1"/>
    <dgm:cxn modelId="{52EA6D58-79C8-42A3-8721-71F6029DF60C}" type="presParOf" srcId="{07B8E1F7-A276-4DA7-BB11-747CF7012722}" destId="{770FACF9-8F23-4587-BE71-3EB166C02269}" srcOrd="6" destOrd="0" presId="urn:microsoft.com/office/officeart/2005/8/layout/hierarchy1"/>
    <dgm:cxn modelId="{039876F8-FF25-4151-89C1-55F483B7C23D}" type="presParOf" srcId="{07B8E1F7-A276-4DA7-BB11-747CF7012722}" destId="{5E39B047-C22A-4E98-9F1E-BBC9F93F94CF}" srcOrd="7" destOrd="0" presId="urn:microsoft.com/office/officeart/2005/8/layout/hierarchy1"/>
    <dgm:cxn modelId="{C76370B5-3D20-433A-A454-C6AADB904CA8}" type="presParOf" srcId="{5E39B047-C22A-4E98-9F1E-BBC9F93F94CF}" destId="{A49FD132-EF01-48B3-9EDF-B6DAC15A1CA7}" srcOrd="0" destOrd="0" presId="urn:microsoft.com/office/officeart/2005/8/layout/hierarchy1"/>
    <dgm:cxn modelId="{E28B9C7F-21E1-4C9B-B647-49CD8547C6BB}" type="presParOf" srcId="{A49FD132-EF01-48B3-9EDF-B6DAC15A1CA7}" destId="{D6BF5701-4B97-428B-A433-6DD3F73883B6}" srcOrd="0" destOrd="0" presId="urn:microsoft.com/office/officeart/2005/8/layout/hierarchy1"/>
    <dgm:cxn modelId="{40E50269-DBE2-4AAE-B506-CDA82CCF86F7}" type="presParOf" srcId="{A49FD132-EF01-48B3-9EDF-B6DAC15A1CA7}" destId="{32485E12-628E-44F4-AFF4-C55BCAF0AEBD}" srcOrd="1" destOrd="0" presId="urn:microsoft.com/office/officeart/2005/8/layout/hierarchy1"/>
    <dgm:cxn modelId="{E870EFD1-9851-4478-AEAA-7D3091CB7FFC}" type="presParOf" srcId="{5E39B047-C22A-4E98-9F1E-BBC9F93F94CF}" destId="{E58164C5-6D9E-4379-817D-74A935DECBB9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52C9E2-6788-4603-9A83-CE2062C73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22CB2-6F30-4990-9A86-6E71BFA921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7E6E1-91D1-4A38-80E7-7507C39ED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6DDD2-CDE2-4AC2-A87D-CB788AC5B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EF59A-3411-42C7-9FEA-AAE8FCCCD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27D8B-22EA-4CA3-B2F9-A689913F8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EA0A7-242D-4886-8D0F-F3EFC3E7C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912CF-F30A-4D9A-A73B-5908D0F097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B7B65-B37E-4160-854C-A630447814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EB18C-0DC8-4828-8DDA-2DE9A260AA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022AE-87E8-4E89-B4C8-DB319A4EF1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A6D01-CA30-4478-9C79-ABDB53883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F7AE9-198B-4AA6-9503-1C4F3D4EE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fld id="{D33B72FB-C15D-488D-8A16-C6C073D70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9" r:id="rId2"/>
    <p:sldLayoutId id="2147483698" r:id="rId3"/>
    <p:sldLayoutId id="2147483697" r:id="rId4"/>
    <p:sldLayoutId id="2147483696" r:id="rId5"/>
    <p:sldLayoutId id="2147483695" r:id="rId6"/>
    <p:sldLayoutId id="2147483694" r:id="rId7"/>
    <p:sldLayoutId id="2147483693" r:id="rId8"/>
    <p:sldLayoutId id="2147483692" r:id="rId9"/>
    <p:sldLayoutId id="2147483691" r:id="rId10"/>
    <p:sldLayoutId id="2147483690" r:id="rId11"/>
    <p:sldLayoutId id="2147483689" r:id="rId12"/>
    <p:sldLayoutId id="214748368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1928802"/>
            <a:ext cx="7773987" cy="1568464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latin typeface="Times New Roman" pitchFamily="18" charset="0"/>
              </a:rPr>
              <a:t>ИСПОЛЬЗОВАНИЕ ПРОЕКТНОГО  МЕТОДА В ДОШКОЛЬНЫХ УЧРЕЖДЕНИЯХ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714356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Автономное </a:t>
            </a:r>
            <a:r>
              <a:rPr lang="ru-RU" sz="1200" dirty="0"/>
              <a:t>учреждение «Дошкольное образовательное учреждение детский сад общеразвивающего вида с приоритетным  направлением физического развития детей №4 ”Родничок” муниципального образования Ханты Мансийского автономного округа  - Югры городской округ город Радужный.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3929066"/>
            <a:ext cx="4857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Сысолина А.В., </a:t>
            </a:r>
            <a:r>
              <a:rPr lang="ru-RU" sz="1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 </a:t>
            </a:r>
            <a:r>
              <a:rPr lang="ru-RU" sz="1800" b="1" i="1" dirty="0" smtClean="0">
                <a:cs typeface="Times New Roman" pitchFamily="18" charset="0"/>
              </a:rPr>
              <a:t>группы  </a:t>
            </a:r>
            <a:r>
              <a:rPr lang="ru-RU" sz="1800" b="1" i="1" dirty="0" err="1" smtClean="0">
                <a:cs typeface="Times New Roman" pitchFamily="18" charset="0"/>
              </a:rPr>
              <a:t>общеразвивающей</a:t>
            </a:r>
            <a:r>
              <a:rPr lang="ru-RU" sz="1800" b="1" i="1" dirty="0" smtClean="0">
                <a:cs typeface="Times New Roman" pitchFamily="18" charset="0"/>
              </a:rPr>
              <a:t> направленности </a:t>
            </a:r>
            <a:r>
              <a:rPr lang="ru-RU" sz="1800" b="1" i="1" dirty="0" smtClean="0">
                <a:cs typeface="Times New Roman" pitchFamily="18" charset="0"/>
              </a:rPr>
              <a:t> </a:t>
            </a:r>
          </a:p>
          <a:p>
            <a:pPr algn="r"/>
            <a:r>
              <a:rPr lang="ru-RU" sz="1800" b="1" i="1" dirty="0" smtClean="0">
                <a:cs typeface="Times New Roman" pitchFamily="18" charset="0"/>
              </a:rPr>
              <a:t> </a:t>
            </a:r>
            <a:r>
              <a:rPr lang="ru-RU" sz="1800" b="1" i="1" dirty="0" smtClean="0">
                <a:cs typeface="Times New Roman" pitchFamily="18" charset="0"/>
              </a:rPr>
              <a:t>от  5-и  до 6-ти лет  №</a:t>
            </a:r>
            <a:r>
              <a:rPr lang="ru-RU" sz="1800" b="1" i="1" dirty="0" smtClean="0">
                <a:cs typeface="Times New Roman" pitchFamily="18" charset="0"/>
              </a:rPr>
              <a:t>8</a:t>
            </a:r>
            <a:endParaRPr lang="ru-RU" sz="1800" b="1" i="1" dirty="0" smtClean="0">
              <a:cs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ru-RU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9124" y="635795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201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5</a:t>
            </a:r>
            <a:endParaRPr lang="ru-RU" sz="1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Распределение деятельности педагога и детей в проекте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02218927"/>
              </p:ext>
            </p:extLst>
          </p:nvPr>
        </p:nvGraphicFramePr>
        <p:xfrm>
          <a:off x="428596" y="1785926"/>
          <a:ext cx="8429684" cy="43821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62204"/>
                <a:gridCol w="4524208"/>
                <a:gridCol w="3143272"/>
              </a:tblGrid>
              <a:tr h="424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проекта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детей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</a:tr>
              <a:tr h="1218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этап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Формулирует проблему,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цель, определяет продукт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проекта (см. структуру проекта).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Вводит в игровую (сюжетную ситуацию)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Формулирует задачи (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нежестко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Вхождение в проблему.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Вживание в игровую ситуацию.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Принятие задачи.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Дополнение задач проекта.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</a:tr>
              <a:tr h="1777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этап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  <a:tc>
                  <a:txBody>
                    <a:bodyPr/>
                    <a:lstStyle/>
                    <a:p>
                      <a:pPr indent="-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Помогает в решении задачи.</a:t>
                      </a:r>
                    </a:p>
                    <a:p>
                      <a:pPr indent="-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Помогает спланировать </a:t>
                      </a:r>
                    </a:p>
                    <a:p>
                      <a:pPr indent="-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деятельность.</a:t>
                      </a:r>
                    </a:p>
                    <a:p>
                      <a:pPr indent="-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3.Организует деятельность.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Практическая помощь (по необходимости, в зависимости от возраста детей)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Направляет и контролирует осуществление проекта 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Объединение детей в рабочие группы.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Распределение ролей. </a:t>
                      </a: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Формирование специфических 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ЗУНов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</a:tr>
              <a:tr h="941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Подготовка к презентации проекта.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Презентация.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Продукт деятельности готовят к презентации.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Представляют (зрителям или экспертам) продукт деятельности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845" marR="1684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</a:rPr>
              <a:t>ПЛАН- СХЕМА РЕАЛИЗАЦИИ ПРОЕКТА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9041518"/>
              </p:ext>
            </p:extLst>
          </p:nvPr>
        </p:nvGraphicFramePr>
        <p:xfrm>
          <a:off x="928662" y="1928802"/>
          <a:ext cx="7643866" cy="364333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28694"/>
                <a:gridCol w="2435663"/>
                <a:gridCol w="2513600"/>
                <a:gridCol w="1765909"/>
              </a:tblGrid>
              <a:tr h="16192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Этап (сроки)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направления реализации проекта (мероприятия)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Материалы и средства реализации проекта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Примечания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404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этап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809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этап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809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этап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Памятка  по составлению плана – схемы  реализации проекта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I этап подготовительный (разработка проекта).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Создаём игровую мотивацию. Основой мотивации должен стать продукт.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Входим в проблемную ситуацию.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Формулируем проблемы, цели, определяем продукт проекта.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Формулируем задачи, позволяющие достичь желаемой цели.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Планируем деятельность и возможные мероприятия.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Выбираем участников проекта, и тех, к кому обратиться за помощью.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Подбираем средства реализации проекта.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Определяемся, чему научиться для достижения цели.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Приступаем к непосредственным действиям и приобретаем необходимые навыки. 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Памятка  по составлению плана – схемы  реализации проекта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Aft>
                <a:spcPts val="0"/>
              </a:spcAft>
              <a:buNone/>
            </a:pPr>
            <a:r>
              <a:rPr lang="en-US" sz="1800" b="1" dirty="0" smtClean="0">
                <a:latin typeface="Times New Roman"/>
                <a:ea typeface="Times New Roman"/>
              </a:rPr>
              <a:t>II</a:t>
            </a:r>
            <a:r>
              <a:rPr lang="ru-RU" sz="1800" b="1" dirty="0" smtClean="0">
                <a:latin typeface="Times New Roman"/>
                <a:ea typeface="Times New Roman"/>
              </a:rPr>
              <a:t> этап</a:t>
            </a:r>
            <a:r>
              <a:rPr lang="ru-RU" sz="1800" dirty="0" smtClean="0">
                <a:latin typeface="Times New Roman"/>
                <a:ea typeface="Times New Roman"/>
              </a:rPr>
              <a:t>  ПРАКТИЧЕСКИЙ  (основной).</a:t>
            </a: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Проводим мероприятия по созданию исходного продукта. </a:t>
            </a: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Ищем необходимую информацию.</a:t>
            </a: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Налаживаем взаимодействие между участниками проекта.</a:t>
            </a: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Организуем поисковую, творческую деятельность.</a:t>
            </a: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 </a:t>
            </a:r>
          </a:p>
          <a:p>
            <a:pPr algn="ctr">
              <a:spcAft>
                <a:spcPts val="0"/>
              </a:spcAft>
              <a:buNone/>
            </a:pPr>
            <a:r>
              <a:rPr lang="ru-RU" sz="1800" b="1" dirty="0" smtClean="0">
                <a:latin typeface="Times New Roman"/>
                <a:ea typeface="Times New Roman"/>
              </a:rPr>
              <a:t>      </a:t>
            </a:r>
            <a:r>
              <a:rPr lang="en-US" sz="1800" b="1" dirty="0" smtClean="0">
                <a:latin typeface="Times New Roman"/>
                <a:ea typeface="Times New Roman"/>
              </a:rPr>
              <a:t>III</a:t>
            </a:r>
            <a:r>
              <a:rPr lang="ru-RU" sz="1800" b="1" dirty="0" smtClean="0">
                <a:latin typeface="Times New Roman"/>
                <a:ea typeface="Times New Roman"/>
              </a:rPr>
              <a:t> этап</a:t>
            </a:r>
            <a:r>
              <a:rPr lang="ru-RU" sz="1800" dirty="0" smtClean="0">
                <a:latin typeface="Times New Roman"/>
                <a:ea typeface="Times New Roman"/>
              </a:rPr>
              <a:t>  ИТОГОВЫЙ (заключительный).</a:t>
            </a: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Презентация продукта деятельности.</a:t>
            </a: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</a:rPr>
              <a:t>Подведение итогов (Что получилось или не получилось? Почему?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Памятка  по составлению плана – схемы  реализации проекта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8000" algn="just">
              <a:lnSpc>
                <a:spcPct val="15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Раздел «Практические материалы» может включать собранную информацию по теме, разнообразные рабочие материалы, используемые в ходе реализации основных направлений проекта (схемы, планы, конспекты проведения бесед, наблюдений, занятий, игр, игровых упражнений с детьми; продукты детской деятельности; фотоматериалы и др.).   </a:t>
            </a:r>
          </a:p>
          <a:p>
            <a:pPr marL="288000" algn="just">
              <a:lnSpc>
                <a:spcPct val="15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разделе Выводы могут быть отражены особенности непосредственной реализации проекта; анализ успехов и неудач; значимость достигнутых результатов и т.п.</a:t>
            </a:r>
          </a:p>
          <a:p>
            <a:pPr marL="288000" algn="just">
              <a:lnSpc>
                <a:spcPct val="150000"/>
              </a:lnSpc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2976" y="1285860"/>
            <a:ext cx="6429420" cy="3714776"/>
          </a:xfrm>
        </p:spPr>
        <p:txBody>
          <a:bodyPr/>
          <a:lstStyle/>
          <a:p>
            <a:pPr algn="ctr" eaLnBrk="1" hangingPunct="1"/>
            <a:endParaRPr lang="ru-RU" sz="3600" b="1" dirty="0" smtClean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3600" b="1" dirty="0" smtClean="0">
                <a:latin typeface="Times New Roman" pitchFamily="18" charset="0"/>
              </a:rPr>
              <a:t>	</a:t>
            </a:r>
            <a:r>
              <a:rPr lang="ru-RU" sz="2800" b="1" i="1" dirty="0" smtClean="0">
                <a:latin typeface="Times New Roman" pitchFamily="18" charset="0"/>
              </a:rPr>
              <a:t>Каждый проект должен быть доведен до успешного завершения, оставляя у ребенка чувство гордости за полученный результат.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3600" b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3600" b="1" dirty="0" smtClean="0">
                <a:solidFill>
                  <a:schemeClr val="accent6"/>
                </a:solidFill>
                <a:latin typeface="Times New Roman" pitchFamily="18" charset="0"/>
              </a:rPr>
              <a:t>  СПАСИБО ЗА ВНИМАНИЕ! </a:t>
            </a:r>
            <a:endParaRPr lang="en-US" sz="3600" b="1" dirty="0" smtClean="0">
              <a:solidFill>
                <a:schemeClr val="accent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714356"/>
            <a:ext cx="8001000" cy="592155"/>
          </a:xfrm>
        </p:spPr>
        <p:txBody>
          <a:bodyPr/>
          <a:lstStyle/>
          <a:p>
            <a:pPr eaLnBrk="1" hangingPunct="1"/>
            <a:r>
              <a:rPr lang="ru-RU" sz="3000" b="1" dirty="0" smtClean="0">
                <a:latin typeface="Times New Roman" pitchFamily="18" charset="0"/>
              </a:rPr>
              <a:t>         </a:t>
            </a:r>
            <a:r>
              <a:rPr lang="ru-RU" sz="2800" b="1" dirty="0" smtClean="0">
                <a:latin typeface="Times New Roman" pitchFamily="18" charset="0"/>
              </a:rPr>
              <a:t>АКТУАЛЬНОСТЬ ПРОБЛЕМЫ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5354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500" b="1" dirty="0" smtClean="0">
                <a:latin typeface="Times New Roman" pitchFamily="18" charset="0"/>
              </a:rPr>
              <a:t>		</a:t>
            </a:r>
            <a:r>
              <a:rPr lang="ru-RU" sz="2400" b="1" dirty="0" smtClean="0">
                <a:latin typeface="Times New Roman" pitchFamily="18" charset="0"/>
              </a:rPr>
              <a:t>Современные тенденции и стремительные перемены в социуме приводят к осознанию того, что современные дети должны знать и уметь много больше, чем их сверстники 10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</a:rPr>
              <a:t>-15 лет назад, но существует проблема дошкольного образования – потеря живости, притягательности процесса познания.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>
                <a:latin typeface="Times New Roman" pitchFamily="18" charset="0"/>
              </a:rPr>
              <a:t>		Увеличивается число дошкольников, не желающих идти в школу, снизилась положительная мотивация к занятиям.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100" b="1" dirty="0" smtClean="0">
                <a:latin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936625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latin typeface="Times New Roman" pitchFamily="18" charset="0"/>
              </a:rPr>
              <a:t>ПРОЕКТ – ЧТО ЭТО?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928802"/>
            <a:ext cx="8001000" cy="4037012"/>
          </a:xfrm>
        </p:spPr>
        <p:txBody>
          <a:bodyPr/>
          <a:lstStyle/>
          <a:p>
            <a:pPr indent="469900" algn="just" eaLnBrk="1" hangingPunct="1">
              <a:lnSpc>
                <a:spcPct val="80000"/>
              </a:lnSpc>
              <a:spcBef>
                <a:spcPct val="0"/>
              </a:spcBef>
              <a:buClr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«метод»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(греч.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methodos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meta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вне, за пределами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hodos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путь. Потому метод - это путь в определенной деятельности, следование которому приводит к получению необходимого результата. </a:t>
            </a:r>
          </a:p>
          <a:p>
            <a:pPr indent="469900" algn="just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ru-RU" sz="2400" b="1" dirty="0" smtClean="0">
                <a:latin typeface="Times New Roman" pitchFamily="18" charset="0"/>
              </a:rPr>
              <a:t>Проект </a:t>
            </a:r>
            <a:r>
              <a:rPr lang="ru-RU" sz="2400" dirty="0" smtClean="0">
                <a:latin typeface="Times New Roman" pitchFamily="18" charset="0"/>
              </a:rPr>
              <a:t>- это специально организованный взрослым и выполняемый детьми комплекс действий по решению значимой для детей проблемы,  завершающийся созданием творческих работ.</a:t>
            </a:r>
          </a:p>
          <a:p>
            <a:pPr indent="469900" algn="just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методом проектов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 подразумеваем технологию организации образовательных                ситуаций, в которых воспитанник ставит и решает собственные проблемы, и технологию сопровождения самостоятельной деятельности ребенка.</a:t>
            </a:r>
            <a:endParaRPr lang="ru-RU" sz="24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71480"/>
            <a:ext cx="8001000" cy="735031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</a:rPr>
              <a:t>ИСТОРИЯ ПРОЕКТОЙ ДЕЯТЕЛЬНОСТИ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pPr marL="180000" algn="just" eaLnBrk="1" hangingPunct="1">
              <a:lnSpc>
                <a:spcPct val="80000"/>
              </a:lnSpc>
              <a:buClr>
                <a:srgbClr val="9933FF"/>
              </a:buClr>
              <a:buNone/>
            </a:pPr>
            <a:r>
              <a:rPr lang="ru-RU" sz="1100" i="1" dirty="0" smtClean="0">
                <a:solidFill>
                  <a:srgbClr val="9999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i="1" dirty="0" smtClean="0">
                <a:solidFill>
                  <a:srgbClr val="9999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1920 г.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США педагог, психолог, философ Джордж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Дьюи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Обучение  сообразно  личным  интересам.</a:t>
            </a:r>
          </a:p>
          <a:p>
            <a:pPr marL="180000" algn="just" eaLnBrk="1" hangingPunct="1">
              <a:lnSpc>
                <a:spcPct val="80000"/>
              </a:lnSpc>
              <a:buClr>
                <a:srgbClr val="9933FF"/>
              </a:buCl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1926 г.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советская педагогика, Е.Г.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Кагаров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впервые определил этапы проекта: начало проекта – детский интерес сегодняшнего дня, самостоятельное планирование программы занятий, выполнение запланированного.</a:t>
            </a:r>
          </a:p>
          <a:p>
            <a:pPr marL="180000" algn="just" eaLnBrk="1" hangingPunct="1">
              <a:lnSpc>
                <a:spcPct val="80000"/>
              </a:lnSpc>
              <a:buClr>
                <a:srgbClr val="9933FF"/>
              </a:buCl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1929-30 г.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разработка комплексно-проектных программ в СССР.  Приобретение лишь тех знаний, которые связаны с необходимостью выполнения практических работ на производстве,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сельхозтруде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80000" algn="just" eaLnBrk="1" hangingPunct="1">
              <a:lnSpc>
                <a:spcPct val="80000"/>
              </a:lnSpc>
              <a:buClr>
                <a:srgbClr val="9933FF"/>
              </a:buCl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1931 г.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проектный метод осужден  постановлением ЦК ВКП(б)</a:t>
            </a:r>
          </a:p>
          <a:p>
            <a:pPr marL="180000" algn="just" eaLnBrk="1" hangingPunct="1">
              <a:lnSpc>
                <a:spcPct val="80000"/>
              </a:lnSpc>
              <a:buClr>
                <a:srgbClr val="9933FF"/>
              </a:buClr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1950г.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Широкое распространение проектного метода в садах западной Европы (сады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Монтессори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). Дошкольники составляют планы на день, неделю сообразно своим интересам. Взрослый – помощник в достижении целей.</a:t>
            </a:r>
          </a:p>
          <a:p>
            <a:pPr marL="180000" algn="just" eaLnBrk="1" hangingPunct="1">
              <a:lnSpc>
                <a:spcPct val="80000"/>
              </a:lnSpc>
              <a:buClr>
                <a:srgbClr val="9933FF"/>
              </a:buCl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       </a:t>
            </a:r>
          </a:p>
          <a:p>
            <a:pPr marL="180000" algn="just" eaLnBrk="1" hangingPunct="1">
              <a:buClr>
                <a:srgbClr val="9933FF"/>
              </a:buCl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         Сейчас проектный метод – основа американской программы «Шаг за шагом», в России – один из методов работы развивающего обучения в комплексной работе с дошкольниками.</a:t>
            </a:r>
          </a:p>
          <a:p>
            <a:pPr marL="180000" algn="just" eaLnBrk="1" hangingPunct="1"/>
            <a:endParaRPr lang="ru-RU" sz="1800" b="1" i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8229600" cy="4713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200" smtClean="0">
                <a:latin typeface="Times New Roman" pitchFamily="18" charset="0"/>
              </a:rPr>
              <a:t>		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323850" y="142852"/>
          <a:ext cx="8605868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8001000" cy="930297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atin typeface="Times New Roman" pitchFamily="18" charset="0"/>
              </a:rPr>
              <a:t>ЭТАПЫ  ПРОЕКТА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60535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1.</a:t>
            </a: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</a:rPr>
              <a:t>    Подготовительный :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ru-RU" sz="2000" b="1" dirty="0" err="1" smtClean="0">
                <a:solidFill>
                  <a:schemeClr val="accent2"/>
                </a:solidFill>
                <a:latin typeface="Times New Roman" pitchFamily="18" charset="0"/>
              </a:rPr>
              <a:t>целеполагание</a:t>
            </a:r>
            <a:r>
              <a:rPr lang="ru-RU" sz="2000" b="1" dirty="0" smtClean="0">
                <a:latin typeface="Times New Roman" pitchFamily="18" charset="0"/>
              </a:rPr>
              <a:t> - педагог помогает ребёнку выбрать наиболее актуальную и посильную для него задачу на определённый отрезок времени.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 разработка </a:t>
            </a: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</a:rPr>
              <a:t>проекта</a:t>
            </a:r>
            <a:r>
              <a:rPr lang="ru-RU" sz="2000" b="1" dirty="0" smtClean="0">
                <a:latin typeface="Times New Roman" pitchFamily="18" charset="0"/>
              </a:rPr>
              <a:t> – план деятельности по достижению цели: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Times New Roman" pitchFamily="18" charset="0"/>
              </a:rPr>
              <a:t>- к кому обратится за помощью (взрослому, педагогу); 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Times New Roman" pitchFamily="18" charset="0"/>
              </a:rPr>
              <a:t>- в каких источниках можно найти информацию; 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Times New Roman" pitchFamily="18" charset="0"/>
              </a:rPr>
              <a:t>- какие предметы использовать (принадлежности, оборудование); </a:t>
            </a:r>
          </a:p>
          <a:p>
            <a:pPr algn="just" eaLnBrk="1" hangingPunct="1">
              <a:lnSpc>
                <a:spcPct val="90000"/>
              </a:lnSpc>
              <a:buNone/>
            </a:pPr>
            <a:r>
              <a:rPr lang="ru-RU" sz="2000" b="1" dirty="0" smtClean="0">
                <a:latin typeface="Times New Roman" pitchFamily="18" charset="0"/>
              </a:rPr>
              <a:t>- с какими предметами научиться работать для достижения цели.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3.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Практический (основной)- выполнение </a:t>
            </a: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</a:rPr>
              <a:t>проекта</a:t>
            </a:r>
            <a:r>
              <a:rPr lang="ru-RU" sz="2000" b="1" dirty="0" smtClean="0">
                <a:latin typeface="Times New Roman" pitchFamily="18" charset="0"/>
              </a:rPr>
              <a:t> – практическая часть.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4.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Итоговый (заключительный) - подв</a:t>
            </a:r>
            <a:r>
              <a:rPr lang="ru-RU" sz="2000" b="1" dirty="0" smtClean="0">
                <a:solidFill>
                  <a:schemeClr val="accent2"/>
                </a:solidFill>
                <a:latin typeface="Times New Roman" pitchFamily="18" charset="0"/>
              </a:rPr>
              <a:t>едение итогов</a:t>
            </a:r>
            <a:r>
              <a:rPr lang="ru-RU" sz="2000" b="1" dirty="0" smtClean="0">
                <a:latin typeface="Times New Roman" pitchFamily="18" charset="0"/>
              </a:rPr>
              <a:t> – . презентация проекта (продукт), определение задач для новых проектов.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4551363" y="159861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80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latin typeface="Times New Roman" pitchFamily="18" charset="0"/>
              </a:rPr>
              <a:t>ПЛАН РАБОТЫ </a:t>
            </a:r>
            <a:br>
              <a:rPr lang="ru-RU" sz="3600" b="1" smtClean="0">
                <a:latin typeface="Times New Roman" pitchFamily="18" charset="0"/>
              </a:rPr>
            </a:br>
            <a:r>
              <a:rPr lang="ru-RU" sz="3600" b="1" smtClean="0">
                <a:latin typeface="Times New Roman" pitchFamily="18" charset="0"/>
              </a:rPr>
              <a:t>ПО ПОДГОТОВКЕ ПРОЕКТА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66738" y="1844675"/>
            <a:ext cx="8001000" cy="4175125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На основе изученных проблем детей поставить цель проекта. 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Разработка плана достижения цели (воспитатель обсуждает план с родителями). 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Привлечение специалистов к осуществлению соответствующих разделов проекта. 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Составление плана-схемы проекта. 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Сбор, накопление материала. 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Включение в план схему проекта занятий, игр и других видов детской деятельности. 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Домашние задания для самостоятельного выполнения. 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ru-RU" sz="2000" b="1" dirty="0" smtClean="0">
                <a:latin typeface="Times New Roman" pitchFamily="18" charset="0"/>
              </a:rPr>
              <a:t>Презентация проекта, открытое занятие.</a:t>
            </a:r>
            <a:r>
              <a:rPr lang="ru-RU" sz="2000" dirty="0" smtClean="0"/>
              <a:t> 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4551363" y="159861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80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</a:rPr>
              <a:t>СХЕМА ПРОЦЕССА ПЛАНИРОВАНИЯ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28596" y="1643050"/>
            <a:ext cx="8286808" cy="4857784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1.	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Поставить цель, исходя из интересов и потребностей детей;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	вовлечь дошкольников в решение проблемы (обозначение детской цели через беседу);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	наметить план движения к цели (поддержание интереса детей и родителей);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	обсудить план с семьями воспитанников (устные беседы, информационные стенды, сайт (форум));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	обратиться за рекомендациями к специалистам детского сада музыкальный руководитель, руководитель физкультуры и др. (творческий поиск);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	осуществить поиск возможных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парнеров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(школа, библиотека, театр и др.)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7.	нарисовать вместе с родителями и детьми план-схему проведения проекта (можно использовать модель трех вопросов), вывесить ее на видном месте;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8.	собрать информацию, материал (изучение плана-схемы с детьми);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9.	провести совместную деятельность, игры, наблюдения, поездки-экскурсии — все мероприятия основной части проекта;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1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1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4551363" y="159861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80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</a:rPr>
              <a:t>СХЕМА ПРОЦЕССА ПЛАНИРОВАНИЯ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00034" y="1785926"/>
            <a:ext cx="8286808" cy="4727597"/>
          </a:xfrm>
        </p:spPr>
        <p:txBody>
          <a:bodyPr/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10.	предложить домашние задания родителям и детям (при желании семьи);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11.	перейти к самостоятельным творческим работам (поиск материала, информации; поделки, рисунки, альбомы, предложения) родителей и детей, партнеров;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12.	организовать презентацию проекта (праздник, открытое мероприятие, акция, КВН); составляем книгу, альбом, коллекцию и т. п.;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13.  организовать рефлексию (самоанализ, сравнение результата с целями, оценка перспектив развития проекта)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14.	составить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проекта вместе с детьми (фото-, видеоматериалы, продукты проекта, смешные истории, «зарисовки» процесса работы над проектом);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15.	подвести итоги: выступление на педсовете, семинаре, круглом столе, провести обобщение опыта.</a:t>
            </a:r>
          </a:p>
          <a:p>
            <a:pPr algn="just">
              <a:buAutoNum type="arabicPeriod" startAt="13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559</TotalTime>
  <Words>791</Words>
  <Application>Microsoft Office PowerPoint</Application>
  <PresentationFormat>Экран (4:3)</PresentationFormat>
  <Paragraphs>170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Профиль</vt:lpstr>
      <vt:lpstr>ИСПОЛЬЗОВАНИЕ ПРОЕКТНОГО  МЕТОДА В ДОШКОЛЬНЫХ УЧРЕЖДЕНИЯХ</vt:lpstr>
      <vt:lpstr>         АКТУАЛЬНОСТЬ ПРОБЛЕМЫ</vt:lpstr>
      <vt:lpstr>ПРОЕКТ – ЧТО ЭТО?</vt:lpstr>
      <vt:lpstr>ИСТОРИЯ ПРОЕКТОЙ ДЕЯТЕЛЬНОСТИ</vt:lpstr>
      <vt:lpstr>Слайд 5</vt:lpstr>
      <vt:lpstr>ЭТАПЫ  ПРОЕКТА</vt:lpstr>
      <vt:lpstr>ПЛАН РАБОТЫ  ПО ПОДГОТОВКЕ ПРОЕКТА</vt:lpstr>
      <vt:lpstr>СХЕМА ПРОЦЕССА ПЛАНИРОВАНИЯ</vt:lpstr>
      <vt:lpstr>СХЕМА ПРОЦЕССА ПЛАНИРОВАНИЯ</vt:lpstr>
      <vt:lpstr>Распределение деятельности педагога и детей в проекте </vt:lpstr>
      <vt:lpstr>ПЛАН- СХЕМА РЕАЛИЗАЦИИ ПРОЕКТА</vt:lpstr>
      <vt:lpstr>Памятка  по составлению плана – схемы  реализации проекта</vt:lpstr>
      <vt:lpstr>Памятка  по составлению плана – схемы  реализации проекта</vt:lpstr>
      <vt:lpstr>Памятка  по составлению плана – схемы  реализации проекта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ПРОЕКТНОЙ ДЕЯТЕЛЬНОСТИ В ДОШКОЛЬНЫХ УЧРЕЖДЕНИЯХ</dc:title>
  <dc:creator>Наташа</dc:creator>
  <cp:lastModifiedBy>Anna.Sysolina</cp:lastModifiedBy>
  <cp:revision>30</cp:revision>
  <dcterms:created xsi:type="dcterms:W3CDTF">2003-12-31T21:28:49Z</dcterms:created>
  <dcterms:modified xsi:type="dcterms:W3CDTF">2015-08-20T07:32:21Z</dcterms:modified>
</cp:coreProperties>
</file>