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6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425B2-DB0D-4A78-9D50-8574119654C9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7BE32-3032-49E8-89EE-65CF71284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1A65B1-908B-4C3A-B57E-563B6575472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6FF1BF-201B-4227-A8FF-14ECB31B7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A65B1-908B-4C3A-B57E-563B6575472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FF1BF-201B-4227-A8FF-14ECB31B7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A1A65B1-908B-4C3A-B57E-563B6575472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6FF1BF-201B-4227-A8FF-14ECB31B7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A65B1-908B-4C3A-B57E-563B6575472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FF1BF-201B-4227-A8FF-14ECB31B7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1A65B1-908B-4C3A-B57E-563B6575472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96FF1BF-201B-4227-A8FF-14ECB31B7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A65B1-908B-4C3A-B57E-563B6575472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FF1BF-201B-4227-A8FF-14ECB31B7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A65B1-908B-4C3A-B57E-563B6575472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FF1BF-201B-4227-A8FF-14ECB31B7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A65B1-908B-4C3A-B57E-563B6575472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FF1BF-201B-4227-A8FF-14ECB31B7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1A65B1-908B-4C3A-B57E-563B6575472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FF1BF-201B-4227-A8FF-14ECB31B7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A65B1-908B-4C3A-B57E-563B6575472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FF1BF-201B-4227-A8FF-14ECB31B7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A65B1-908B-4C3A-B57E-563B6575472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FF1BF-201B-4227-A8FF-14ECB31B76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A1A65B1-908B-4C3A-B57E-563B6575472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96FF1BF-201B-4227-A8FF-14ECB31B7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7597386_large_borda_l_225p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85784" y="0"/>
            <a:ext cx="942978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533400"/>
            <a:ext cx="4786346" cy="40386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Возрастной «портрет» старшего дошкольника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929198"/>
            <a:ext cx="6000792" cy="1928802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Воспитатель </a:t>
            </a:r>
            <a:r>
              <a:rPr lang="ru-RU" b="1" smtClean="0">
                <a:solidFill>
                  <a:schemeClr val="tx1"/>
                </a:solidFill>
              </a:rPr>
              <a:t>Чернова Ю.Е.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                      2014 г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y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439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037390"/>
          </a:xfrm>
        </p:spPr>
        <p:txBody>
          <a:bodyPr numCol="1">
            <a:normAutofit/>
          </a:bodyPr>
          <a:lstStyle/>
          <a:p>
            <a:pPr algn="ctr"/>
            <a:r>
              <a:rPr lang="ru-RU" sz="3200" dirty="0" smtClean="0"/>
              <a:t>Зрительно – пространственное восприятие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Дети 6 -7 лет могут:</a:t>
            </a:r>
          </a:p>
          <a:p>
            <a:r>
              <a:rPr lang="ru-RU" dirty="0" smtClean="0"/>
              <a:t> - различать пространственное расположение фигур;</a:t>
            </a:r>
          </a:p>
          <a:p>
            <a:r>
              <a:rPr lang="ru-RU" dirty="0" smtClean="0"/>
              <a:t> - различать и выделять простые геометрические фигуры;</a:t>
            </a:r>
          </a:p>
          <a:p>
            <a:r>
              <a:rPr lang="ru-RU" dirty="0" smtClean="0"/>
              <a:t> - классифицируют фигуры по форме и величине;</a:t>
            </a:r>
          </a:p>
          <a:p>
            <a:r>
              <a:rPr lang="ru-RU" dirty="0" smtClean="0"/>
              <a:t> - различают и выделяют буквы и цифры;</a:t>
            </a:r>
          </a:p>
          <a:p>
            <a:r>
              <a:rPr lang="ru-RU" dirty="0" smtClean="0"/>
              <a:t> - достраивают фигуры;</a:t>
            </a:r>
          </a:p>
          <a:p>
            <a:r>
              <a:rPr lang="ru-RU" dirty="0" smtClean="0"/>
              <a:t> - находят часть от целой фигуры.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ony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439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6043626" cy="10715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Развитие зрительно моторных координаций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496"/>
            <a:ext cx="5786478" cy="3714776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/>
              <a:t>Для детей данного возраста характерна способность срисовывать геометрические простые геометрические фигуры, пересекающиеся линии, буквы и цифры с соблюдением пропорций.</a:t>
            </a:r>
            <a:endParaRPr lang="ru-RU" sz="3600" b="1" dirty="0"/>
          </a:p>
        </p:txBody>
      </p:sp>
      <p:pic>
        <p:nvPicPr>
          <p:cNvPr id="7" name="Рисунок 6" descr="98407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0"/>
            <a:ext cx="3071802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ny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43900" cy="6858000"/>
          </a:xfrm>
          <a:prstGeom prst="rect">
            <a:avLst/>
          </a:prstGeom>
        </p:spPr>
      </p:pic>
      <p:pic>
        <p:nvPicPr>
          <p:cNvPr id="4" name="Рисунок 3" descr="sporttan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643446"/>
            <a:ext cx="3428992" cy="22145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7239000" cy="16430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Развитие </a:t>
            </a:r>
            <a:r>
              <a:rPr lang="ru-RU" dirty="0" err="1" smtClean="0"/>
              <a:t>слухо</a:t>
            </a:r>
            <a:r>
              <a:rPr lang="ru-RU" dirty="0" smtClean="0"/>
              <a:t>  - моторных координаций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239000" cy="4598372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Для детей этого возраста характерна способность воспроизводить ритмический рисунок, выполнять под музыку ритмические движения.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y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439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65952"/>
          </a:xfrm>
        </p:spPr>
        <p:txBody>
          <a:bodyPr/>
          <a:lstStyle/>
          <a:p>
            <a:pPr algn="ctr"/>
            <a:r>
              <a:rPr lang="ru-RU" dirty="0" smtClean="0"/>
              <a:t>Развитие движений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435769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Дети 6 – 7 лет могут:</a:t>
            </a:r>
          </a:p>
          <a:p>
            <a:r>
              <a:rPr lang="ru-RU" dirty="0" smtClean="0"/>
              <a:t> - владеют техникой всех бытовых движений;</a:t>
            </a:r>
          </a:p>
          <a:p>
            <a:r>
              <a:rPr lang="ru-RU" dirty="0" smtClean="0"/>
              <a:t> - способны к самостоятельным и точным движениям под музыку;</a:t>
            </a:r>
          </a:p>
          <a:p>
            <a:r>
              <a:rPr lang="ru-RU" dirty="0" smtClean="0"/>
              <a:t> - могут освоить и правильно реализовать сложно координированные действия при ходьбе;</a:t>
            </a:r>
          </a:p>
          <a:p>
            <a:r>
              <a:rPr lang="ru-RU" dirty="0" smtClean="0"/>
              <a:t> - способны к координированным движениям пальцев, рук, кисти при выполнении бытовых действий.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1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643050"/>
            <a:ext cx="7072362" cy="48577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Личностное развитие, самосознание и самооценка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Для детей 6 - 7не характерна адекватная </a:t>
            </a:r>
          </a:p>
          <a:p>
            <a:pPr>
              <a:buNone/>
            </a:pPr>
            <a:r>
              <a:rPr lang="ru-RU" b="1" dirty="0" smtClean="0"/>
              <a:t>самооценка. Она зависит</a:t>
            </a:r>
          </a:p>
          <a:p>
            <a:pPr>
              <a:buNone/>
            </a:pPr>
            <a:r>
              <a:rPr lang="ru-RU" b="1" dirty="0" smtClean="0"/>
              <a:t> от оценки взрослых.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ny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43900" cy="557688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94448"/>
          </a:xfrm>
        </p:spPr>
        <p:txBody>
          <a:bodyPr/>
          <a:lstStyle/>
          <a:p>
            <a:pPr algn="ctr"/>
            <a:r>
              <a:rPr lang="ru-RU" dirty="0" smtClean="0"/>
              <a:t>Мотивы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Выделяется интерес  к миру взрослых, к новым видам деятельности.  Желание  добиться признания, самоутверждения.</a:t>
            </a:r>
            <a:endParaRPr lang="ru-RU" dirty="0"/>
          </a:p>
        </p:txBody>
      </p:sp>
      <p:pic>
        <p:nvPicPr>
          <p:cNvPr id="4" name="Рисунок 3" descr="Chicos-parque_MUJIMA20130214_0011_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32176"/>
            <a:ext cx="8143900" cy="392582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y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07246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80266"/>
          </a:xfrm>
        </p:spPr>
        <p:txBody>
          <a:bodyPr/>
          <a:lstStyle/>
          <a:p>
            <a:pPr algn="ctr"/>
            <a:r>
              <a:rPr lang="ru-RU" dirty="0" smtClean="0"/>
              <a:t>производительность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7239000" cy="3812554"/>
          </a:xfrm>
        </p:spPr>
        <p:txBody>
          <a:bodyPr/>
          <a:lstStyle/>
          <a:p>
            <a:r>
              <a:rPr lang="ru-RU" dirty="0" smtClean="0"/>
              <a:t>Развитие производительности – одно из основных показателей готовности к школе.</a:t>
            </a:r>
          </a:p>
          <a:p>
            <a:pPr algn="ctr"/>
            <a:r>
              <a:rPr lang="ru-RU" dirty="0" smtClean="0"/>
              <a:t> Показатели производительности:</a:t>
            </a:r>
          </a:p>
          <a:p>
            <a:r>
              <a:rPr lang="ru-RU" dirty="0" smtClean="0"/>
              <a:t> - способность к волевой регуляции поведения на основе внутренних побуждений и установленных правил;</a:t>
            </a:r>
          </a:p>
          <a:p>
            <a:r>
              <a:rPr lang="ru-RU" dirty="0" smtClean="0"/>
              <a:t> - способность проявлять настойчивость;</a:t>
            </a:r>
          </a:p>
          <a:p>
            <a:r>
              <a:rPr lang="ru-RU" dirty="0" smtClean="0"/>
              <a:t> - способность преодолевать трудности.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спасибо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за внимание !</a:t>
            </a:r>
            <a:endParaRPr lang="ru-RU" sz="4800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vosp_i_det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14" b="1014"/>
          <a:stretch>
            <a:fillRect/>
          </a:stretch>
        </p:blipFill>
        <p:spPr>
          <a:scene3d>
            <a:camera prst="orthographicFront"/>
            <a:lightRig rig="threePt" dir="t"/>
          </a:scene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y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439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80200"/>
          </a:xfrm>
        </p:spPr>
        <p:txBody>
          <a:bodyPr/>
          <a:lstStyle/>
          <a:p>
            <a:r>
              <a:rPr lang="ru-RU" dirty="0" smtClean="0"/>
              <a:t>      Социальное развитие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7239000" cy="4169744"/>
          </a:xfrm>
        </p:spPr>
        <p:txBody>
          <a:bodyPr/>
          <a:lstStyle/>
          <a:p>
            <a:r>
              <a:rPr lang="ru-RU" dirty="0" smtClean="0"/>
              <a:t>В возрасте 6 – 7 лет дети умеют:</a:t>
            </a:r>
          </a:p>
          <a:p>
            <a:r>
              <a:rPr lang="ru-RU" dirty="0" smtClean="0"/>
              <a:t> - общаться со сверстниками и взрослыми;</a:t>
            </a:r>
          </a:p>
          <a:p>
            <a:r>
              <a:rPr lang="ru-RU" dirty="0" smtClean="0"/>
              <a:t> - знают основные правила общения;</a:t>
            </a:r>
          </a:p>
          <a:p>
            <a:r>
              <a:rPr lang="ru-RU" dirty="0" smtClean="0"/>
              <a:t> - стремятся быть первыми;</a:t>
            </a:r>
          </a:p>
          <a:p>
            <a:r>
              <a:rPr lang="ru-RU" dirty="0" smtClean="0"/>
              <a:t> - тонко реагируют на изменения в настроении взрослых.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y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439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239000" cy="22860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Организация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7239000" cy="3598240"/>
          </a:xfrm>
        </p:spPr>
        <p:txBody>
          <a:bodyPr/>
          <a:lstStyle/>
          <a:p>
            <a:pPr algn="ctr"/>
            <a:r>
              <a:rPr lang="ru-RU" dirty="0" smtClean="0"/>
              <a:t> Дети 6  - 7 лет способны воспринимать инструкцию, могут работать по ней не отвлекаясь  в течение 10 – 15 минут.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y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439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230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Речевое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239000" cy="5000636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- Дети могут правильно произносить все звуки родного языка;</a:t>
            </a:r>
          </a:p>
          <a:p>
            <a:r>
              <a:rPr lang="ru-RU" dirty="0" smtClean="0"/>
              <a:t> - стилистически правильно строят предложение;</a:t>
            </a:r>
          </a:p>
          <a:p>
            <a:r>
              <a:rPr lang="ru-RU" dirty="0" smtClean="0"/>
              <a:t>- умеют пересказать знакомую сказку;</a:t>
            </a:r>
          </a:p>
          <a:p>
            <a:r>
              <a:rPr lang="ru-RU" dirty="0" smtClean="0"/>
              <a:t> - способны передавать интонацией знакомые чувства;</a:t>
            </a:r>
          </a:p>
          <a:p>
            <a:r>
              <a:rPr lang="ru-RU" dirty="0" smtClean="0"/>
              <a:t> - используют все союзы и приставки, обобщающие слова, придаточные предложения.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y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439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9451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Интеллектуальное развитие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239000" cy="4384058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-Дети проявляют  самостоятельный интерес к животным;</a:t>
            </a:r>
          </a:p>
          <a:p>
            <a:r>
              <a:rPr lang="ru-RU" dirty="0" smtClean="0"/>
              <a:t> - наблюдательны;</a:t>
            </a:r>
          </a:p>
          <a:p>
            <a:r>
              <a:rPr lang="ru-RU" dirty="0" smtClean="0"/>
              <a:t> - задают много вопросов;</a:t>
            </a:r>
          </a:p>
          <a:p>
            <a:r>
              <a:rPr lang="ru-RU" dirty="0" smtClean="0"/>
              <a:t> - с удовольствием воспринимают любую информацию;</a:t>
            </a:r>
          </a:p>
          <a:p>
            <a:r>
              <a:rPr lang="ru-RU" dirty="0" smtClean="0"/>
              <a:t> - имеют элементарный запас сведений и знаний об окружающем мире.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ny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43900" cy="6858000"/>
          </a:xfrm>
          <a:prstGeom prst="rect">
            <a:avLst/>
          </a:prstGeom>
        </p:spPr>
      </p:pic>
      <p:pic>
        <p:nvPicPr>
          <p:cNvPr id="10" name="Рисунок 9" descr="650_41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7" y="3714752"/>
            <a:ext cx="4071967" cy="30479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8828"/>
          </a:xfrm>
        </p:spPr>
        <p:txBody>
          <a:bodyPr/>
          <a:lstStyle/>
          <a:p>
            <a:pPr algn="ctr"/>
            <a:r>
              <a:rPr lang="ru-RU" dirty="0" smtClean="0"/>
              <a:t>Развитие внимания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605666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Дети способны к произвольному вниманию, однако его устойчивость составляет 10 – 15 минут.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ny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215338" cy="6858000"/>
          </a:xfrm>
          <a:prstGeom prst="rect">
            <a:avLst/>
          </a:prstGeom>
        </p:spPr>
      </p:pic>
      <p:pic>
        <p:nvPicPr>
          <p:cNvPr id="4" name="Рисунок 3" descr="Unutkan_çocu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7" y="3643314"/>
            <a:ext cx="4143405" cy="29289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</p:spPr>
        <p:txBody>
          <a:bodyPr/>
          <a:lstStyle/>
          <a:p>
            <a:pPr algn="ctr"/>
            <a:r>
              <a:rPr lang="ru-RU" dirty="0" smtClean="0"/>
              <a:t>Развитие памяти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У детей 6 – 7 лет преобладает непроизвольная память, но они способны  и к произвольному запоминанию.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ony-dlya-prezentac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21533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/>
          <a:lstStyle/>
          <a:p>
            <a:pPr algn="ctr"/>
            <a:r>
              <a:rPr lang="ru-RU" dirty="0" smtClean="0"/>
              <a:t>Развитие 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7239000" cy="4846320"/>
          </a:xfrm>
        </p:spPr>
        <p:txBody>
          <a:bodyPr/>
          <a:lstStyle/>
          <a:p>
            <a:endParaRPr lang="ru-RU" dirty="0" smtClean="0"/>
          </a:p>
          <a:p>
            <a:pPr algn="ctr">
              <a:spcBef>
                <a:spcPts val="0"/>
              </a:spcBef>
            </a:pPr>
            <a:r>
              <a:rPr lang="ru-RU" dirty="0" smtClean="0"/>
              <a:t>К данному этапу уже сформировано наглядно – действенное мышление. Доступна логическая форма мышления.</a:t>
            </a:r>
            <a:endParaRPr lang="ru-RU" dirty="0"/>
          </a:p>
        </p:txBody>
      </p:sp>
      <p:pic>
        <p:nvPicPr>
          <p:cNvPr id="8" name="Рисунок 7" descr="52a7259a10cfa5c5baf40ff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14686"/>
            <a:ext cx="9144000" cy="364331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6-016-Myshlenie-vidy-myshleni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214</TotalTime>
  <Words>471</Words>
  <Application>Microsoft Office PowerPoint</Application>
  <PresentationFormat>Экран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Возрастной «портрет» старшего дошкольника</vt:lpstr>
      <vt:lpstr>      Социальное развитие </vt:lpstr>
      <vt:lpstr>Организация деятельности</vt:lpstr>
      <vt:lpstr> Речевое развитие</vt:lpstr>
      <vt:lpstr>Интеллектуальное развитие</vt:lpstr>
      <vt:lpstr>Развитие внимания</vt:lpstr>
      <vt:lpstr>Развитие памяти</vt:lpstr>
      <vt:lpstr>Развитие мышления</vt:lpstr>
      <vt:lpstr>Слайд 9</vt:lpstr>
      <vt:lpstr>Зрительно – пространственное восприятие</vt:lpstr>
      <vt:lpstr>Развитие зрительно моторных координаций</vt:lpstr>
      <vt:lpstr>Развитие слухо  - моторных координаций</vt:lpstr>
      <vt:lpstr>Развитие движений</vt:lpstr>
      <vt:lpstr>Личностное развитие, самосознание и самооценка</vt:lpstr>
      <vt:lpstr>Мотивы поведения</vt:lpstr>
      <vt:lpstr>производительность</vt:lpstr>
      <vt:lpstr>спасибо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Возрастной «портрет» старшего дошкольника</dc:title>
  <dc:creator>YYY</dc:creator>
  <cp:lastModifiedBy>Пользователь</cp:lastModifiedBy>
  <cp:revision>25</cp:revision>
  <dcterms:created xsi:type="dcterms:W3CDTF">2014-11-24T19:03:07Z</dcterms:created>
  <dcterms:modified xsi:type="dcterms:W3CDTF">2015-06-16T10:07:24Z</dcterms:modified>
</cp:coreProperties>
</file>