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9" r:id="rId2"/>
    <p:sldId id="306" r:id="rId3"/>
    <p:sldId id="333" r:id="rId4"/>
    <p:sldId id="335" r:id="rId5"/>
    <p:sldId id="334" r:id="rId6"/>
    <p:sldId id="362" r:id="rId7"/>
    <p:sldId id="361" r:id="rId8"/>
    <p:sldId id="360" r:id="rId9"/>
    <p:sldId id="319" r:id="rId10"/>
    <p:sldId id="320" r:id="rId11"/>
    <p:sldId id="321" r:id="rId12"/>
    <p:sldId id="322" r:id="rId13"/>
    <p:sldId id="323" r:id="rId14"/>
    <p:sldId id="325" r:id="rId15"/>
    <p:sldId id="326" r:id="rId16"/>
    <p:sldId id="327" r:id="rId17"/>
    <p:sldId id="363" r:id="rId18"/>
    <p:sldId id="364" r:id="rId19"/>
    <p:sldId id="372" r:id="rId20"/>
    <p:sldId id="368" r:id="rId21"/>
    <p:sldId id="366" r:id="rId22"/>
    <p:sldId id="367" r:id="rId23"/>
    <p:sldId id="369" r:id="rId24"/>
    <p:sldId id="370" r:id="rId25"/>
    <p:sldId id="371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6" r:id="rId35"/>
    <p:sldId id="357" r:id="rId36"/>
    <p:sldId id="358" r:id="rId37"/>
    <p:sldId id="359" r:id="rId38"/>
    <p:sldId id="33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2" autoAdjust="0"/>
    <p:restoredTop sz="86364" autoAdjust="0"/>
  </p:normalViewPr>
  <p:slideViewPr>
    <p:cSldViewPr>
      <p:cViewPr>
        <p:scale>
          <a:sx n="66" d="100"/>
          <a:sy n="66" d="100"/>
        </p:scale>
        <p:origin x="-15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2A49D-7E0A-4EC8-9A66-F0C02B45FF81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DF2A1-BDFC-48F6-BEAE-8D7E33FA6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0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B6825357-2DE4-4269-9F55-8BB47C29A3B4}" type="slidenum">
              <a:rPr lang="en-GB" sz="1200">
                <a:solidFill>
                  <a:srgbClr val="000000"/>
                </a:solidFill>
              </a:rPr>
              <a:pPr eaLnBrk="1" hangingPunct="1"/>
              <a:t>26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D2DBFEB7-0F7A-48C4-A34A-40D0023E38E5}" type="slidenum">
              <a:rPr lang="en-GB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53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168DB4DD-4C83-4FFD-AD08-02FCCAE7340F}" type="slidenum">
              <a:rPr lang="en-GB" sz="1200">
                <a:solidFill>
                  <a:srgbClr val="000000"/>
                </a:solidFill>
              </a:rPr>
              <a:pPr eaLnBrk="1" hangingPunct="1"/>
              <a:t>35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8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F2EFDF95-F684-4E17-93F0-80EB0EB899A6}" type="slidenum">
              <a:rPr lang="en-GB" sz="1200">
                <a:solidFill>
                  <a:srgbClr val="000000"/>
                </a:solidFill>
              </a:rPr>
              <a:pPr eaLnBrk="1" hangingPunct="1"/>
              <a:t>36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5986799-870B-40E5-A923-CF7DDE814947}" type="slidenum">
              <a:rPr lang="en-GB" sz="1200">
                <a:solidFill>
                  <a:srgbClr val="000000"/>
                </a:solidFill>
              </a:rPr>
              <a:pPr eaLnBrk="1" hangingPunct="1"/>
              <a:t>37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99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B945FD4C-ED82-456D-9296-43AFDB804C52}" type="slidenum">
              <a:rPr lang="en-GB" sz="1200">
                <a:solidFill>
                  <a:srgbClr val="000000"/>
                </a:solidFill>
              </a:rPr>
              <a:pPr eaLnBrk="1" hangingPunct="1"/>
              <a:t>27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FF67ADA1-1C42-4FC6-8C32-8D7D41AC2649}" type="slidenum">
              <a:rPr lang="en-GB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21175031-3739-493E-AF0A-6E220253F6A2}" type="slidenum">
              <a:rPr lang="en-GB" sz="1200">
                <a:solidFill>
                  <a:srgbClr val="000000"/>
                </a:solidFill>
              </a:rPr>
              <a:pPr eaLnBrk="1" hangingPunct="1"/>
              <a:t>28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E95DEC4F-BE32-46D9-8F45-5406E1DC694C}" type="slidenum">
              <a:rPr lang="en-GB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58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D49727B0-60CB-4956-A040-D2BB8DF01A6C}" type="slidenum">
              <a:rPr lang="en-GB" sz="1200">
                <a:solidFill>
                  <a:srgbClr val="000000"/>
                </a:solidFill>
              </a:rPr>
              <a:pPr eaLnBrk="1" hangingPunct="1"/>
              <a:t>29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507A2463-223D-43CB-8BC6-BEB75ABAB03E}" type="slidenum">
              <a:rPr lang="en-GB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560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1AFB5BAC-BA92-4A07-9B62-80AA520A1F3A}" type="slidenum">
              <a:rPr lang="en-GB" sz="1200">
                <a:solidFill>
                  <a:srgbClr val="000000"/>
                </a:solidFill>
              </a:rPr>
              <a:pPr eaLnBrk="1" hangingPunct="1"/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9A7FA2EA-310E-450C-9AEC-8C39AD5CC792}" type="slidenum">
              <a:rPr lang="en-GB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720B543-4FE2-41C6-8D0F-6CFCB2625A4F}" type="slidenum">
              <a:rPr lang="en-GB" sz="1200">
                <a:solidFill>
                  <a:srgbClr val="000000"/>
                </a:solidFill>
              </a:rPr>
              <a:pPr eaLnBrk="1" hangingPunct="1"/>
              <a:t>31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8B1EFD31-52B9-4439-87F9-159E3F448B6F}" type="slidenum">
              <a:rPr lang="en-GB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C202AF5D-33E6-4212-9774-1B5B11414D97}" type="slidenum">
              <a:rPr lang="en-GB" sz="1200">
                <a:solidFill>
                  <a:srgbClr val="000000"/>
                </a:solidFill>
              </a:rPr>
              <a:pPr eaLnBrk="1" hangingPunct="1"/>
              <a:t>32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6C18B8AF-EB60-48E6-9390-3D71F199EACB}" type="slidenum">
              <a:rPr lang="en-GB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70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532EF46D-4CCD-45DD-998E-85E0D0D51450}" type="slidenum">
              <a:rPr lang="en-GB" sz="1200">
                <a:solidFill>
                  <a:srgbClr val="000000"/>
                </a:solidFill>
              </a:rPr>
              <a:pPr eaLnBrk="1" hangingPunct="1"/>
              <a:t>33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00E3A1EA-5AF0-4A46-91EA-E50370FBEB93}" type="slidenum">
              <a:rPr lang="en-GB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fld id="{24FD723D-1936-4E42-898B-F0D948E4245D}" type="slidenum">
              <a:rPr lang="en-GB" sz="1200">
                <a:solidFill>
                  <a:srgbClr val="000000"/>
                </a:solidFill>
              </a:rPr>
              <a:pPr eaLnBrk="1" hangingPunct="1"/>
              <a:t>34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 eaLnBrk="1" hangingPunct="1"/>
            <a:fld id="{3FE3D226-53B9-4A9A-8B42-64FFB6FAE5AE}" type="slidenum">
              <a:rPr lang="en-GB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584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5FE5-99E8-495C-B79F-E929D89F3C7D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AD5B-3228-465B-AE2A-48292AA3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C772-55B7-4BC5-8D4D-25ADBB5B82D4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5826-477C-4BFE-BE6A-1F5C7EA3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C2F1-A710-4DCA-AA5F-2BCDBBD8D79D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5EDB-BB74-47F3-92A5-4B518F39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1F21-0F33-464D-A61D-1CEE84453C8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24F1-8CE6-43A2-A048-75B037043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B43A-0BFC-465F-82BE-C496D2420FB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2958-9768-4158-AB5F-4049E6FE6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F7AE-60F7-445A-AE80-CC08C61D77F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5660-FFE3-4434-A1A0-BDC80A84E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18ED-78AE-4492-AC2D-9B963B2DEDB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011E-5665-4FC6-8D5F-D5843528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77C6-4382-497F-BF17-66A68811A15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8A3F-2D9A-4ED4-B180-ED79FD2C2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165D-A4AE-4E3B-9655-0C3DDDE02B0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5526-E16E-43DE-B092-9B3F7D80C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4397-B957-46CF-9633-862DEC0113B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903D-1BD4-4C96-92EC-3F0381E6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3FAB-0562-41B3-973D-EE684D4466E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607F-2864-4E13-9C66-C750B443E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73059-1572-4234-9582-EE9C42F073A1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D4A8A-6818-482C-B03D-24B5D8FBC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2924175"/>
            <a:ext cx="158591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2899" y="2047781"/>
            <a:ext cx="64492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onotype Corsiva" panose="03010101010201010101" pitchFamily="66" charset="0"/>
              </a:rPr>
              <a:t>Звуковая культура речи</a:t>
            </a:r>
            <a:endParaRPr lang="ru-RU" sz="5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650875" y="733425"/>
            <a:ext cx="7727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Государственное бюджетное дошкольное образовательное учреждение детский сад № 67</a:t>
            </a:r>
          </a:p>
          <a:p>
            <a:pPr algn="ctr"/>
            <a:r>
              <a:rPr lang="ru-RU" sz="1400"/>
              <a:t> Красногвардейского района г. СПб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900803" y="5602364"/>
            <a:ext cx="2489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Выполнила: </a:t>
            </a:r>
            <a:r>
              <a:rPr lang="ru-RU" sz="1400" dirty="0" err="1"/>
              <a:t>Цхведадзе</a:t>
            </a:r>
            <a:r>
              <a:rPr lang="ru-RU" sz="1400" dirty="0"/>
              <a:t> И.Г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	 </a:t>
            </a:r>
            <a:r>
              <a:rPr lang="ru-RU" sz="1400" dirty="0" smtClean="0"/>
              <a:t>  </a:t>
            </a:r>
            <a:r>
              <a:rPr lang="ru-RU" sz="1400" dirty="0" err="1" smtClean="0"/>
              <a:t>Кутафина</a:t>
            </a:r>
            <a:r>
              <a:rPr lang="ru-RU" sz="1400" dirty="0" smtClean="0"/>
              <a:t> А.А.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4213" y="682625"/>
            <a:ext cx="74168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2. </a:t>
            </a: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Формирование фонематического восприятия и слуха</a:t>
            </a:r>
            <a:endParaRPr lang="ru-RU" sz="2400" dirty="0">
              <a:latin typeface="Monotype Corsiva" pitchFamily="66" charset="0"/>
            </a:endParaRPr>
          </a:p>
          <a:p>
            <a:pPr algn="just" eaLnBrk="0" hangingPunct="0"/>
            <a:r>
              <a:rPr lang="ru-RU" sz="23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Шумовые инструменты; звуковые коробочки; детские музыкальные инструменты: рояль, гармошка, барабаны, дудочка, бубен, трещотка, колокольчики, погремушки; предметные, сюжетные картинки для высказывания звуков и их автоматизации; игры с парными карточками (звуки: Р, Л; С, 3, Ц; Ш, Ж, Щ) ; </a:t>
            </a:r>
            <a:r>
              <a:rPr lang="ru-RU" sz="2300" dirty="0" err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звуковички</a:t>
            </a:r>
            <a:r>
              <a:rPr lang="ru-RU" sz="23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гласных и согласных звуков (домики для твердых и мягких звуков, картинки «камень», «вата») ; индивидуальные пособия для звукобуквенного анализа; схемы слова; звуковые дорожки, звуковая лесенка; альбомы по слоговой структуре слова «Собери букет»; «Делим слова на слоги»; «Найди себе пару»; «Найди, что звучит»; «Угадай, откуда идет звук»; «Разложи картинки»; «Повтори — не ошибись»; «Тихо — громко»; «Общий звук»; «Придумай слова со звуком»; 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«Испорченный телефон»; «Звуковые символы» и др.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72_75e909063f36d810c208b4952117dee3.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2420888"/>
            <a:ext cx="2516108" cy="4027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857249"/>
            <a:ext cx="4968552" cy="2839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188" y="739775"/>
            <a:ext cx="43211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. Развитие артикуляционной моторики</a:t>
            </a:r>
            <a:endParaRPr lang="ru-RU" sz="2400">
              <a:latin typeface="Monotype Corsiva" pitchFamily="66" charset="0"/>
            </a:endParaRPr>
          </a:p>
          <a:p>
            <a:pPr algn="just" eaLnBrk="0" hangingPunct="0"/>
            <a:r>
              <a:rPr lang="ru-RU" sz="24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Предметные картинки-опоры; артикуляционные уклады схемы; артикуляционная гимнастика в альбомах на определенный звук; схема характеристики артикуляции звуков; артикуляционная гимнастика в стихах и картинках; формы артикуляционной гимнастики для губ и языка в символах; альбомы с артикуляционной гимнастикой схема для характеристики звука.</a:t>
            </a:r>
            <a:endParaRPr lang="ru-RU" sz="2400">
              <a:latin typeface="Monotype Corsiva" pitchFamily="66" charset="0"/>
            </a:endParaRPr>
          </a:p>
        </p:txBody>
      </p:sp>
      <p:pic>
        <p:nvPicPr>
          <p:cNvPr id="6" name="Рисунок 5" descr="8464304_44142nothumb5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620713"/>
            <a:ext cx="31654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58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4213" y="692150"/>
            <a:ext cx="7343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4. Закрепление навыков правильного звукопроизношения поставленных звуков (изолированно, в слогах, словах, в предложениях, в связной речи).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Мелкие игрушки; предметные картинки; сюжетные картинки; различные виды театров; альбомы на каждый звук; логопедические альбомы для автоматизации различных звуков,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чистоговорки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, стихи,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потешки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, скороговорки; схема характеристики звуков; схема слова; зеркала в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ассортименте; 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Лото на звуки С, 3; Ж, Ш; Р, Л; «Логопедическое лото»; «Веселая гимнастика»; «Звуки, я вас различаю (Р, Л) 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755650" y="836613"/>
            <a:ext cx="741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5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b="1" dirty="0">
                <a:latin typeface="Monotype Corsiva" pitchFamily="66" charset="0"/>
              </a:rPr>
              <a:t>Активизация словаря, обобщающих понятий и лексико-грамматических категорий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Предметные картинки по лексическим темам; «Большие и маленькие» (употребление в уменьшительно-ласкательной форме) «Что из чего сделано»; «Прогноз погоды»; «Одень куклу»; «В мире животных»; «Детский компьютер» и др.</a:t>
            </a:r>
          </a:p>
        </p:txBody>
      </p:sp>
      <p:pic>
        <p:nvPicPr>
          <p:cNvPr id="34818" name="Рисунок 10" descr="10035652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4724400"/>
            <a:ext cx="251936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1" descr="10035659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2138" y="3141663"/>
            <a:ext cx="251936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12" descr="1_html_d3471c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425" y="3141663"/>
            <a:ext cx="2317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3" descr="122940_html_1e2f9af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4213" y="3141663"/>
            <a:ext cx="23034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755650" y="908050"/>
            <a:ext cx="7129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6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>
                <a:latin typeface="Monotype Corsiva" pitchFamily="66" charset="0"/>
              </a:rPr>
              <a:t>Развитие связной речи</a:t>
            </a:r>
            <a:endParaRPr lang="ru-RU" sz="24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Серии сюжетных картинок «Истории в картинках»; разные виды театра; </a:t>
            </a:r>
            <a:r>
              <a:rPr lang="ru-RU" sz="2400" dirty="0" err="1">
                <a:latin typeface="Monotype Corsiva" pitchFamily="66" charset="0"/>
              </a:rPr>
              <a:t>чистоговорки</a:t>
            </a:r>
            <a:r>
              <a:rPr lang="ru-RU" sz="2400" dirty="0">
                <a:latin typeface="Monotype Corsiva" pitchFamily="66" charset="0"/>
              </a:rPr>
              <a:t>, стихи, </a:t>
            </a:r>
            <a:r>
              <a:rPr lang="ru-RU" sz="2400" dirty="0" err="1">
                <a:latin typeface="Monotype Corsiva" pitchFamily="66" charset="0"/>
              </a:rPr>
              <a:t>потешки</a:t>
            </a:r>
            <a:r>
              <a:rPr lang="ru-RU" sz="2400" dirty="0">
                <a:latin typeface="Monotype Corsiva" pitchFamily="66" charset="0"/>
              </a:rPr>
              <a:t>, скороговорки; библиотека детских книг и др.</a:t>
            </a:r>
          </a:p>
        </p:txBody>
      </p:sp>
      <p:pic>
        <p:nvPicPr>
          <p:cNvPr id="35842" name="Рисунок 2" descr="2e154631f7006dd3fcbf7dc1e3e5061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587625"/>
            <a:ext cx="4608512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755650" y="836613"/>
            <a:ext cx="73453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Monotype Corsiva" pitchFamily="66" charset="0"/>
              </a:rPr>
              <a:t>7</a:t>
            </a:r>
            <a:r>
              <a:rPr lang="ru-RU" sz="2400" b="1" dirty="0" smtClean="0">
                <a:latin typeface="Monotype Corsiva" pitchFamily="66" charset="0"/>
              </a:rPr>
              <a:t>. </a:t>
            </a:r>
            <a:r>
              <a:rPr lang="ru-RU" sz="2400" b="1" dirty="0">
                <a:latin typeface="Monotype Corsiva" pitchFamily="66" charset="0"/>
              </a:rPr>
              <a:t>Развитие мелкой моторики</a:t>
            </a:r>
            <a:endParaRPr lang="ru-RU" sz="2400" dirty="0">
              <a:latin typeface="Monotype Corsiva" pitchFamily="66" charset="0"/>
            </a:endParaRPr>
          </a:p>
          <a:p>
            <a:pPr algn="just"/>
            <a:r>
              <a:rPr lang="ru-RU" sz="2400" dirty="0">
                <a:latin typeface="Monotype Corsiva" pitchFamily="66" charset="0"/>
              </a:rPr>
              <a:t>Сухой бассейн; массажные валики, мячики, прищепки, трафареты; пальчиковые игры (схемы-памятки по лексическим темам) ; «Мир твоих фантазий» (различный материал для составления букв) 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Игры на штриховку; «Рисуем по клеточкам»; </a:t>
            </a:r>
          </a:p>
          <a:p>
            <a:pPr algn="just"/>
            <a:r>
              <a:rPr lang="ru-RU" sz="2400" dirty="0">
                <a:latin typeface="Monotype Corsiva" pitchFamily="66" charset="0"/>
              </a:rPr>
              <a:t>мозаики; игры-шнуровки и др.</a:t>
            </a:r>
          </a:p>
        </p:txBody>
      </p:sp>
      <p:pic>
        <p:nvPicPr>
          <p:cNvPr id="36866" name="Рисунок 2" descr="2222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4508500"/>
            <a:ext cx="2600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 descr="melkayamotorik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2349500"/>
            <a:ext cx="17462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5" descr="mozaika_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3429000"/>
            <a:ext cx="2616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941168"/>
            <a:ext cx="405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Группа раннего возраста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8711" y="1628800"/>
            <a:ext cx="4209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Звук «О»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Колёсико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200" dirty="0" smtClean="0">
                <a:latin typeface="Monotype Corsiva" pitchFamily="66" charset="0"/>
              </a:rPr>
              <a:t>Для игры нужно небольшое колечко, например, от пирамидки, и машинка. Покатайте машинку, обратите внимание на колёса.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- Колёса круглые.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Обведите с ребёнком колесо пальчиком.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- Колеса какие? - круглые.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Затем обведите пальчиком колечко.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- Какое колечко? - круглое.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Затем скажите: "А я умею делать губы круглыми,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как колесо. Вот так". Сделайте свои губы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круглыми, можно приложить к ним колечко.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Обведите губы пальцем. "Круглые".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	 Попросите ребёнка тоже сделать губы круглыми.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8194" name="Picture 2" descr="http://player.myshared.ru/1061910/data/images/img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988840"/>
            <a:ext cx="180022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144" y="3933056"/>
            <a:ext cx="23762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img-fotki.yandex.ru/get/5908/valenta-mog.1a9/0_78b70_9665df75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3645024"/>
            <a:ext cx="2776771" cy="260685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79755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Для игры нужна картинка девочки с перевязанным ухом.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Покажите ребёнку картинку, объясните, почему у девочки  повязка.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- Это Оля. У неё болит ухо. Оля плачет:"О-о-о".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-  Как Оля плачет?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Предложите ребёнку взять куклу на руки и покачать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её, спеть песенку: "О-о-о".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Ушко болит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8654" y="2132112"/>
            <a:ext cx="71278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 dirty="0">
                <a:latin typeface="Monotype Corsiva" pitchFamily="66" charset="0"/>
              </a:rPr>
              <a:t>у</a:t>
            </a:r>
            <a:r>
              <a:rPr lang="ru-RU" sz="2600" b="1" i="1" dirty="0" smtClean="0">
                <a:latin typeface="Monotype Corsiva" pitchFamily="66" charset="0"/>
              </a:rPr>
              <a:t>мение правильно, т.е. в соответствии с содержанием излагаемого, с учетом условий речевого общения и цели высказывания, пользоваться всеми языковыми средствами (звуковыми средствами, в </a:t>
            </a:r>
            <a:r>
              <a:rPr lang="ru-RU" sz="2600" b="1" i="1" dirty="0" err="1" smtClean="0">
                <a:latin typeface="Monotype Corsiva" pitchFamily="66" charset="0"/>
              </a:rPr>
              <a:t>т.ч</a:t>
            </a:r>
            <a:r>
              <a:rPr lang="ru-RU" sz="2600" b="1" i="1" dirty="0" smtClean="0">
                <a:latin typeface="Monotype Corsiva" pitchFamily="66" charset="0"/>
              </a:rPr>
              <a:t>. интонацией, лексическим запасом, грамматическими формами).</a:t>
            </a:r>
            <a:endParaRPr lang="ru-RU" sz="2600" i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836613"/>
            <a:ext cx="69135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Понятие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культура речи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определяется как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Пожалеем Олю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sz="2800" dirty="0" smtClean="0">
                <a:latin typeface="Monotype Corsiva" pitchFamily="66" charset="0"/>
              </a:rPr>
              <a:t>- Заболела наша Оля.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 Болит у Оли голова (вместе с ребёнком гладите по голове и говорите "ой-ой-ой").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 - Болит у Оли рука (гладите по руке и говорите "ой-ой-ой")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   Дальше аналогично (болит нога, спина, живот и т.д.).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http://s019.radikal.ru/i634/1205/52/8a48e899f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861048"/>
            <a:ext cx="196890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Кто к нам пришёл в гости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Для игры нужны картинки: большая лошадь, маленькая лошадь, большая курица, маленькая курица.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Положите перед ребёнком картинки с лошадьми.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- Это лошадь. Это тоже лошадь. Эта лошадь большая.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Эта лошадь маленькая. Как лошадь говорит?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- </a:t>
            </a:r>
            <a:r>
              <a:rPr lang="ru-RU" sz="2400" dirty="0" err="1" smtClean="0">
                <a:latin typeface="Monotype Corsiva" pitchFamily="66" charset="0"/>
              </a:rPr>
              <a:t>И-го-го</a:t>
            </a:r>
            <a:r>
              <a:rPr lang="ru-RU" sz="2400" dirty="0" smtClean="0">
                <a:latin typeface="Monotype Corsiva" pitchFamily="66" charset="0"/>
              </a:rPr>
              <a:t>. Большая лошадь говорит И-ГО-ГО (говорите громким голосом), а маленькая лошадь говорит </a:t>
            </a:r>
            <a:r>
              <a:rPr lang="ru-RU" sz="2400" dirty="0" err="1" smtClean="0">
                <a:latin typeface="Monotype Corsiva" pitchFamily="66" charset="0"/>
              </a:rPr>
              <a:t>и-го-го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(говорите тихим голосом).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 С курицей аналогично (большая курица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КО-КО-КО громко,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	маленькая </a:t>
            </a:r>
            <a:r>
              <a:rPr lang="ru-RU" sz="2400" dirty="0" err="1" smtClean="0">
                <a:latin typeface="Monotype Corsiva" pitchFamily="66" charset="0"/>
              </a:rPr>
              <a:t>ко-ко-ко</a:t>
            </a:r>
            <a:r>
              <a:rPr lang="ru-RU" sz="2400" dirty="0" smtClean="0">
                <a:latin typeface="Monotype Corsiva" pitchFamily="66" charset="0"/>
              </a:rPr>
              <a:t> тихо).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Оля ходит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34481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  <a:r>
              <a:rPr lang="ru-RU" dirty="0" smtClean="0">
                <a:latin typeface="Monotype Corsiva" pitchFamily="66" charset="0"/>
              </a:rPr>
              <a:t>По дорожке - топ-топ,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	По кочкам - скок-скок,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		В ямку - ох!</a:t>
            </a:r>
            <a:br>
              <a:rPr lang="ru-RU" dirty="0" smtClean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Выполняете с Олей соответствующие игровые действия.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http://do.gendocs.ru/pars_docs/tw_refs/333/332411/332411_html_m3437a0a1.png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295275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Оля ходит по дорожке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     			 </a:t>
            </a:r>
            <a:r>
              <a:rPr lang="ru-RU" dirty="0" smtClean="0">
                <a:latin typeface="Monotype Corsiva" pitchFamily="66" charset="0"/>
              </a:rPr>
              <a:t>Оля важно так шагает.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      	  		Далеко? Сама не знает.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        		По дорожке: "Топ-топ",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      	 		Через кочку - оп.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   Побуждайте ребенка повторять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"топ-топ" и "оп".</a:t>
            </a:r>
            <a:endParaRPr lang="ru-RU" sz="30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http://www.nijirain.com/memobag-art-SK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268760"/>
            <a:ext cx="197884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Весёлый клубок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704856" cy="478539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Возьмите длинную толстую нитку для вязания. </a:t>
            </a:r>
          </a:p>
          <a:p>
            <a:pPr>
              <a:buNone/>
            </a:pPr>
            <a:r>
              <a:rPr lang="ru-RU" sz="2000" dirty="0" smtClean="0"/>
              <a:t>	Попросите ребёнка провести по ней пальцем. </a:t>
            </a:r>
          </a:p>
          <a:p>
            <a:pPr>
              <a:buNone/>
            </a:pPr>
            <a:r>
              <a:rPr lang="ru-RU" sz="2000" dirty="0" smtClean="0"/>
              <a:t>	- Вот какая длинная нитка. </a:t>
            </a:r>
          </a:p>
          <a:p>
            <a:pPr>
              <a:buNone/>
            </a:pPr>
            <a:r>
              <a:rPr lang="ru-RU" sz="2000" dirty="0" smtClean="0"/>
              <a:t>	- Длинная. </a:t>
            </a:r>
          </a:p>
          <a:p>
            <a:pPr>
              <a:buNone/>
            </a:pPr>
            <a:r>
              <a:rPr lang="ru-RU" sz="2000" dirty="0" smtClean="0"/>
              <a:t>	То же самое проделайте с короткой ниткой. Скажите, что нитки волшебные и любят петь: «Если провести пальцем по длинной нитке, песенка получится длинная - «О-О-О-О-О-О-О", по короткой нитке - песенка короткая «О-О".</a:t>
            </a:r>
            <a:br>
              <a:rPr lang="ru-RU" sz="2000" dirty="0" smtClean="0"/>
            </a:br>
            <a:r>
              <a:rPr lang="ru-RU" sz="2000" dirty="0" smtClean="0"/>
              <a:t> Попросите ребёнка спеть вместе, проводя </a:t>
            </a:r>
          </a:p>
          <a:p>
            <a:pPr>
              <a:buNone/>
            </a:pPr>
            <a:r>
              <a:rPr lang="ru-RU" sz="2000" dirty="0" smtClean="0"/>
              <a:t>	пальцем по нитке. Если не получается, </a:t>
            </a:r>
          </a:p>
          <a:p>
            <a:pPr>
              <a:buNone/>
            </a:pPr>
            <a:r>
              <a:rPr lang="ru-RU" sz="2000" dirty="0" smtClean="0"/>
              <a:t>	возьмите руку ребёнка в свою и пойте, </a:t>
            </a:r>
          </a:p>
          <a:p>
            <a:pPr>
              <a:buNone/>
            </a:pPr>
            <a:r>
              <a:rPr lang="ru-RU" sz="2000" dirty="0" smtClean="0"/>
              <a:t>	проводя его пальцем по нитке.</a:t>
            </a:r>
          </a:p>
          <a:p>
            <a:endParaRPr lang="ru-RU" dirty="0"/>
          </a:p>
        </p:txBody>
      </p:sp>
      <p:pic>
        <p:nvPicPr>
          <p:cNvPr id="2050" name="Picture 2" descr="http://lib.znaimo.com.ua/tw_files2/urls_4/965/d-964439/964439_html_20a6d10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76672"/>
            <a:ext cx="2016224" cy="1475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Кот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416824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Для игры нужна картинка: кот играет с клубком.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А </a:t>
            </a:r>
            <a:r>
              <a:rPr lang="ru-RU" sz="2400" dirty="0" err="1" smtClean="0"/>
              <a:t>котОк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котОк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        		</a:t>
            </a:r>
            <a:r>
              <a:rPr lang="ru-RU" sz="2400" dirty="0" err="1" smtClean="0"/>
              <a:t>КОтя</a:t>
            </a:r>
            <a:r>
              <a:rPr lang="ru-RU" sz="2400" dirty="0" smtClean="0"/>
              <a:t> - беленький </a:t>
            </a:r>
            <a:r>
              <a:rPr lang="ru-RU" sz="2400" dirty="0" err="1" smtClean="0"/>
              <a:t>лобОк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        		Взял у бабушки </a:t>
            </a:r>
            <a:r>
              <a:rPr lang="ru-RU" sz="2400" dirty="0" err="1" smtClean="0"/>
              <a:t>клубОк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  		И запрятал в </a:t>
            </a:r>
            <a:r>
              <a:rPr lang="ru-RU" sz="2400" dirty="0" err="1" smtClean="0"/>
              <a:t>уголОк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	Во время чтения звук "О" выделяйте</a:t>
            </a:r>
          </a:p>
          <a:p>
            <a:pPr>
              <a:buNone/>
            </a:pPr>
            <a:r>
              <a:rPr lang="ru-RU" sz="2400" dirty="0" smtClean="0"/>
              <a:t>	голосом и слегка протягивайте.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077072"/>
            <a:ext cx="273630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www.dersadam.com/wp-content/uploads/2015/09/ca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3212976"/>
            <a:ext cx="259956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 rot="-780000">
            <a:off x="818737" y="1752600"/>
            <a:ext cx="7450138" cy="26908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Monotype Corsiva"/>
              </a:rPr>
              <a:t>Дифференциация звуков</a:t>
            </a:r>
          </a:p>
          <a:p>
            <a:pPr algn="ctr"/>
            <a:r>
              <a:rPr lang="ru-RU" sz="3600" b="1" kern="10" dirty="0"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Monotype Corsiva"/>
              </a:rPr>
              <a:t>[Д] - [Т]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275" y="629602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Разновозрастная группа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84231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21507" y="611188"/>
            <a:ext cx="7029450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Сравни звуки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55576" y="1676400"/>
            <a:ext cx="7361312" cy="4419599"/>
          </a:xfrm>
          <a:prstGeom prst="rect">
            <a:avLst/>
          </a:prstGeom>
          <a:solidFill>
            <a:srgbClr val="BBE0E3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4584700" y="1676400"/>
            <a:ext cx="25400" cy="4445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764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8764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365500"/>
            <a:ext cx="10382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127375"/>
            <a:ext cx="1409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7375" y="6858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70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14634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/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969962" y="611188"/>
            <a:ext cx="7029450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Артикуляция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6762" y="1676400"/>
            <a:ext cx="7435851" cy="4419600"/>
          </a:xfrm>
          <a:prstGeom prst="rect">
            <a:avLst/>
          </a:prstGeom>
          <a:solidFill>
            <a:srgbClr val="BBE0E3"/>
          </a:solidFill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584700" y="1676400"/>
            <a:ext cx="25400" cy="4445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263" y="1734415"/>
            <a:ext cx="1195388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724025"/>
            <a:ext cx="1319213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735138"/>
            <a:ext cx="21002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60538"/>
            <a:ext cx="2292127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6762" y="3900488"/>
            <a:ext cx="3751263" cy="2124075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000000"/>
                </a:solidFill>
              </a:rPr>
              <a:t>Положение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языка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000000"/>
                </a:solidFill>
              </a:rPr>
              <a:t>Голосовые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складки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000000"/>
                </a:solidFill>
              </a:rPr>
              <a:t>Пара</a:t>
            </a:r>
            <a:r>
              <a:rPr lang="en-GB" sz="2000" b="1" dirty="0">
                <a:solidFill>
                  <a:srgbClr val="000000"/>
                </a:solidFill>
              </a:rPr>
              <a:t> [т]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488" y="4586288"/>
            <a:ext cx="942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665663" y="3875088"/>
            <a:ext cx="3536950" cy="2151062"/>
          </a:xfrm>
          <a:prstGeom prst="rect">
            <a:avLst/>
          </a:prstGeom>
          <a:solidFill>
            <a:srgbClr val="BBE0E3"/>
          </a:solidFill>
          <a:ln w="936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Положение языка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Голосовые складки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Пара [д]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3228" y="4676775"/>
            <a:ext cx="942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7193228" y="4630964"/>
            <a:ext cx="874713" cy="1211263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002213" y="5110163"/>
            <a:ext cx="363537" cy="34925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80063" y="5097463"/>
            <a:ext cx="363537" cy="34925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81944" y="5185002"/>
            <a:ext cx="363538" cy="34925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984250" y="5180013"/>
            <a:ext cx="363537" cy="349250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14" name="Picture 1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" y="70945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5" name="Picture 1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13608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/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3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6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9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10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5122" grpId="0" animBg="1"/>
      <p:bldP spid="5123" grpId="0" animBg="1"/>
      <p:bldP spid="5132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97594" y="2045494"/>
            <a:ext cx="2938302" cy="1871662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597025" y="764704"/>
            <a:ext cx="5749925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Цепочки слогов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947625" y="2134394"/>
            <a:ext cx="2287588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 - та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28688" y="2981325"/>
            <a:ext cx="22764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та - да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18855" y="2045494"/>
            <a:ext cx="2887663" cy="187325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122342" y="2134394"/>
            <a:ext cx="2160587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- то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124450" y="2976789"/>
            <a:ext cx="22225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ту - </a:t>
            </a:r>
            <a:r>
              <a:rPr lang="ru-RU" sz="3600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ду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96913" y="4224338"/>
            <a:ext cx="2938983" cy="1727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905375" y="4179888"/>
            <a:ext cx="2714625" cy="1814512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020763" y="4295775"/>
            <a:ext cx="2005012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ты - ды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960438" y="5132388"/>
            <a:ext cx="2065337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 - ти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5195888" y="4203700"/>
            <a:ext cx="2065337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 - де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5187950" y="5103813"/>
            <a:ext cx="20955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дя - тя</a:t>
            </a:r>
          </a:p>
        </p:txBody>
      </p:sp>
    </p:spTree>
    <p:extLst>
      <p:ext uri="{BB962C8B-B14F-4D97-AF65-F5344CB8AC3E}">
        <p14:creationId xmlns:p14="http://schemas.microsoft.com/office/powerpoint/2010/main" xmlns="" val="89556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/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861048"/>
            <a:ext cx="3872409" cy="116205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Соловьёва О.И.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980728"/>
            <a:ext cx="7560840" cy="3384376"/>
          </a:xfrm>
        </p:spPr>
        <p:txBody>
          <a:bodyPr/>
          <a:lstStyle/>
          <a:p>
            <a:r>
              <a:rPr lang="ru-RU" sz="3200" b="1" i="1" dirty="0" smtClean="0">
                <a:latin typeface="Monotype Corsiva" pitchFamily="66" charset="0"/>
              </a:rPr>
              <a:t>«… перед педагогом стоят задачи: воспитание у детей чистого ясного произношения звуков в словах, правильного произношения слов согласно нормам орфоэпии русского языка, воспитание отчетливого произношения (хорошей дикции), воспитание выразительности детской речи»</a:t>
            </a:r>
            <a:endParaRPr lang="ru-RU" sz="32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724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898979" y="980727"/>
            <a:ext cx="7201413" cy="14048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20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Определи наличие звуков [д] - [т]  в </a:t>
            </a:r>
            <a:r>
              <a:rPr lang="ru-RU" sz="20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словах</a:t>
            </a:r>
            <a:endParaRPr lang="ru-RU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898979" y="4738008"/>
            <a:ext cx="2361746" cy="819830"/>
          </a:xfrm>
          <a:prstGeom prst="rect">
            <a:avLst/>
          </a:prstGeom>
          <a:solidFill>
            <a:srgbClr val="FDFD0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1629910" y="4738007"/>
            <a:ext cx="1587" cy="81983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2452688" y="4710113"/>
            <a:ext cx="6350" cy="84772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89932" y="4946648"/>
            <a:ext cx="3524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lang="en-GB" sz="2000" b="1" dirty="0">
                <a:solidFill>
                  <a:srgbClr val="0000FF"/>
                </a:solidFill>
              </a:rPr>
              <a:t>Т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490788" y="2401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97710" y="4943020"/>
            <a:ext cx="3794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09068" y="4946650"/>
            <a:ext cx="3921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000000"/>
                </a:solidFill>
              </a:rPr>
              <a:t>М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414838"/>
            <a:ext cx="1466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585244"/>
            <a:ext cx="1171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898979" y="2699882"/>
            <a:ext cx="2376877" cy="759394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1631497" y="2718026"/>
            <a:ext cx="0" cy="72854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2457451" y="2718026"/>
            <a:ext cx="1587" cy="74124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56595" y="2699883"/>
            <a:ext cx="419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66FF"/>
              </a:buClr>
            </a:pPr>
            <a:r>
              <a:rPr lang="en-GB">
                <a:solidFill>
                  <a:srgbClr val="0066FF"/>
                </a:solidFill>
              </a:rPr>
              <a:t>д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37758" y="2718026"/>
            <a:ext cx="40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674938" y="2699882"/>
            <a:ext cx="460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00"/>
                </a:solidFill>
              </a:rPr>
              <a:t>м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014" y="3304381"/>
            <a:ext cx="21288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661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/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"/>
          <p:cNvSpPr>
            <a:spLocks noChangeShapeType="1"/>
          </p:cNvSpPr>
          <p:nvPr/>
        </p:nvSpPr>
        <p:spPr bwMode="auto">
          <a:xfrm>
            <a:off x="1393825" y="2220913"/>
            <a:ext cx="1588" cy="8715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2263775" y="2206625"/>
            <a:ext cx="1588" cy="9001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379538" y="4746625"/>
            <a:ext cx="1587" cy="9001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2263775" y="4760913"/>
            <a:ext cx="1588" cy="8715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3744913" y="2206625"/>
            <a:ext cx="1587" cy="869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3773488" y="4760913"/>
            <a:ext cx="1587" cy="841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711200" y="2192338"/>
            <a:ext cx="3730625" cy="928687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739775" y="4716463"/>
            <a:ext cx="4503738" cy="10160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1481138" y="2176463"/>
            <a:ext cx="1587" cy="9445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2263775" y="2192338"/>
            <a:ext cx="1588" cy="9286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3005138" y="2206625"/>
            <a:ext cx="1587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3716338" y="2192338"/>
            <a:ext cx="1587" cy="9286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1450975" y="4702175"/>
            <a:ext cx="1588" cy="1016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2162175" y="4702175"/>
            <a:ext cx="1588" cy="10302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3671888" y="4702175"/>
            <a:ext cx="1587" cy="1016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2903538" y="4716463"/>
            <a:ext cx="1587" cy="10017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925513" y="908720"/>
            <a:ext cx="7123112" cy="1256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14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Определи наличие звуков [д] - [т]  в </a:t>
            </a:r>
            <a:r>
              <a:rPr lang="ru-RU" sz="1400" b="1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словах</a:t>
            </a:r>
            <a:endParaRPr lang="ru-RU" sz="14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984250" y="2492375"/>
            <a:ext cx="3397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09738" y="2406650"/>
            <a:ext cx="3619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66FF"/>
              </a:buClr>
            </a:pPr>
            <a:r>
              <a:rPr lang="en-GB" sz="2000" b="1">
                <a:solidFill>
                  <a:srgbClr val="0066FF"/>
                </a:solidFill>
              </a:rPr>
              <a:t>Д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522538" y="2390775"/>
            <a:ext cx="3794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76600" y="2435225"/>
            <a:ext cx="35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Ч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002088" y="2420938"/>
            <a:ext cx="336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427538" y="2195513"/>
            <a:ext cx="798512" cy="928687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663700" y="5029200"/>
            <a:ext cx="3095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Clr>
                <a:srgbClr val="0066FF"/>
              </a:buClr>
            </a:pPr>
            <a:r>
              <a:rPr lang="en-GB" sz="2000" b="1">
                <a:solidFill>
                  <a:srgbClr val="0066FF"/>
                </a:solidFill>
              </a:rPr>
              <a:t>Т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925513" y="5046663"/>
            <a:ext cx="3397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333625" y="5048250"/>
            <a:ext cx="3794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175000" y="5062538"/>
            <a:ext cx="3587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Ч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886200" y="4989513"/>
            <a:ext cx="336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00"/>
                </a:solidFill>
              </a:rPr>
              <a:t>К</a:t>
            </a:r>
          </a:p>
        </p:txBody>
      </p:sp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7381"/>
            <a:ext cx="2332927" cy="24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165350"/>
            <a:ext cx="1381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4487863" y="4716463"/>
            <a:ext cx="1587" cy="1022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651375" y="4864100"/>
            <a:ext cx="40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а</a:t>
            </a:r>
          </a:p>
        </p:txBody>
      </p:sp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206750"/>
            <a:ext cx="1397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6522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/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1"/>
          <p:cNvSpPr>
            <a:spLocks noChangeArrowheads="1" noChangeShapeType="1" noTextEdit="1"/>
          </p:cNvSpPr>
          <p:nvPr/>
        </p:nvSpPr>
        <p:spPr bwMode="auto">
          <a:xfrm>
            <a:off x="1922463" y="404664"/>
            <a:ext cx="5616575" cy="1104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Закончи слова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30588" y="2093913"/>
            <a:ext cx="1335087" cy="79375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Ти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403850" y="2081213"/>
            <a:ext cx="1539875" cy="758825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хо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00438" y="3357563"/>
            <a:ext cx="1335087" cy="7334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Ди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27663" y="3330575"/>
            <a:ext cx="1612900" cy="746125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кий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525838" y="4597400"/>
            <a:ext cx="1382712" cy="7334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Ти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438775" y="4537075"/>
            <a:ext cx="1612900" cy="769938"/>
          </a:xfrm>
          <a:prstGeom prst="rect">
            <a:avLst/>
          </a:prstGeom>
          <a:solidFill>
            <a:srgbClr val="FDFD0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хий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00808"/>
            <a:ext cx="1296222" cy="137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86113"/>
            <a:ext cx="1296223" cy="13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296223" cy="13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4090988"/>
            <a:ext cx="1183531" cy="44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330825"/>
            <a:ext cx="2376264" cy="76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56276" y="3871615"/>
            <a:ext cx="1188132" cy="184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40563" y="4537075"/>
            <a:ext cx="0" cy="76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965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/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1922463" y="548680"/>
            <a:ext cx="5616575" cy="1104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Закончи слова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05138" y="1887538"/>
            <a:ext cx="1366837" cy="798512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За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98975" y="1885950"/>
            <a:ext cx="1366838" cy="798513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ду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05513" y="1870075"/>
            <a:ext cx="1366837" cy="798513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мал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98788" y="2884488"/>
            <a:ext cx="1366837" cy="798512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Су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21200" y="2867025"/>
            <a:ext cx="1366838" cy="798513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ту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43613" y="2851150"/>
            <a:ext cx="1366837" cy="798513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лый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08313" y="3938588"/>
            <a:ext cx="1366837" cy="798512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Ра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45013" y="3951288"/>
            <a:ext cx="1366837" cy="798512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ду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51550" y="3933825"/>
            <a:ext cx="1366838" cy="798513"/>
          </a:xfrm>
          <a:prstGeom prst="rect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га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47" y="1781175"/>
            <a:ext cx="836612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47" y="2897188"/>
            <a:ext cx="938213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2" y="3986213"/>
            <a:ext cx="9810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81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/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5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1"/>
          <p:cNvSpPr>
            <a:spLocks noChangeArrowheads="1" noChangeShapeType="1" noTextEdit="1"/>
          </p:cNvSpPr>
          <p:nvPr/>
        </p:nvSpPr>
        <p:spPr bwMode="auto">
          <a:xfrm>
            <a:off x="2606675" y="757011"/>
            <a:ext cx="393065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6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Загадки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00212" y="1690461"/>
            <a:ext cx="5743575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</a:rPr>
              <a:t>Я в </a:t>
            </a:r>
            <a:r>
              <a:rPr lang="en-GB" dirty="0" err="1">
                <a:solidFill>
                  <a:srgbClr val="000000"/>
                </a:solidFill>
              </a:rPr>
              <a:t>любое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время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года</a:t>
            </a:r>
            <a:endParaRPr lang="en-GB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dirty="0">
                <a:solidFill>
                  <a:srgbClr val="000000"/>
                </a:solidFill>
              </a:rPr>
              <a:t>И в </a:t>
            </a:r>
            <a:r>
              <a:rPr lang="en-GB" dirty="0" err="1">
                <a:solidFill>
                  <a:srgbClr val="000000"/>
                </a:solidFill>
              </a:rPr>
              <a:t>любую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непогоду</a:t>
            </a:r>
            <a:endParaRPr lang="en-GB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dirty="0" err="1">
                <a:solidFill>
                  <a:srgbClr val="000000"/>
                </a:solidFill>
              </a:rPr>
              <a:t>Очень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быстро</a:t>
            </a:r>
            <a:r>
              <a:rPr lang="en-GB" dirty="0">
                <a:solidFill>
                  <a:srgbClr val="000000"/>
                </a:solidFill>
              </a:rPr>
              <a:t> в </a:t>
            </a:r>
            <a:r>
              <a:rPr lang="en-GB" dirty="0" err="1">
                <a:solidFill>
                  <a:srgbClr val="000000"/>
                </a:solidFill>
              </a:rPr>
              <a:t>час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любой</a:t>
            </a:r>
            <a:endParaRPr lang="en-GB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dirty="0" err="1">
                <a:solidFill>
                  <a:srgbClr val="000000"/>
                </a:solidFill>
              </a:rPr>
              <a:t>Провезу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вас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под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землей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35696" y="5307013"/>
            <a:ext cx="3960440" cy="714275"/>
          </a:xfrm>
          <a:prstGeom prst="rect">
            <a:avLst/>
          </a:prstGeom>
          <a:solidFill>
            <a:srgbClr val="CC99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Метро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4132263"/>
            <a:ext cx="2062163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4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1"/>
          <p:cNvSpPr>
            <a:spLocks noChangeArrowheads="1" noChangeShapeType="1" noTextEdit="1"/>
          </p:cNvSpPr>
          <p:nvPr/>
        </p:nvSpPr>
        <p:spPr bwMode="auto">
          <a:xfrm>
            <a:off x="1800225" y="764704"/>
            <a:ext cx="5492750" cy="154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52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Закончи предложение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3478" y="2578250"/>
            <a:ext cx="5531877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800" dirty="0" err="1">
                <a:solidFill>
                  <a:srgbClr val="000000"/>
                </a:solidFill>
              </a:rPr>
              <a:t>Летом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мы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жили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на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маленькой</a:t>
            </a:r>
            <a:r>
              <a:rPr lang="en-GB" sz="2800" dirty="0">
                <a:solidFill>
                  <a:srgbClr val="000000"/>
                </a:solidFill>
              </a:rPr>
              <a:t>…</a:t>
            </a:r>
          </a:p>
          <a:p>
            <a:pPr eaLnBrk="1" hangingPunct="1"/>
            <a:endParaRPr lang="en-GB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GB" sz="2800" dirty="0" err="1">
                <a:solidFill>
                  <a:srgbClr val="000000"/>
                </a:solidFill>
              </a:rPr>
              <a:t>Толя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возил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кирпичи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на</a:t>
            </a:r>
            <a:r>
              <a:rPr lang="en-GB" sz="28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290888" y="4143375"/>
            <a:ext cx="293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07175" y="2493963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dirty="0" err="1">
                <a:solidFill>
                  <a:srgbClr val="000000"/>
                </a:solidFill>
              </a:rPr>
              <a:t>тачке</a:t>
            </a:r>
            <a:endParaRPr lang="en-GB" dirty="0">
              <a:solidFill>
                <a:srgbClr val="000000"/>
              </a:solidFill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GB" dirty="0" err="1">
                <a:solidFill>
                  <a:srgbClr val="000000"/>
                </a:solidFill>
              </a:rPr>
              <a:t>дачке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049713"/>
            <a:ext cx="194945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2352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2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/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1749425" y="764704"/>
            <a:ext cx="5492750" cy="154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52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Закончи предложение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01727" y="2493963"/>
            <a:ext cx="5072007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sz="2800" dirty="0" err="1">
                <a:solidFill>
                  <a:srgbClr val="000000"/>
                </a:solidFill>
              </a:rPr>
              <a:t>Коля</a:t>
            </a:r>
            <a:r>
              <a:rPr lang="en-GB" sz="2800" dirty="0">
                <a:solidFill>
                  <a:srgbClr val="000000"/>
                </a:solidFill>
              </a:rPr>
              <a:t>  …  </a:t>
            </a:r>
            <a:r>
              <a:rPr lang="en-GB" sz="2800" dirty="0" err="1">
                <a:solidFill>
                  <a:srgbClr val="000000"/>
                </a:solidFill>
              </a:rPr>
              <a:t>солдатом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en-GB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GB" sz="2800" dirty="0" err="1">
                <a:solidFill>
                  <a:srgbClr val="000000"/>
                </a:solidFill>
              </a:rPr>
              <a:t>Брат</a:t>
            </a:r>
            <a:r>
              <a:rPr lang="en-GB" sz="2800" dirty="0">
                <a:solidFill>
                  <a:srgbClr val="000000"/>
                </a:solidFill>
              </a:rPr>
              <a:t>  …  </a:t>
            </a:r>
            <a:r>
              <a:rPr lang="en-GB" sz="2800" dirty="0" err="1">
                <a:solidFill>
                  <a:srgbClr val="000000"/>
                </a:solidFill>
              </a:rPr>
              <a:t>последний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экзамен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290888" y="4143375"/>
            <a:ext cx="293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372200" y="2409676"/>
            <a:ext cx="1085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 dirty="0" err="1">
                <a:solidFill>
                  <a:srgbClr val="000000"/>
                </a:solidFill>
              </a:rPr>
              <a:t>сдал</a:t>
            </a:r>
            <a:endParaRPr lang="en-GB" dirty="0">
              <a:solidFill>
                <a:srgbClr val="000000"/>
              </a:solidFill>
            </a:endParaRPr>
          </a:p>
          <a:p>
            <a:pPr eaLnBrk="1" hangingPunct="1"/>
            <a:endParaRPr lang="en-GB" dirty="0">
              <a:solidFill>
                <a:srgbClr val="000000"/>
              </a:solidFill>
            </a:endParaRPr>
          </a:p>
          <a:p>
            <a:pPr eaLnBrk="1" hangingPunct="1"/>
            <a:r>
              <a:rPr lang="en-GB" dirty="0" err="1">
                <a:solidFill>
                  <a:srgbClr val="000000"/>
                </a:solidFill>
              </a:rPr>
              <a:t>стал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716" y="3881139"/>
            <a:ext cx="22590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0925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2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/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>
            <a:off x="1835696" y="620688"/>
            <a:ext cx="5492750" cy="154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52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Закончи предложение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55625" y="2457450"/>
            <a:ext cx="525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В саду созрели вкусные… </a:t>
            </a: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r>
              <a:rPr lang="en-GB">
                <a:solidFill>
                  <a:srgbClr val="000000"/>
                </a:solidFill>
              </a:rPr>
              <a:t>По реке плывут…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864100" y="41433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310313" y="2506663"/>
            <a:ext cx="13954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плоты</a:t>
            </a:r>
          </a:p>
          <a:p>
            <a:pPr eaLnBrk="1" hangingPunct="1"/>
            <a:endParaRPr lang="en-GB">
              <a:solidFill>
                <a:srgbClr val="000000"/>
              </a:solidFill>
            </a:endParaRPr>
          </a:p>
          <a:p>
            <a:pPr eaLnBrk="1" hangingPunct="1"/>
            <a:r>
              <a:rPr lang="en-GB">
                <a:solidFill>
                  <a:srgbClr val="000000"/>
                </a:solidFill>
              </a:rPr>
              <a:t>плоды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95421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267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2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/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888633"/>
            <a:ext cx="158591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35944" y="836712"/>
            <a:ext cx="5913798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21299979" lon="21599991" rev="21599981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ru-RU" sz="9600" i="1" dirty="0" smtClean="0">
                <a:latin typeface="Monotype Corsiva" pitchFamily="66" charset="0"/>
              </a:rPr>
              <a:t>Спасибо</a:t>
            </a:r>
          </a:p>
          <a:p>
            <a:pPr algn="ctr">
              <a:defRPr/>
            </a:pPr>
            <a:r>
              <a:rPr lang="ru-RU" sz="9600" i="1" dirty="0">
                <a:latin typeface="Monotype Corsiva" pitchFamily="66" charset="0"/>
              </a:rPr>
              <a:t>з</a:t>
            </a:r>
            <a:r>
              <a:rPr lang="ru-RU" sz="9600" i="1" dirty="0" smtClean="0">
                <a:latin typeface="Monotype Corsiva" pitchFamily="66" charset="0"/>
              </a:rPr>
              <a:t>а внимание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4040188" cy="63976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Группа раннего возраста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060848"/>
            <a:ext cx="3741812" cy="40653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sz="2000" dirty="0" smtClean="0">
                <a:latin typeface="Monotype Corsiva" pitchFamily="66" charset="0"/>
              </a:rPr>
              <a:t>Становление речи как  средства общения с окружающими.</a:t>
            </a:r>
          </a:p>
          <a:p>
            <a:pPr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Основные задачи: 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1. развитие слухового восприятия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2. укрепление и развитие органов артикуляционного аппарата.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196752"/>
            <a:ext cx="4041775" cy="63976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Разновозрастная группа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861048"/>
            <a:ext cx="230425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1988840"/>
            <a:ext cx="36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Совершенствование и закрепление навыков четкой, правильной, интонационно выразительной речи.</a:t>
            </a:r>
          </a:p>
          <a:p>
            <a:endParaRPr lang="ru-RU" sz="2200" dirty="0" smtClean="0">
              <a:latin typeface="Monotype Corsiva" pitchFamily="66" charset="0"/>
            </a:endParaRPr>
          </a:p>
          <a:p>
            <a:r>
              <a:rPr lang="ru-RU" sz="2200" dirty="0" smtClean="0">
                <a:latin typeface="Monotype Corsiva" pitchFamily="66" charset="0"/>
              </a:rPr>
              <a:t>Основная задача:  </a:t>
            </a:r>
          </a:p>
          <a:p>
            <a:pPr marL="0" indent="0">
              <a:buNone/>
            </a:pPr>
            <a:r>
              <a:rPr lang="ru-RU" sz="2200" dirty="0" smtClean="0">
                <a:latin typeface="Monotype Corsiva" pitchFamily="66" charset="0"/>
              </a:rPr>
              <a:t>работа над дифференциацией звуков (по акустическим и артикуляционным свойствам), наиболее часто смешиваемых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76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695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003232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1. Развитие речевого слуха.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2. Развитие артикуляционного аппарата.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3. Работа над развитием речевого дыхания.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4. Работа над голосом.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5. Формирование правильного произношения всех звуков родного языка.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6. Работа над дикцией.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 7. Работа над орфоэпией.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8. Формирование нормального темпа речи.</a:t>
            </a:r>
          </a:p>
          <a:p>
            <a:pPr marL="0" indent="0">
              <a:buNone/>
            </a:pPr>
            <a:r>
              <a:rPr lang="ru-RU" sz="2600" b="1" dirty="0" smtClean="0">
                <a:latin typeface="Monotype Corsiva" pitchFamily="66" charset="0"/>
              </a:rPr>
              <a:t>9. Воспитание интонационной выразительности.</a:t>
            </a:r>
            <a:endParaRPr lang="ru-RU" sz="2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Значение звуковой культуры речи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560840" cy="4713387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Звуковая культура речи является составной частью общей речевой культуры. </a:t>
            </a:r>
          </a:p>
          <a:p>
            <a:r>
              <a:rPr lang="ru-RU" sz="2800" dirty="0" smtClean="0">
                <a:latin typeface="Monotype Corsiva" pitchFamily="66" charset="0"/>
              </a:rPr>
              <a:t>Звуковая сторона речи – средство, позволяющее каждому из участников речевого общения передавать другим содержание их мыслей, задавать вопросы, договариваться со сверстниками о совместной игре.</a:t>
            </a:r>
          </a:p>
          <a:p>
            <a:r>
              <a:rPr lang="ru-RU" sz="2800" dirty="0" smtClean="0">
                <a:latin typeface="Monotype Corsiva" pitchFamily="66" charset="0"/>
              </a:rPr>
              <a:t>Неясная речь ребенка весьма затрудняет его взаимоотношения с людьми и нередко накладывает тяжелый отпечаток на его характер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Особенности овладения детьми звуковой стороной языка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861048"/>
            <a:ext cx="244827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Monotype Corsiva" pitchFamily="66" charset="0"/>
              </a:rPr>
              <a:t>Усвоение звуковой стороны языка начинается, когда дети начинают понимать слова взрослых и произносить первые самостоятельные слова.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Monotype Corsiva" pitchFamily="66" charset="0"/>
              </a:rPr>
              <a:t>Ребенок оказывается способным усваивать звуковую сторону речи в определенной последовательности: сначала интонацию, затем ритм и звуковой состав слова (после одного года).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Monotype Corsiva" pitchFamily="66" charset="0"/>
              </a:rPr>
              <a:t>Фонематический слух у ребенка формируется в самом раннем детстве.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Monotype Corsiva" pitchFamily="66" charset="0"/>
              </a:rPr>
              <a:t>Овладение детьми звуками речи предполагает совместную деятельность слухового и </a:t>
            </a:r>
            <a:r>
              <a:rPr lang="ru-RU" sz="2200" dirty="0" err="1" smtClean="0">
                <a:latin typeface="Monotype Corsiva" pitchFamily="66" charset="0"/>
              </a:rPr>
              <a:t>речедвигательного</a:t>
            </a:r>
            <a:r>
              <a:rPr lang="ru-RU" sz="2200" dirty="0" smtClean="0">
                <a:latin typeface="Monotype Corsiva" pitchFamily="66" charset="0"/>
              </a:rPr>
              <a:t> анализаторов.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latin typeface="Monotype Corsiva" pitchFamily="66" charset="0"/>
              </a:rPr>
              <a:t>Дошкольники усваивают не те звуки, которые они хорошо слышат, а те, которые им легче произнести.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Особенности овладения детьми звуковой стороной языка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789040"/>
            <a:ext cx="2376264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Большинство звуков формируется в правильном виде не сразу, а постепенно, через промежуточные, переходные.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Большинство формирующихся слов проходит длительный период развития, иногда в несколько недель или месяцев, прежде чем установится правильное произношение.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Проблемы, с которыми столкнулась на опыте, в группе раннего возраста: неправильное произношение звуков, мягкое произношение некоторых твердых согласных звуков, недоговаривают окончания, сокращение слов, искажение многосложных слов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В старшем дошкольном возрасте у многих детей отмечается не совсем правильная расстановка ударений, проглатывания окончаний слов, смешивание твердых и мягких согласных, свистящих ,шипящих.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У дошкольников отмечается также несовершенство речевого дыхания, фонематического слуха, недостаточно развито и взаимодействие слухового и </a:t>
            </a:r>
            <a:r>
              <a:rPr lang="ru-RU" sz="2000" dirty="0" err="1" smtClean="0">
                <a:latin typeface="Monotype Corsiva" pitchFamily="66" charset="0"/>
              </a:rPr>
              <a:t>речедвигательного</a:t>
            </a:r>
            <a:r>
              <a:rPr lang="ru-RU" sz="2000" dirty="0" smtClean="0">
                <a:latin typeface="Monotype Corsiva" pitchFamily="66" charset="0"/>
              </a:rPr>
              <a:t> анализаторов.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188" y="1177925"/>
            <a:ext cx="7669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. Закрепление правильного речевого выдоха</a:t>
            </a:r>
            <a:endParaRPr lang="ru-RU" sz="2400">
              <a:latin typeface="Monotype Corsiva" pitchFamily="66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«Листочки»; «Бабочки»; «Волшебный пушок»; лабиринты; разноцветные шарики; султанчики; бумажные снежинки; вертушки — карандаши; колокольчики из фольги на ниточке «Буря в стакане»; «Чей кораблик доберется быстрее»; «Загони мяч в ворота» и др.</a:t>
            </a:r>
            <a:endParaRPr lang="ru-RU" sz="2400">
              <a:latin typeface="Monotype Corsiva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692150"/>
            <a:ext cx="736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Оборудование и наполнение речевой зоны:</a:t>
            </a:r>
            <a:endParaRPr lang="ru-RU" sz="36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5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789040"/>
            <a:ext cx="316835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G_51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114092" y="3806788"/>
            <a:ext cx="2771800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IMG_51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5" y="3789040"/>
            <a:ext cx="3275855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1108</Words>
  <Application>Microsoft Office PowerPoint</Application>
  <PresentationFormat>Экран (4:3)</PresentationFormat>
  <Paragraphs>233</Paragraphs>
  <Slides>38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Соловьёва О.И.</vt:lpstr>
      <vt:lpstr>Цель</vt:lpstr>
      <vt:lpstr>Задачи:</vt:lpstr>
      <vt:lpstr>Значение звуковой культуры речи </vt:lpstr>
      <vt:lpstr>Особенности овладения детьми звуковой стороной языка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Колёсико</vt:lpstr>
      <vt:lpstr>Ушко болит</vt:lpstr>
      <vt:lpstr>Пожалеем Олю</vt:lpstr>
      <vt:lpstr>Кто к нам пришёл в гости</vt:lpstr>
      <vt:lpstr>Оля ходит</vt:lpstr>
      <vt:lpstr>Оля ходит по дорожке</vt:lpstr>
      <vt:lpstr>Весёлый клубок</vt:lpstr>
      <vt:lpstr>Кот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логопедии</dc:title>
  <dc:creator>Ekaterina Afanaseva</dc:creator>
  <cp:lastModifiedBy>Кутафина</cp:lastModifiedBy>
  <cp:revision>222</cp:revision>
  <dcterms:created xsi:type="dcterms:W3CDTF">2015-02-08T18:59:58Z</dcterms:created>
  <dcterms:modified xsi:type="dcterms:W3CDTF">2015-11-26T20:58:19Z</dcterms:modified>
</cp:coreProperties>
</file>