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72" r:id="rId5"/>
    <p:sldId id="270" r:id="rId6"/>
    <p:sldId id="269" r:id="rId7"/>
    <p:sldId id="268" r:id="rId8"/>
    <p:sldId id="267" r:id="rId9"/>
    <p:sldId id="273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33000" contrast="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1C9FA-E8BD-491D-A58C-1B66E2B519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0A20-B992-4AF1-988E-870F8FD64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137548" cy="2585323"/>
          </a:xfrm>
          <a:prstGeom prst="rect">
            <a:avLst/>
          </a:prstGeom>
          <a:noFill/>
          <a:ln w="25400">
            <a:solidFill>
              <a:schemeClr val="accent2">
                <a:alpha val="99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Картотека игр на развитие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звуковой культуры речи</a:t>
            </a: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284984"/>
            <a:ext cx="6766468" cy="83099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Группа раннего возраста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46048" y="1628800"/>
            <a:ext cx="7055136" cy="2215991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13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Звук </a:t>
            </a:r>
            <a:r>
              <a:rPr lang="ru-RU" sz="13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«О</a:t>
            </a:r>
            <a:r>
              <a:rPr lang="ru-RU" sz="13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»</a:t>
            </a:r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Колёсико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Для игры нужно небольшое колечко, например, от пирамидки, и машинка. Покатайте машинку, обратите внимание на колёса.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- Колёса круглые.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Обведите с ребёнком колесо пальчиком.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- Колеса какие? - круглые.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Затем обведите пальчиком колечко.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- Какое колечко? - круглое.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Затем скажите: "А я умею делать губы круглыми,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как колесо. Вот так". Сделайте свои губы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круглыми, можно приложить к ним колечко. 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Обведите губы пальцем. "Круглые".</a:t>
            </a:r>
          </a:p>
          <a:p>
            <a:pPr>
              <a:buNone/>
            </a:pPr>
            <a:r>
              <a:rPr lang="ru-RU" sz="2200" dirty="0" smtClean="0">
                <a:latin typeface="Monotype Corsiva" pitchFamily="66" charset="0"/>
              </a:rPr>
              <a:t>	 Попросите ребёнка тоже сделать губы круглыми.</a:t>
            </a:r>
            <a:endParaRPr lang="ru-RU" sz="2200" dirty="0">
              <a:latin typeface="Monotype Corsiva" pitchFamily="66" charset="0"/>
            </a:endParaRPr>
          </a:p>
        </p:txBody>
      </p:sp>
      <p:pic>
        <p:nvPicPr>
          <p:cNvPr id="8194" name="Picture 2" descr="http://player.myshared.ru/1061910/data/images/img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07010" y="3573016"/>
            <a:ext cx="1997464" cy="21877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-fotki.yandex.ru/get/5908/valenta-mog.1a9/0_78b70_9665df75_orig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56176" y="4005064"/>
            <a:ext cx="2776771" cy="2606850"/>
          </a:xfrm>
          <a:prstGeom prst="rect">
            <a:avLst/>
          </a:prstGeom>
          <a:noFill/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797552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Для игры нужна картинка девочки с перевязанным ухом.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Покажите ребёнку картинку, объясните, почему у девочки  повязка.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- Это Оля. У неё болит ухо. Оля плачет:"О-о-о".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-  Как Оля плачет?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Предложите ребёнку взять куклу на руки и покачать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её, спеть песенку: "О-о-о".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Ушко болит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Пожалеем Олю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	</a:t>
            </a:r>
            <a:r>
              <a:rPr lang="ru-RU" sz="2800" dirty="0" smtClean="0">
                <a:latin typeface="Monotype Corsiva" pitchFamily="66" charset="0"/>
              </a:rPr>
              <a:t>- Заболела наша Оля.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- Болит у Оли голова (вместе с ребёнком гладите по голове и говорите "ой-ой-ой").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 - Болит у Оли рука (гладите по руке и говорите "ой-ой-ой")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   Дальше аналогично (болит нога, спина, живот и т.д.).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098" name="Picture 2" descr="http://s019.radikal.ru/i634/1205/52/8a48e899f49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48264" y="188640"/>
            <a:ext cx="196890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Кто к нам пришёл в гости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Для игры нужны картинки: большая лошадь, маленькая лошадь, большая курица, маленькая курица.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Положите перед ребёнком картинки с лошадьми.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- Это лошадь. Это тоже лошадь. Эта лошадь большая.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Эта лошадь маленькая. Как лошадь говорит?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- </a:t>
            </a:r>
            <a:r>
              <a:rPr lang="ru-RU" sz="2400" dirty="0" err="1" smtClean="0">
                <a:latin typeface="Monotype Corsiva" pitchFamily="66" charset="0"/>
              </a:rPr>
              <a:t>И-го-го</a:t>
            </a:r>
            <a:r>
              <a:rPr lang="ru-RU" sz="2400" dirty="0" smtClean="0">
                <a:latin typeface="Monotype Corsiva" pitchFamily="66" charset="0"/>
              </a:rPr>
              <a:t>. Большая лошадь говорит И-ГО-ГО (говорите громким голосом), а маленькая лошадь говорит </a:t>
            </a:r>
            <a:r>
              <a:rPr lang="ru-RU" sz="2400" dirty="0" err="1" smtClean="0">
                <a:latin typeface="Monotype Corsiva" pitchFamily="66" charset="0"/>
              </a:rPr>
              <a:t>и-го-го</a:t>
            </a:r>
            <a:r>
              <a:rPr lang="ru-RU" sz="2400" dirty="0" smtClean="0">
                <a:latin typeface="Monotype Corsiva" pitchFamily="66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(говорите тихим голосом). 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 С курицей аналогично (большая курица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КО-КО-КО громко,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	маленькая </a:t>
            </a:r>
            <a:r>
              <a:rPr lang="ru-RU" sz="2400" dirty="0" err="1" smtClean="0">
                <a:latin typeface="Monotype Corsiva" pitchFamily="66" charset="0"/>
              </a:rPr>
              <a:t>ко-ко-ко</a:t>
            </a:r>
            <a:r>
              <a:rPr lang="ru-RU" sz="2400" dirty="0" smtClean="0">
                <a:latin typeface="Monotype Corsiva" pitchFamily="66" charset="0"/>
              </a:rPr>
              <a:t> тихо).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5122" name="Picture 2" descr="http://www.wall-art.de/out/pictures/generated/product/2/680_472_80/Wandtattoo_Pferdchen_einzel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437112"/>
            <a:ext cx="3157309" cy="2191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Оля ходит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34481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dirty="0" smtClean="0">
                <a:latin typeface="Monotype Corsiva" pitchFamily="66" charset="0"/>
              </a:rPr>
              <a:t>По дорожке - топ-топ,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		По кочкам - скок-скок,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			В ямку - ох!</a:t>
            </a:r>
            <a:br>
              <a:rPr lang="ru-RU" dirty="0" smtClean="0">
                <a:latin typeface="Monotype Corsiva" pitchFamily="66" charset="0"/>
              </a:rPr>
            </a:b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Выполняете с Олей соответствующие игровые действия.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122" name="Picture 2" descr="http://do.gendocs.ru/pars_docs/tw_refs/333/332411/332411_html_m3437a0a1.png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48680"/>
            <a:ext cx="2952750" cy="36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Оля ходит по дорожке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     			 </a:t>
            </a:r>
            <a:r>
              <a:rPr lang="ru-RU" dirty="0" smtClean="0">
                <a:latin typeface="Monotype Corsiva" pitchFamily="66" charset="0"/>
              </a:rPr>
              <a:t>Оля важно так шагает.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      	  		Далеко? Сама не знает. 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        		По дорожке: "Топ-топ",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      	 		Через кочку - оп.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   Побуждайте ребенка повторять </a:t>
            </a:r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	"топ-топ" и "оп".</a:t>
            </a:r>
            <a:endParaRPr lang="ru-RU" sz="3000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3074" name="Picture 2" descr="http://www.nijirain.com/memobag-art-SK0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1268760"/>
            <a:ext cx="197884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Весёлый клубок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704856" cy="478539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Возьмите длинную толстую нитку для вязания. </a:t>
            </a:r>
          </a:p>
          <a:p>
            <a:pPr>
              <a:buNone/>
            </a:pPr>
            <a:r>
              <a:rPr lang="ru-RU" sz="2000" dirty="0" smtClean="0"/>
              <a:t>	Попросите ребёнка провести по ней пальцем. </a:t>
            </a:r>
          </a:p>
          <a:p>
            <a:pPr>
              <a:buNone/>
            </a:pPr>
            <a:r>
              <a:rPr lang="ru-RU" sz="2000" dirty="0" smtClean="0"/>
              <a:t>	- Вот какая длинная нитка. </a:t>
            </a:r>
          </a:p>
          <a:p>
            <a:pPr>
              <a:buNone/>
            </a:pPr>
            <a:r>
              <a:rPr lang="ru-RU" sz="2000" dirty="0" smtClean="0"/>
              <a:t>	- Длинная. </a:t>
            </a:r>
          </a:p>
          <a:p>
            <a:pPr>
              <a:buNone/>
            </a:pPr>
            <a:r>
              <a:rPr lang="ru-RU" sz="2000" dirty="0" smtClean="0"/>
              <a:t>	То же самое проделайте с короткой ниткой. Скажите, что нитки волшебные и любят петь: «Если провести пальцем по длинной нитке, песенка получится длинная - «О-О-О-О-О-О-О", по короткой нитке - песенка короткая «О-О".</a:t>
            </a:r>
            <a:br>
              <a:rPr lang="ru-RU" sz="2000" dirty="0" smtClean="0"/>
            </a:br>
            <a:r>
              <a:rPr lang="ru-RU" sz="2000" dirty="0" smtClean="0"/>
              <a:t> Попросите ребёнка спеть вместе, проводя </a:t>
            </a:r>
          </a:p>
          <a:p>
            <a:pPr>
              <a:buNone/>
            </a:pPr>
            <a:r>
              <a:rPr lang="ru-RU" sz="2000" dirty="0" smtClean="0"/>
              <a:t>	пальцем по нитке. Если не получается, </a:t>
            </a:r>
          </a:p>
          <a:p>
            <a:pPr>
              <a:buNone/>
            </a:pPr>
            <a:r>
              <a:rPr lang="ru-RU" sz="2000" dirty="0" smtClean="0"/>
              <a:t>	возьмите руку ребёнка в свою и пойте, </a:t>
            </a:r>
          </a:p>
          <a:p>
            <a:pPr>
              <a:buNone/>
            </a:pPr>
            <a:r>
              <a:rPr lang="ru-RU" sz="2000" dirty="0" smtClean="0"/>
              <a:t>	проводя его пальцем по нитке.</a:t>
            </a:r>
          </a:p>
          <a:p>
            <a:endParaRPr lang="ru-RU" dirty="0"/>
          </a:p>
        </p:txBody>
      </p:sp>
      <p:pic>
        <p:nvPicPr>
          <p:cNvPr id="2050" name="Picture 2" descr="http://lib.znaimo.com.ua/tw_files2/urls_4/965/d-964439/964439_html_20a6d10c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60232" y="332656"/>
            <a:ext cx="2016224" cy="1475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Кот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416824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Для игры нужна картинка: кот играет с клубком.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	А </a:t>
            </a:r>
            <a:r>
              <a:rPr lang="ru-RU" sz="2400" dirty="0" err="1" smtClean="0"/>
              <a:t>котОк</a:t>
            </a:r>
            <a:r>
              <a:rPr lang="ru-RU" sz="2400" dirty="0" smtClean="0"/>
              <a:t>, </a:t>
            </a:r>
            <a:r>
              <a:rPr lang="ru-RU" sz="2400" dirty="0" err="1" smtClean="0"/>
              <a:t>котОк</a:t>
            </a:r>
            <a:r>
              <a:rPr lang="ru-RU" sz="2400" dirty="0" smtClean="0"/>
              <a:t>, </a:t>
            </a:r>
            <a:r>
              <a:rPr lang="ru-RU" sz="2400" dirty="0" err="1" smtClean="0"/>
              <a:t>котОк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        		</a:t>
            </a:r>
            <a:r>
              <a:rPr lang="ru-RU" sz="2400" dirty="0" err="1" smtClean="0"/>
              <a:t>КОтя</a:t>
            </a:r>
            <a:r>
              <a:rPr lang="ru-RU" sz="2400" dirty="0" smtClean="0"/>
              <a:t> - беленький </a:t>
            </a:r>
            <a:r>
              <a:rPr lang="ru-RU" sz="2400" dirty="0" err="1" smtClean="0"/>
              <a:t>лобОк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        		Взял у бабушки </a:t>
            </a:r>
            <a:r>
              <a:rPr lang="ru-RU" sz="2400" dirty="0" err="1" smtClean="0"/>
              <a:t>клубОк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       		И запрятал в </a:t>
            </a:r>
            <a:r>
              <a:rPr lang="ru-RU" sz="2400" dirty="0" err="1" smtClean="0"/>
              <a:t>уголОк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	Во время чтения звук "О" выделяйте</a:t>
            </a:r>
          </a:p>
          <a:p>
            <a:pPr>
              <a:buNone/>
            </a:pPr>
            <a:r>
              <a:rPr lang="ru-RU" sz="2400" dirty="0" smtClean="0"/>
              <a:t>	голосом и слегка протягивайте.</a:t>
            </a:r>
            <a:endParaRPr lang="ru-RU" sz="2400" dirty="0"/>
          </a:p>
        </p:txBody>
      </p:sp>
      <p:pic>
        <p:nvPicPr>
          <p:cNvPr id="6" name="Picture 2" descr="http://www.dersadam.com/wp-content/uploads/2015/09/cat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3212976"/>
            <a:ext cx="2599563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415" y="1628800"/>
            <a:ext cx="7090403" cy="2215991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138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Звук «А»</a:t>
            </a:r>
            <a:r>
              <a:rPr lang="ru-RU" sz="96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Мама кормит птенчика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51520" y="1052736"/>
            <a:ext cx="8640960" cy="500141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latin typeface="Monotype Corsiva" pitchFamily="66" charset="0"/>
              </a:rPr>
              <a:t>			Посадите </a:t>
            </a:r>
            <a:r>
              <a:rPr lang="ru-RU" sz="2800" dirty="0">
                <a:latin typeface="Monotype Corsiva" pitchFamily="66" charset="0"/>
              </a:rPr>
              <a:t>ребёнка к себе </a:t>
            </a:r>
            <a:r>
              <a:rPr lang="ru-RU" sz="2800" dirty="0" smtClean="0">
                <a:latin typeface="Monotype Corsiva" pitchFamily="66" charset="0"/>
              </a:rPr>
              <a:t>лицом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. </a:t>
            </a:r>
          </a:p>
          <a:p>
            <a:pPr marL="342900" lvl="0" indent="-342900">
              <a:spcBef>
                <a:spcPct val="20000"/>
              </a:spcBef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	</a:t>
            </a:r>
            <a:r>
              <a:rPr lang="ru-RU" sz="2800" dirty="0">
                <a:latin typeface="Monotype Corsiva" pitchFamily="66" charset="0"/>
              </a:rPr>
              <a:t> Птенчик весело летал</a:t>
            </a:r>
            <a:r>
              <a:rPr lang="ru-RU" sz="2800" dirty="0" smtClean="0">
                <a:latin typeface="Monotype Corsiva" pitchFamily="66" charset="0"/>
              </a:rPr>
              <a:t>,	       (</a:t>
            </a:r>
            <a:r>
              <a:rPr lang="ru-RU" sz="2800" dirty="0">
                <a:latin typeface="Monotype Corsiva" pitchFamily="66" charset="0"/>
              </a:rPr>
              <a:t>машем руками, как крыльями</a:t>
            </a:r>
            <a:r>
              <a:rPr lang="ru-RU" sz="2800" dirty="0" smtClean="0">
                <a:latin typeface="Monotype Corsiva" pitchFamily="66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latin typeface="Monotype Corsiva" pitchFamily="66" charset="0"/>
              </a:rPr>
              <a:t>	  Птенчик </a:t>
            </a:r>
            <a:r>
              <a:rPr lang="ru-RU" sz="2800" dirty="0">
                <a:latin typeface="Monotype Corsiva" pitchFamily="66" charset="0"/>
              </a:rPr>
              <a:t>клювик открывал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latin typeface="Monotype Corsiva" pitchFamily="66" charset="0"/>
              </a:rPr>
              <a:t>	  Вот </a:t>
            </a:r>
            <a:r>
              <a:rPr lang="ru-RU" sz="2800" dirty="0">
                <a:latin typeface="Monotype Corsiva" pitchFamily="66" charset="0"/>
              </a:rPr>
              <a:t>так, вот </a:t>
            </a:r>
            <a:r>
              <a:rPr lang="ru-RU" sz="2800" dirty="0" smtClean="0">
                <a:latin typeface="Monotype Corsiva" pitchFamily="66" charset="0"/>
              </a:rPr>
              <a:t>так	</a:t>
            </a:r>
            <a:r>
              <a:rPr lang="ru-RU" sz="2800" dirty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      (</a:t>
            </a:r>
            <a:r>
              <a:rPr lang="ru-RU" sz="2800" dirty="0">
                <a:latin typeface="Monotype Corsiva" pitchFamily="66" charset="0"/>
              </a:rPr>
              <a:t>очень широко открываем рот</a:t>
            </a:r>
            <a:r>
              <a:rPr lang="ru-RU" sz="2800" dirty="0" smtClean="0">
                <a:latin typeface="Monotype Corsiva" pitchFamily="66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latin typeface="Monotype Corsiva" pitchFamily="66" charset="0"/>
              </a:rPr>
              <a:t>	  Птенчик </a:t>
            </a:r>
            <a:r>
              <a:rPr lang="ru-RU" sz="2800" dirty="0">
                <a:latin typeface="Monotype Corsiva" pitchFamily="66" charset="0"/>
              </a:rPr>
              <a:t>клювик открывал.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pic>
        <p:nvPicPr>
          <p:cNvPr id="24578" name="Picture 2" descr="http://nemaloknig.info/picimg/160/1600/16006/160069/_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293096"/>
            <a:ext cx="6591300" cy="23145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Успокой куклу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Покажите ребёнку куклу, прочитайте стишок:</a:t>
            </a:r>
          </a:p>
          <a:p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			Плачет </a:t>
            </a:r>
            <a:r>
              <a:rPr lang="ru-RU" sz="2800" dirty="0">
                <a:latin typeface="Monotype Corsiva" pitchFamily="66" charset="0"/>
              </a:rPr>
              <a:t>куколка с утра</a:t>
            </a:r>
            <a:r>
              <a:rPr lang="ru-RU" sz="2800" dirty="0" smtClean="0">
                <a:latin typeface="Monotype Corsiva" pitchFamily="66" charset="0"/>
              </a:rPr>
              <a:t>,</a:t>
            </a:r>
          </a:p>
          <a:p>
            <a:r>
              <a:rPr lang="ru-RU" sz="2800" dirty="0" smtClean="0">
                <a:latin typeface="Monotype Corsiva" pitchFamily="66" charset="0"/>
              </a:rPr>
              <a:t>			Успокоиться пора.</a:t>
            </a:r>
          </a:p>
          <a:p>
            <a:endParaRPr lang="ru-RU" sz="2800" dirty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Покачайте куклу, спойте ей колыбельную: «А-а-а».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23554" name="Picture 2" descr="http://cp12.nevsepic.com.ua/89/1350080816-0006456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7"/>
            <a:ext cx="3973889" cy="2736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У доктора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Monotype Corsiva" pitchFamily="66" charset="0"/>
              </a:rPr>
              <a:t>Для игры нужна сюжетная </a:t>
            </a:r>
            <a:r>
              <a:rPr lang="ru-RU" sz="2800" dirty="0" smtClean="0">
                <a:latin typeface="Monotype Corsiva" pitchFamily="66" charset="0"/>
              </a:rPr>
              <a:t>картинка «Доктор </a:t>
            </a:r>
            <a:r>
              <a:rPr lang="ru-RU" sz="2800" dirty="0">
                <a:latin typeface="Monotype Corsiva" pitchFamily="66" charset="0"/>
              </a:rPr>
              <a:t>осматривает горло </a:t>
            </a:r>
            <a:r>
              <a:rPr lang="ru-RU" sz="2800" dirty="0" smtClean="0">
                <a:latin typeface="Monotype Corsiva" pitchFamily="66" charset="0"/>
              </a:rPr>
              <a:t>малышу».</a:t>
            </a:r>
          </a:p>
          <a:p>
            <a:r>
              <a:rPr lang="ru-RU" sz="2800" dirty="0">
                <a:latin typeface="Monotype Corsiva" pitchFamily="66" charset="0"/>
              </a:rPr>
              <a:t/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Рассмотрите </a:t>
            </a:r>
            <a:r>
              <a:rPr lang="ru-RU" sz="2800" dirty="0">
                <a:latin typeface="Monotype Corsiva" pitchFamily="66" charset="0"/>
              </a:rPr>
              <a:t>картинку. Обратите внимание, как малыш на картинке открыл рот (широко). Предложите ребёнку поиграть в доктора. Станьте "доктором" (можно надеть докторскую шапочку) и попросите ребёнка широко открыть рот и подержать открытым, чтобы доктор мог осмотреть горло. Похвалите ребёнка.</a:t>
            </a:r>
          </a:p>
        </p:txBody>
      </p:sp>
      <p:pic>
        <p:nvPicPr>
          <p:cNvPr id="25602" name="Picture 2" descr="http://rcsrp.rusedu.net/gallery/1553/1._Razvitie_obcherechevyh_navykov_-_U_doktora_(1-3_goda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459509" cy="21328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252536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+mj-cs"/>
              </a:rPr>
              <a:t>Баюканье куклы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Цель: развитие </a:t>
            </a:r>
            <a:r>
              <a:rPr lang="ru-RU" dirty="0"/>
              <a:t>артикуляционного аппарата, и формирование </a:t>
            </a:r>
            <a:endParaRPr lang="ru-RU" dirty="0" smtClean="0"/>
          </a:p>
          <a:p>
            <a:pPr lvl="0"/>
            <a:r>
              <a:rPr lang="ru-RU" dirty="0" smtClean="0"/>
              <a:t>слухового </a:t>
            </a:r>
            <a:r>
              <a:rPr lang="ru-RU" dirty="0"/>
              <a:t>восприятия. Одновременно выработка </a:t>
            </a:r>
            <a:r>
              <a:rPr lang="ru-RU" dirty="0" smtClean="0"/>
              <a:t>длительного</a:t>
            </a:r>
          </a:p>
          <a:p>
            <a:pPr lvl="0"/>
            <a:r>
              <a:rPr lang="ru-RU" dirty="0" smtClean="0"/>
              <a:t>речевого </a:t>
            </a:r>
            <a:r>
              <a:rPr lang="ru-RU" dirty="0"/>
              <a:t>выдоха и умения менять громкость голоса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Содержание: педагог дает </a:t>
            </a:r>
            <a:r>
              <a:rPr lang="ru-RU" dirty="0"/>
              <a:t>детям </a:t>
            </a:r>
            <a:r>
              <a:rPr lang="ru-RU" dirty="0" smtClean="0"/>
              <a:t>куклу </a:t>
            </a:r>
            <a:r>
              <a:rPr lang="ru-RU" dirty="0"/>
              <a:t>и </a:t>
            </a:r>
            <a:r>
              <a:rPr lang="ru-RU" dirty="0" smtClean="0"/>
              <a:t>говорит, </a:t>
            </a:r>
            <a:r>
              <a:rPr lang="ru-RU" dirty="0"/>
              <a:t>что кукла весь день плачет, капризничает, не хочет спать. </a:t>
            </a:r>
            <a:r>
              <a:rPr lang="ru-RU" dirty="0" smtClean="0"/>
              <a:t>Затем педагог качает </a:t>
            </a:r>
            <a:r>
              <a:rPr lang="ru-RU" dirty="0"/>
              <a:t>куклу, произнося: "А-а-а". </a:t>
            </a:r>
            <a:endParaRPr lang="ru-RU" dirty="0" smtClean="0"/>
          </a:p>
          <a:p>
            <a:pPr lvl="0">
              <a:buFontTx/>
              <a:buChar char="-"/>
            </a:pPr>
            <a:r>
              <a:rPr lang="ru-RU" dirty="0" smtClean="0"/>
              <a:t>Почему </a:t>
            </a:r>
            <a:r>
              <a:rPr lang="ru-RU" dirty="0"/>
              <a:t>же кукла плачет? </a:t>
            </a:r>
            <a:endParaRPr lang="ru-RU" dirty="0" smtClean="0"/>
          </a:p>
          <a:p>
            <a:pPr lvl="0">
              <a:buFontTx/>
              <a:buChar char="-"/>
            </a:pPr>
            <a:r>
              <a:rPr lang="ru-RU" dirty="0" smtClean="0"/>
              <a:t>- Да </a:t>
            </a:r>
            <a:r>
              <a:rPr lang="ru-RU" dirty="0"/>
              <a:t>потому что она маленькая и хочет спать, а уснуть никак не может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 smtClean="0"/>
              <a:t> После этого педагог предлагает детям по </a:t>
            </a:r>
            <a:r>
              <a:rPr lang="ru-RU" dirty="0"/>
              <a:t>очереди качать куклу, напевая "а-а-а". </a:t>
            </a:r>
            <a:r>
              <a:rPr lang="ru-RU" dirty="0" smtClean="0"/>
              <a:t>Сначала </a:t>
            </a:r>
            <a:r>
              <a:rPr lang="ru-RU" dirty="0"/>
              <a:t>дети произносят звук а громко. Затем воспитатель говорит, что </a:t>
            </a:r>
            <a:r>
              <a:rPr lang="ru-RU" dirty="0" smtClean="0"/>
              <a:t>кукла засыпает</a:t>
            </a:r>
            <a:r>
              <a:rPr lang="ru-RU" dirty="0"/>
              <a:t>, и просит ребят убаюкивать </a:t>
            </a:r>
            <a:r>
              <a:rPr lang="ru-RU" dirty="0" smtClean="0"/>
              <a:t>ее </a:t>
            </a:r>
            <a:r>
              <a:rPr lang="ru-RU" dirty="0"/>
              <a:t>потише. Дети произносят звук а тихим голосом (</a:t>
            </a:r>
            <a:r>
              <a:rPr lang="ru-RU" dirty="0" err="1"/>
              <a:t>ааа</a:t>
            </a:r>
            <a:r>
              <a:rPr lang="ru-RU" dirty="0" smtClean="0"/>
              <a:t>...).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Методические </a:t>
            </a:r>
            <a:r>
              <a:rPr lang="ru-RU" dirty="0" smtClean="0"/>
              <a:t>указания: следите, </a:t>
            </a:r>
            <a:r>
              <a:rPr lang="ru-RU" dirty="0"/>
              <a:t>чтобы дети произносили звук а длительно и на одном выдохе; тех, кто не умеет достаточно хорошо пользоваться голосом, вызывать небольшими группами, чтобы лучше проконтролировать их. </a:t>
            </a:r>
          </a:p>
        </p:txBody>
      </p:sp>
      <p:pic>
        <p:nvPicPr>
          <p:cNvPr id="26626" name="Picture 2" descr="http://st2.depositphotos.com/3969727/5793/v/170/depositphotos_57939271-Girl-with-a-do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656184" cy="2190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+mj-cs"/>
              </a:rPr>
              <a:t>Галя ходит по дорожке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56895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	</a:t>
            </a:r>
            <a:r>
              <a:rPr lang="ru-RU" sz="2800" dirty="0" smtClean="0">
                <a:latin typeface="Monotype Corsiva" pitchFamily="66" charset="0"/>
              </a:rPr>
              <a:t>	Галя </a:t>
            </a:r>
            <a:r>
              <a:rPr lang="ru-RU" sz="2800" dirty="0">
                <a:latin typeface="Monotype Corsiva" pitchFamily="66" charset="0"/>
              </a:rPr>
              <a:t>важно так шагает.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       </a:t>
            </a:r>
            <a:r>
              <a:rPr lang="ru-RU" sz="2800" dirty="0" smtClean="0">
                <a:latin typeface="Monotype Corsiva" pitchFamily="66" charset="0"/>
              </a:rPr>
              <a:t>			Далеко</a:t>
            </a:r>
            <a:r>
              <a:rPr lang="ru-RU" sz="2800" dirty="0">
                <a:latin typeface="Monotype Corsiva" pitchFamily="66" charset="0"/>
              </a:rPr>
              <a:t>? Сама не знает. 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       </a:t>
            </a:r>
            <a:r>
              <a:rPr lang="ru-RU" sz="2800" dirty="0" smtClean="0">
                <a:latin typeface="Monotype Corsiva" pitchFamily="66" charset="0"/>
              </a:rPr>
              <a:t>			По </a:t>
            </a:r>
            <a:r>
              <a:rPr lang="ru-RU" sz="2800" dirty="0">
                <a:latin typeface="Monotype Corsiva" pitchFamily="66" charset="0"/>
              </a:rPr>
              <a:t>дорожке: "Топ-топ",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        </a:t>
            </a:r>
            <a:r>
              <a:rPr lang="ru-RU" sz="2800" dirty="0" smtClean="0">
                <a:latin typeface="Monotype Corsiva" pitchFamily="66" charset="0"/>
              </a:rPr>
              <a:t>			Через </a:t>
            </a:r>
            <a:r>
              <a:rPr lang="ru-RU" sz="2800" dirty="0">
                <a:latin typeface="Monotype Corsiva" pitchFamily="66" charset="0"/>
              </a:rPr>
              <a:t>кочку - </a:t>
            </a:r>
            <a:r>
              <a:rPr lang="ru-RU" sz="2800" dirty="0" err="1">
                <a:latin typeface="Monotype Corsiva" pitchFamily="66" charset="0"/>
              </a:rPr>
              <a:t>ап</a:t>
            </a:r>
            <a:r>
              <a:rPr lang="ru-RU" sz="2800" dirty="0">
                <a:latin typeface="Monotype Corsiva" pitchFamily="66" charset="0"/>
              </a:rPr>
              <a:t>.</a:t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/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		         </a:t>
            </a:r>
            <a:r>
              <a:rPr lang="ru-RU" sz="2800" dirty="0">
                <a:latin typeface="Monotype Corsiva" pitchFamily="66" charset="0"/>
              </a:rPr>
              <a:t>   Побуждайте ребенка повторять "</a:t>
            </a:r>
            <a:r>
              <a:rPr lang="ru-RU" sz="2800" dirty="0" smtClean="0">
                <a:latin typeface="Monotype Corsiva" pitchFamily="66" charset="0"/>
              </a:rPr>
              <a:t>топ-				топ</a:t>
            </a:r>
            <a:r>
              <a:rPr lang="ru-RU" sz="2800" dirty="0">
                <a:latin typeface="Monotype Corsiva" pitchFamily="66" charset="0"/>
              </a:rPr>
              <a:t>" и "</a:t>
            </a:r>
            <a:r>
              <a:rPr lang="ru-RU" sz="2800" dirty="0" err="1">
                <a:latin typeface="Monotype Corsiva" pitchFamily="66" charset="0"/>
              </a:rPr>
              <a:t>ап</a:t>
            </a:r>
            <a:r>
              <a:rPr lang="ru-RU" sz="2800" dirty="0">
                <a:latin typeface="Monotype Corsiva" pitchFamily="66" charset="0"/>
              </a:rPr>
              <a:t>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7650" name="Picture 2" descr="http://img.blogcu.com/uploads/cilekkiz18_gato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2257425" cy="3333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+mj-cs"/>
              </a:rPr>
              <a:t>Весёлый флажок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628800"/>
            <a:ext cx="5328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        </a:t>
            </a:r>
            <a:r>
              <a:rPr lang="ru-RU" sz="3200" dirty="0" smtClean="0">
                <a:latin typeface="Monotype Corsiva" pitchFamily="66" charset="0"/>
              </a:rPr>
              <a:t>В </a:t>
            </a:r>
            <a:r>
              <a:rPr lang="ru-RU" sz="3200" dirty="0">
                <a:latin typeface="Monotype Corsiva" pitchFamily="66" charset="0"/>
              </a:rPr>
              <a:t>руку я флажок возьму -</a:t>
            </a:r>
            <a:br>
              <a:rPr lang="ru-RU" sz="3200" dirty="0">
                <a:latin typeface="Monotype Corsiva" pitchFamily="66" charset="0"/>
              </a:rPr>
            </a:br>
            <a:r>
              <a:rPr lang="ru-RU" sz="3200" dirty="0">
                <a:latin typeface="Monotype Corsiva" pitchFamily="66" charset="0"/>
              </a:rPr>
              <a:t>        Так, так, так, так, </a:t>
            </a:r>
            <a:br>
              <a:rPr lang="ru-RU" sz="3200" dirty="0">
                <a:latin typeface="Monotype Corsiva" pitchFamily="66" charset="0"/>
              </a:rPr>
            </a:br>
            <a:r>
              <a:rPr lang="ru-RU" sz="3200" dirty="0">
                <a:latin typeface="Monotype Corsiva" pitchFamily="66" charset="0"/>
              </a:rPr>
              <a:t>        И его я подниму, </a:t>
            </a:r>
            <a:br>
              <a:rPr lang="ru-RU" sz="3200" dirty="0">
                <a:latin typeface="Monotype Corsiva" pitchFamily="66" charset="0"/>
              </a:rPr>
            </a:br>
            <a:r>
              <a:rPr lang="ru-RU" sz="3200" dirty="0">
                <a:latin typeface="Monotype Corsiva" pitchFamily="66" charset="0"/>
              </a:rPr>
              <a:t>        Вот так, так, так.</a:t>
            </a:r>
            <a:br>
              <a:rPr lang="ru-RU" sz="3200" dirty="0">
                <a:latin typeface="Monotype Corsiva" pitchFamily="66" charset="0"/>
              </a:rPr>
            </a:br>
            <a:r>
              <a:rPr lang="ru-RU" sz="3200" dirty="0">
                <a:latin typeface="Monotype Corsiva" pitchFamily="66" charset="0"/>
              </a:rPr>
              <a:t>        Буду я флажком махать, </a:t>
            </a:r>
            <a:br>
              <a:rPr lang="ru-RU" sz="3200" dirty="0">
                <a:latin typeface="Monotype Corsiva" pitchFamily="66" charset="0"/>
              </a:rPr>
            </a:br>
            <a:r>
              <a:rPr lang="ru-RU" sz="3200" dirty="0">
                <a:latin typeface="Monotype Corsiva" pitchFamily="66" charset="0"/>
              </a:rPr>
              <a:t>        Так, так, так, так, </a:t>
            </a:r>
            <a:br>
              <a:rPr lang="ru-RU" sz="3200" dirty="0">
                <a:latin typeface="Monotype Corsiva" pitchFamily="66" charset="0"/>
              </a:rPr>
            </a:br>
            <a:r>
              <a:rPr lang="ru-RU" sz="3200" dirty="0">
                <a:latin typeface="Monotype Corsiva" pitchFamily="66" charset="0"/>
              </a:rPr>
              <a:t>        Громко песни распевать.</a:t>
            </a:r>
          </a:p>
        </p:txBody>
      </p:sp>
      <p:pic>
        <p:nvPicPr>
          <p:cNvPr id="28674" name="Picture 2" descr="http://cs629229.vk.me/v629229870/12aaa/FodTzsrc_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437112"/>
            <a:ext cx="2132856" cy="2132856"/>
          </a:xfrm>
          <a:prstGeom prst="rect">
            <a:avLst/>
          </a:prstGeom>
          <a:noFill/>
        </p:spPr>
      </p:pic>
      <p:pic>
        <p:nvPicPr>
          <p:cNvPr id="5" name="Picture 2" descr="http://cs629229.vk.me/v629229870/12aaa/FodTzsrc_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484784"/>
            <a:ext cx="2132856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solidFill>
                  <a:srgbClr val="FF0000"/>
                </a:solidFill>
                <a:latin typeface="Monotype Corsiva" pitchFamily="66" charset="0"/>
                <a:ea typeface="+mj-ea"/>
                <a:cs typeface="+mj-cs"/>
              </a:rPr>
              <a:t>Рассказ про Аню и Алика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64134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Для занятия нужна картинка с изображением маленькой девочки в коляске (Ани) и большого мальчика, который везёт Аню в коляске (Алика). Также нужны две вырезанные по контуру картинки такого же масштаба, изображающие больших девочек (Асю и Аду). Изображения Ани и Алика должны быть вырезаны по контуру и наклеены на лист альбомного формата. Во время занятия звук "а" в именах нужно выделять голосом (тянуть</a:t>
            </a:r>
            <a:r>
              <a:rPr lang="ru-RU" sz="2400" dirty="0" smtClean="0">
                <a:latin typeface="Monotype Corsiva" pitchFamily="66" charset="0"/>
              </a:rPr>
              <a:t>).</a:t>
            </a:r>
          </a:p>
          <a:p>
            <a:r>
              <a:rPr lang="ru-RU" sz="2800" dirty="0">
                <a:latin typeface="Monotype Corsiva" pitchFamily="66" charset="0"/>
              </a:rPr>
              <a:t/>
            </a:r>
            <a:br>
              <a:rPr lang="ru-RU" sz="2800" dirty="0">
                <a:latin typeface="Monotype Corsiva" pitchFamily="66" charset="0"/>
              </a:rPr>
            </a:br>
            <a:r>
              <a:rPr lang="ru-RU" sz="2800" dirty="0">
                <a:latin typeface="Monotype Corsiva" pitchFamily="66" charset="0"/>
              </a:rPr>
              <a:t>   Скажите ребёнку: "Посмотри на картину. Это Алик. Это Аня. Алик большой. Аня маленькая. Аня кричит: "а-а-а". Алик сказал: "Не кричи. Мы сейчас пойдём гулять". На улице они встретили Асю и Аду (выложите фигурки). Девочки очень понравились Ане. Аня весело закричала: "а-а-а".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404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Колёсико</vt:lpstr>
      <vt:lpstr>Ушко болит</vt:lpstr>
      <vt:lpstr>Пожалеем Олю</vt:lpstr>
      <vt:lpstr>Кто к нам пришёл в гости</vt:lpstr>
      <vt:lpstr>Оля ходит</vt:lpstr>
      <vt:lpstr>Оля ходит по дорожке</vt:lpstr>
      <vt:lpstr>Весёлый клубок</vt:lpstr>
      <vt:lpstr>Кот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Кутафина</dc:creator>
  <cp:lastModifiedBy>Кутафина</cp:lastModifiedBy>
  <cp:revision>7</cp:revision>
  <dcterms:created xsi:type="dcterms:W3CDTF">2015-11-26T21:25:29Z</dcterms:created>
  <dcterms:modified xsi:type="dcterms:W3CDTF">2015-11-26T22:30:52Z</dcterms:modified>
</cp:coreProperties>
</file>