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4F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3" autoAdjust="0"/>
    <p:restoredTop sz="89502" autoAdjust="0"/>
  </p:normalViewPr>
  <p:slideViewPr>
    <p:cSldViewPr>
      <p:cViewPr>
        <p:scale>
          <a:sx n="89" d="100"/>
          <a:sy n="89" d="100"/>
        </p:scale>
        <p:origin x="-810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4921-9D61-47DD-B045-47138D87E527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3E3-7281-4AD5-9A3C-67F6D4EDFDA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4921-9D61-47DD-B045-47138D87E527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3E3-7281-4AD5-9A3C-67F6D4EDFD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4921-9D61-47DD-B045-47138D87E527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3E3-7281-4AD5-9A3C-67F6D4EDFD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4921-9D61-47DD-B045-47138D87E527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3E3-7281-4AD5-9A3C-67F6D4EDFDA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4921-9D61-47DD-B045-47138D87E527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3E3-7281-4AD5-9A3C-67F6D4EDFD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4921-9D61-47DD-B045-47138D87E527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3E3-7281-4AD5-9A3C-67F6D4EDFDA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4921-9D61-47DD-B045-47138D87E527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3E3-7281-4AD5-9A3C-67F6D4EDFDA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4921-9D61-47DD-B045-47138D87E527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3E3-7281-4AD5-9A3C-67F6D4EDFD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4921-9D61-47DD-B045-47138D87E527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3E3-7281-4AD5-9A3C-67F6D4EDFD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4921-9D61-47DD-B045-47138D87E527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3E3-7281-4AD5-9A3C-67F6D4EDFD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4921-9D61-47DD-B045-47138D87E527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3E3-7281-4AD5-9A3C-67F6D4EDFDA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DB24921-9D61-47DD-B045-47138D87E527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78813E3-7281-4AD5-9A3C-67F6D4EDFD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724" y="1772816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</a:rPr>
              <a:t>ХУДОЖЕСТВЕННО- ЭСТЕТИЧЕСКОЕ РАЗВИТИЕ ДЕТЕЙ </a:t>
            </a:r>
          </a:p>
          <a:p>
            <a:pPr algn="ctr"/>
            <a:r>
              <a:rPr lang="ru-RU" sz="3600" b="1" dirty="0" smtClean="0">
                <a:solidFill>
                  <a:srgbClr val="00B050"/>
                </a:solidFill>
              </a:rPr>
              <a:t>В УСЛОВИЯХ РЕАЛИЗАЦИИ ПРОГРАММЫ ДОШКОЛЬНОГО ОБРАЗОВАНИЯ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67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908720"/>
            <a:ext cx="6840760" cy="455201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Художественная деятельность выступает как содержательное основание эстетического отношения ребёнка, представляет собой систему специфических (художественных) действий, направленных на восприятие, познание и создание художественного образа (эстетического объекта) в целях эстетического освоения мира.</a:t>
            </a:r>
            <a:endParaRPr lang="ru-RU" sz="2800" dirty="0">
              <a:solidFill>
                <a:schemeClr val="accent2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3124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95294"/>
            <a:ext cx="8208912" cy="5653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Для развития художественного творчества необходимы определенные условия: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опыт художественных впечатлений образов искусства;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некоторые знания, умения в области разных видов художественной деятельности;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система творческих заданий, направленных на формирование у детей способности создавать новые образы, используя для этого средства разных видов искусства;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создание проблемных ситуаций, активизирующих творческое воображение («дорисуй», «придумай сам», «закончи оформление сам»);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материально обогащенная среда для занятий художественной деятельностью.</a:t>
            </a:r>
            <a:endParaRPr lang="ru-RU" sz="2000" dirty="0">
              <a:solidFill>
                <a:schemeClr val="accent2">
                  <a:lumMod val="75000"/>
                </a:schemeClr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99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00B050"/>
                </a:solidFill>
              </a:rPr>
              <a:t>Рисуя, ребенок развивает определенные способности: зрительную оценку формы, ориентирование в пространстве, чувство цвета. Развиваются также специальные умения и навыки: координация глаза и руки, владение кистью руки.</a:t>
            </a:r>
          </a:p>
        </p:txBody>
      </p:sp>
    </p:spTree>
    <p:extLst>
      <p:ext uri="{BB962C8B-B14F-4D97-AF65-F5344CB8AC3E}">
        <p14:creationId xmlns:p14="http://schemas.microsoft.com/office/powerpoint/2010/main" val="224952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0648"/>
            <a:ext cx="734481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ea typeface="Calibri"/>
                <a:cs typeface="Times New Roman"/>
              </a:rPr>
              <a:t> </a:t>
            </a:r>
            <a:r>
              <a:rPr lang="ru-RU" sz="3200" dirty="0" smtClean="0">
                <a:solidFill>
                  <a:srgbClr val="00B050"/>
                </a:solidFill>
                <a:ea typeface="Calibri"/>
                <a:cs typeface="Times New Roman"/>
              </a:rPr>
              <a:t>Среди </a:t>
            </a:r>
            <a:r>
              <a:rPr lang="ru-RU" sz="3200" dirty="0">
                <a:solidFill>
                  <a:srgbClr val="00B050"/>
                </a:solidFill>
                <a:ea typeface="Calibri"/>
                <a:cs typeface="Times New Roman"/>
              </a:rPr>
              <a:t>множества факторов, оказывающих определенное воздействие на характер замысла в детском рисунке, существенную роль играет своеобразие художественных техник и материалов (цвет, фактура, форма), которые способствуют созданию адекватного этим свойствам художественного образа</a:t>
            </a:r>
            <a:endParaRPr lang="ru-RU" sz="3200" dirty="0">
              <a:solidFill>
                <a:srgbClr val="00B050"/>
              </a:solidFill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70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32657"/>
            <a:ext cx="6984776" cy="518911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solidFill>
                  <a:srgbClr val="C00000"/>
                </a:solidFill>
                <a:ea typeface="Calibri"/>
                <a:cs typeface="Times New Roman"/>
              </a:rPr>
              <a:t>Очень </a:t>
            </a:r>
            <a:r>
              <a:rPr lang="ru-RU" sz="3200" dirty="0">
                <a:solidFill>
                  <a:srgbClr val="C00000"/>
                </a:solidFill>
                <a:ea typeface="Calibri"/>
                <a:cs typeface="Times New Roman"/>
              </a:rPr>
              <a:t>часто недостаточная </a:t>
            </a:r>
            <a:r>
              <a:rPr lang="ru-RU" sz="3200" dirty="0" err="1">
                <a:solidFill>
                  <a:srgbClr val="C00000"/>
                </a:solidFill>
                <a:ea typeface="Calibri"/>
                <a:cs typeface="Times New Roman"/>
              </a:rPr>
              <a:t>сформированность</a:t>
            </a:r>
            <a:r>
              <a:rPr lang="ru-RU" sz="3200" dirty="0">
                <a:solidFill>
                  <a:srgbClr val="C00000"/>
                </a:solidFill>
                <a:ea typeface="Calibri"/>
                <a:cs typeface="Times New Roman"/>
              </a:rPr>
              <a:t> художественно-графических навыков и умений мешает ребенку выразить в рисунках задуманное, адекватно изобразить предметы окружающего мира, и как следствие, затрудняет развитие познания. </a:t>
            </a:r>
            <a:endParaRPr lang="ru-RU" sz="3200" dirty="0">
              <a:solidFill>
                <a:srgbClr val="C00000"/>
              </a:solidFill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1726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352928" cy="5993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 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В работе с детьми дошкольного возраста</a:t>
            </a:r>
            <a:br>
              <a:rPr lang="ru-RU" sz="2400" b="1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</a:br>
            <a:r>
              <a:rPr lang="ru-RU" sz="2400" b="1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по художественно-этетическому развитию решается ряд задач:</a:t>
            </a:r>
            <a:endParaRPr lang="ru-RU" sz="2400" dirty="0">
              <a:solidFill>
                <a:srgbClr val="00B05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ru-RU" sz="2000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познакомить детей с разнообразными художественными материалами и их свойствами;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ru-RU" sz="2000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 развивать умение подчинять изобразительные материалы, средства, способы изображения собственному замыслу, поставленной изобразительной задаче;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ru-RU" sz="2000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 учить использовать разнообразные материалы и инструменты, способы деятельности;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ru-RU" sz="2000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воспитывать самостоятельность, инициативу, эстетический вкус;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развивать воображение, зрительную память, гибкость и быстроту мышления</a:t>
            </a:r>
            <a:endParaRPr lang="ru-RU" sz="2000" dirty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1297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215061"/>
            <a:ext cx="8208912" cy="4711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Работа по ознакомлению</a:t>
            </a:r>
            <a:br>
              <a:rPr lang="ru-RU" sz="2400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</a:br>
            <a:r>
              <a:rPr lang="ru-RU" sz="2400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 с художественными техниками осуществляется поэтапно.</a:t>
            </a:r>
            <a:endParaRPr lang="ru-RU" sz="2400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Алгоритм работы с детьми по овладению любой художественной техникой включает в себя следующие этапы: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I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 этап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- знакомство с художественной техникой;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II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 этап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- упражнения в художественной технике;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III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 этап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- самостоятельный перенос знаний и умений в творческую деятельность</a:t>
            </a:r>
            <a:r>
              <a:rPr lang="ru-RU" dirty="0">
                <a:latin typeface="Calibri"/>
                <a:ea typeface="Calibri"/>
                <a:cs typeface="Times New Roman"/>
              </a:rPr>
              <a:t>.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5140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7"/>
            <a:ext cx="7920880" cy="58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На 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первом этапе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проходит первое знакомство с новой техникой, детям сообщаются новые знания о материалах, инструментах и способах изображения. Здесь же ребенку предоставляется возможность экспериментировать с материалом, самостоятельно изучить его свойства и признаки.</a:t>
            </a:r>
            <a:endParaRPr lang="ru-RU" sz="3600" dirty="0">
              <a:solidFill>
                <a:schemeClr val="accent2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7860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640960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На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втором этапе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дети непосредственно упражняются в использовании традиционных и нетрадиционных техник (материалов, инструментов и способов их применения). Отработка навыков в использовании различных материалов происходит на занятиях с различной тематикой. Дети получают возможность прочно освоить данную технику. Упражнения детей в применении способов действий, направлены на репродуктивный способ познания и формирование обобщенных, гибких, вариативных знаний и умений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. Как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правило, данному этапу отводится 2-3 занятия в зависимости от сложности техники.</a:t>
            </a:r>
            <a:endParaRPr lang="ru-RU" sz="2800" dirty="0">
              <a:solidFill>
                <a:schemeClr val="accent2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182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64096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Третий этап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включает в себя творческие занятия, на которых дети включаются в поисковую деятельность, свободны и самостоятельны в разработке и реализации замыслов на основе полученных знаний. Тематика этих занятий разнообразна, она побуждает детей к поиску наиболее выразительных средств для изображения своего замысла («Зимний пейзаж», «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Осенняя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песня», «Золотая рыбка» и т. д.). </a:t>
            </a:r>
            <a:endParaRPr lang="ru-RU" sz="3200" dirty="0">
              <a:solidFill>
                <a:schemeClr val="accent2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2698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7992888" cy="569386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Calibri" pitchFamily="34" charset="0"/>
              </a:rPr>
              <a:t>Художественно-эстетическое развитие предполагает развитие предпосылок ценностно-смыслового восприятия и понимания произведений искусства,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 </a:t>
            </a:r>
            <a:endParaRPr lang="ru-RU" sz="2800" b="1" dirty="0">
              <a:solidFill>
                <a:srgbClr val="00B05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17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6633"/>
            <a:ext cx="756084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Итоговой формой работы с детьми могут стать различные творческие выставки: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ru-RU" sz="2800" b="1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тематические («Золотая осень», «Королева Зима», «Морское царство» и др.), где представленные работы выполнены с использованием различных техник;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ru-RU" sz="2800" b="1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выставки работ, выполненных в какой-то одной технике;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ru-RU" sz="2800" b="1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авторские выставки (творческие работы отдельного ребенка с использованием различных техник).</a:t>
            </a:r>
            <a:endParaRPr lang="ru-RU" sz="2800" b="1" dirty="0">
              <a:solidFill>
                <a:srgbClr val="00B05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166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632848" cy="554305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Успешность художественно-эстетической деятельности определяется увлеченностью и способностью детей свободно использовать приобретенные знания, умения и навыки в самом процессе деятельности и находить оригинальные решения поставленных задач. У детей развивается творческое, гибкое мышление, фантазия и воображение. Творческий поиск в конкретном виде деятельности приводит к определенным позитивным результатам</a:t>
            </a:r>
            <a:endParaRPr lang="ru-RU" sz="2800" dirty="0">
              <a:solidFill>
                <a:srgbClr val="00B05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972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050475"/>
            <a:ext cx="8784976" cy="991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400" b="1" dirty="0" smtClean="0">
                <a:latin typeface="Calibri"/>
                <a:ea typeface="Calibri"/>
                <a:cs typeface="Times New Roman"/>
              </a:rPr>
              <a:t>  </a:t>
            </a:r>
            <a:r>
              <a:rPr lang="ru-RU" sz="54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СПАСИБО </a:t>
            </a:r>
            <a:r>
              <a:rPr lang="ru-RU" sz="5400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ЗА ВНИМАНИЕ!</a:t>
            </a:r>
            <a:endParaRPr lang="ru-RU" sz="5400" dirty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6476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6486" y="980728"/>
            <a:ext cx="6840760" cy="4589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Содержание образовательной области «Художественно-эстетическое развитие» зависит от возрастных и индивидуальных особенностей детей, определяется целями и задачами Программы, может реализовываться в различных видах деятельности ребенка</a:t>
            </a:r>
            <a:endParaRPr lang="ru-RU" sz="3200" b="1" dirty="0">
              <a:solidFill>
                <a:srgbClr val="00B05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4946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064896" cy="1570186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00B05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Система работы по художественно-эстетическому развитию детей состоит из взаимосвязанных между собой компонентов:</a:t>
            </a:r>
            <a:r>
              <a:rPr lang="ru-RU" sz="2400" dirty="0">
                <a:effectLst/>
                <a:latin typeface="Calibri" pitchFamily="34" charset="0"/>
              </a:rPr>
              <a:t/>
            </a:r>
            <a:br>
              <a:rPr lang="ru-RU" sz="2400" dirty="0">
                <a:effectLst/>
                <a:latin typeface="Calibri" pitchFamily="34" charset="0"/>
              </a:rPr>
            </a:br>
            <a:endParaRPr lang="ru-RU" sz="2400" dirty="0">
              <a:latin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700808"/>
            <a:ext cx="7772400" cy="457200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endParaRPr lang="ru-RU" sz="1800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endParaRPr lang="ru-RU" sz="1800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ru-RU" sz="20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обновление </a:t>
            </a:r>
            <a:r>
              <a:rPr lang="ru-RU" sz="2000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содержания образования (выбор программ и технологий);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ru-RU" sz="2000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создание условий для художественно-эстетического воспитания и развития (кадровое обеспечение, учебно-методическое обеспечение, создание предметно - развивающей среды);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ru-RU" sz="2000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организация образовательного процесса (работа с детьми и родителями);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ru-RU" sz="2000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координация работы с другими учреждениями и организациями.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42282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16633"/>
            <a:ext cx="810039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B050"/>
                </a:solidFill>
              </a:rPr>
              <a:t> </a:t>
            </a:r>
          </a:p>
          <a:p>
            <a:r>
              <a:rPr lang="ru-RU" sz="3600" dirty="0">
                <a:solidFill>
                  <a:srgbClr val="00B050"/>
                </a:solidFill>
              </a:rPr>
              <a:t>Для детей дошкольного возраста (3 года - 8 лет) определены такие виды изобразительной деятельности как конструирование из разного материала, включая конструкторы, модули, бумагу, природный и иной материал, изобразительная (рисование, лепка, аппликация).</a:t>
            </a:r>
          </a:p>
        </p:txBody>
      </p:sp>
    </p:spTree>
    <p:extLst>
      <p:ext uri="{BB962C8B-B14F-4D97-AF65-F5344CB8AC3E}">
        <p14:creationId xmlns:p14="http://schemas.microsoft.com/office/powerpoint/2010/main" val="394702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04664"/>
            <a:ext cx="7416823" cy="5989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Существует два типа детского конструирования:</a:t>
            </a:r>
            <a:endParaRPr lang="ru-RU" sz="2800" dirty="0" smtClean="0">
              <a:solidFill>
                <a:srgbClr val="00B050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u="sng" dirty="0" smtClean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Творческое </a:t>
            </a:r>
            <a:r>
              <a:rPr lang="ru-RU" sz="2800" dirty="0" smtClean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-это создание замысла;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u="sng" dirty="0" smtClean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Техническое </a:t>
            </a:r>
            <a:r>
              <a:rPr lang="ru-RU" sz="2800" dirty="0" smtClean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- это воплощение замысла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Виды детского конструирования:</a:t>
            </a:r>
            <a:endParaRPr lang="ru-RU" sz="2800" dirty="0" smtClean="0">
              <a:solidFill>
                <a:srgbClr val="00B05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800" dirty="0" smtClean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из строительного материала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800" dirty="0" smtClean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из бумаги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800" dirty="0" smtClean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из природного материала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800" dirty="0" smtClean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из деталей конструктора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800" dirty="0" smtClean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из крупно габаритных модулей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800" dirty="0" smtClean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практическое и компьютерное</a:t>
            </a:r>
            <a:endParaRPr lang="ru-RU" sz="2800" dirty="0">
              <a:solidFill>
                <a:srgbClr val="00B05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1937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116632"/>
            <a:ext cx="4950296" cy="5127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 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Формы организации обучения конструированию:</a:t>
            </a:r>
            <a:endParaRPr lang="ru-RU" sz="2800" dirty="0">
              <a:solidFill>
                <a:srgbClr val="00B05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800" dirty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 по модели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800" dirty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 по условиям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800" dirty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по замыслу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800" dirty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по теме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800" dirty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по образцу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800" dirty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каркасное конструирование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ru-RU" sz="2800" dirty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по чертежам и схемам</a:t>
            </a:r>
            <a:endParaRPr lang="ru-RU" sz="2800" dirty="0">
              <a:solidFill>
                <a:schemeClr val="bg2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310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424936" cy="6202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Взаимосвязь конструирования и игры</a:t>
            </a:r>
            <a:endParaRPr lang="ru-RU" sz="3200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Ранний возраст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-</a:t>
            </a:r>
            <a:r>
              <a:rPr lang="ru-RU" sz="2400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конструирование связано с игрой</a:t>
            </a: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solidFill>
                <a:srgbClr val="00B050"/>
              </a:solidFill>
              <a:latin typeface="Calibri"/>
              <a:ea typeface="Calibri"/>
              <a:cs typeface="Times New Roman"/>
            </a:endParaRP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Младший </a:t>
            </a:r>
            <a:r>
              <a:rPr lang="ru-RU" sz="2400" b="1" u="sng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дошкольный </a:t>
            </a:r>
            <a:r>
              <a:rPr lang="ru-RU" sz="2400" b="1" u="sng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возраст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-</a:t>
            </a:r>
            <a:r>
              <a:rPr lang="ru-RU" sz="2400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игра становится побудителем к конструированию, которое начинает приобретать для детей самостоятельное значение</a:t>
            </a:r>
          </a:p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u="sng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Старший </a:t>
            </a:r>
            <a:r>
              <a:rPr lang="ru-RU" sz="2400" b="1" u="sng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дошкольный </a:t>
            </a:r>
            <a:r>
              <a:rPr lang="ru-RU" sz="2400" b="1" u="sng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возраст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- </a:t>
            </a:r>
            <a:r>
              <a:rPr lang="ru-RU" sz="2400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сформированная способность к полноценному конструированию стимулирует развитие сюжетной линии игры и само, порой, приобретает сюжетный характер, когда создаётся несколько </a:t>
            </a:r>
            <a:r>
              <a:rPr lang="ru-RU" sz="2400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конструкций, </a:t>
            </a:r>
            <a:r>
              <a:rPr lang="ru-RU" sz="2400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о</a:t>
            </a:r>
            <a:r>
              <a:rPr lang="ru-RU" sz="2400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бъединённых </a:t>
            </a:r>
            <a:r>
              <a:rPr lang="ru-RU" sz="2400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общим сюжетом.</a:t>
            </a:r>
            <a:endParaRPr lang="ru-RU" sz="2400" dirty="0">
              <a:solidFill>
                <a:srgbClr val="00B05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74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640960" cy="5511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Основой художественно-эстетического развития ребенка средствами изобразительного искусства и изобразительной деятельности являются: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ru-RU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личностная позиция ребенка, желание </a:t>
            </a:r>
            <a:r>
              <a:rPr lang="ru-RU" dirty="0" err="1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самовыразиться</a:t>
            </a:r>
            <a:r>
              <a:rPr lang="ru-RU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;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ru-RU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развитие способностей к изобразительной деятельности (эмоциональная отзывчивость, </a:t>
            </a:r>
            <a:r>
              <a:rPr lang="ru-RU" dirty="0" err="1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сенсорика</a:t>
            </a:r>
            <a:r>
              <a:rPr lang="ru-RU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, творческое воображение, чувство цвета, формы, композиции, ручная умелость);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ru-RU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создание художественного образа - личностное отношение ребенка, эмоциональный отклик, самоутверждение, выбор и предпочтение средств выразительности; взаимосвязь разных способов и самостоятельный их выбор детьми;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ru-RU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синтез искусства для создания художественного образа, атмосфера эмоционального сопереживания, сотворчества;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ru-RU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изменение структуры педагогического процесса и методов педагогического руководства (</a:t>
            </a:r>
            <a:r>
              <a:rPr lang="ru-RU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педагог </a:t>
            </a:r>
            <a:r>
              <a:rPr lang="ru-RU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- помощник, соучастник творчества).</a:t>
            </a:r>
            <a:endParaRPr lang="ru-RU" dirty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928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785</Words>
  <Application>Microsoft Office PowerPoint</Application>
  <PresentationFormat>Экран (4:3)</PresentationFormat>
  <Paragraphs>78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Воздушный поток</vt:lpstr>
      <vt:lpstr>Презентация PowerPoint</vt:lpstr>
      <vt:lpstr>Презентация PowerPoint</vt:lpstr>
      <vt:lpstr>Презентация PowerPoint</vt:lpstr>
      <vt:lpstr>Система работы по художественно-эстетическому развитию детей состоит из взаимосвязанных между собой компонентов: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 Барановская</dc:creator>
  <cp:lastModifiedBy>Наталия Барановская</cp:lastModifiedBy>
  <cp:revision>17</cp:revision>
  <dcterms:created xsi:type="dcterms:W3CDTF">2015-03-26T21:36:34Z</dcterms:created>
  <dcterms:modified xsi:type="dcterms:W3CDTF">2015-03-29T20:56:05Z</dcterms:modified>
</cp:coreProperties>
</file>