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12.nnm.ru/7/8/1/2/7/7812724e4519dc2520081d0ec1f51eda_full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Хазарский каганат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73468"/>
            <a:ext cx="5786478" cy="4412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0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1"/>
            <a:ext cx="7772400" cy="8572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Народ, некогда обитавший в нынешней Южной России. Происхождение их с точностью неизвестно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8572560" cy="307183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Некоторые версии происхождения хазар:</a:t>
            </a:r>
          </a:p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Хазары </a:t>
            </a:r>
            <a:r>
              <a:rPr lang="ru-RU" sz="6000" b="1" dirty="0" smtClean="0">
                <a:solidFill>
                  <a:srgbClr val="FF0000"/>
                </a:solidFill>
              </a:rPr>
              <a:t>являются потомками </a:t>
            </a:r>
            <a:r>
              <a:rPr lang="ru-RU" sz="6000" b="1" u="sng" dirty="0" smtClean="0">
                <a:solidFill>
                  <a:srgbClr val="FF0000"/>
                </a:solidFill>
              </a:rPr>
              <a:t>гуннского</a:t>
            </a:r>
            <a:r>
              <a:rPr lang="ru-RU" sz="6000" b="1" dirty="0" smtClean="0">
                <a:solidFill>
                  <a:srgbClr val="FF0000"/>
                </a:solidFill>
              </a:rPr>
              <a:t> племени </a:t>
            </a:r>
            <a:r>
              <a:rPr lang="ru-RU" sz="6000" b="1" dirty="0" err="1" smtClean="0">
                <a:solidFill>
                  <a:srgbClr val="FF0000"/>
                </a:solidFill>
              </a:rPr>
              <a:t>акацир</a:t>
            </a:r>
            <a:r>
              <a:rPr lang="ru-RU" sz="6000" b="1" dirty="0" smtClean="0">
                <a:solidFill>
                  <a:srgbClr val="FF0000"/>
                </a:solidFill>
              </a:rPr>
              <a:t>, известного в Европе с V века</a:t>
            </a:r>
          </a:p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Хазары имеют </a:t>
            </a:r>
            <a:r>
              <a:rPr lang="ru-RU" sz="6000" b="1" u="sng" dirty="0" smtClean="0">
                <a:solidFill>
                  <a:srgbClr val="FF0000"/>
                </a:solidFill>
              </a:rPr>
              <a:t>уйгурское</a:t>
            </a:r>
            <a:r>
              <a:rPr lang="ru-RU" sz="6000" b="1" dirty="0" smtClean="0">
                <a:solidFill>
                  <a:srgbClr val="FF0000"/>
                </a:solidFill>
              </a:rPr>
              <a:t> происхождение, от центрально-азиатского народа </a:t>
            </a:r>
            <a:r>
              <a:rPr lang="ru-RU" sz="6000" b="1" u="sng" dirty="0" smtClean="0">
                <a:solidFill>
                  <a:srgbClr val="FF0000"/>
                </a:solidFill>
              </a:rPr>
              <a:t>коса</a:t>
            </a:r>
            <a:r>
              <a:rPr lang="ru-RU" sz="6000" b="1" dirty="0" smtClean="0">
                <a:solidFill>
                  <a:srgbClr val="FF0000"/>
                </a:solidFill>
              </a:rPr>
              <a:t>, упомянутого в китайских источниках. </a:t>
            </a:r>
          </a:p>
          <a:p>
            <a:pPr algn="l"/>
            <a:r>
              <a:rPr lang="ru-RU" sz="6000" b="1" dirty="0" smtClean="0">
                <a:solidFill>
                  <a:srgbClr val="FF0000"/>
                </a:solidFill>
              </a:rPr>
              <a:t>Хазары являются потомками </a:t>
            </a:r>
            <a:r>
              <a:rPr lang="ru-RU" sz="6000" b="1" u="sng" dirty="0" err="1" smtClean="0">
                <a:solidFill>
                  <a:srgbClr val="FF0000"/>
                </a:solidFill>
              </a:rPr>
              <a:t>эфталитов</a:t>
            </a:r>
            <a:r>
              <a:rPr lang="ru-RU" sz="6000" b="1" dirty="0" smtClean="0">
                <a:solidFill>
                  <a:srgbClr val="FF0000"/>
                </a:solidFill>
              </a:rPr>
              <a:t>, мигрировавших на Кавказ из Хорасана (Восточный Иран</a:t>
            </a:r>
            <a:r>
              <a:rPr lang="ru-RU" sz="6000" b="1" dirty="0" smtClean="0">
                <a:solidFill>
                  <a:srgbClr val="FF0000"/>
                </a:solidFill>
              </a:rPr>
              <a:t>).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8"/>
            <a:ext cx="4131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Происхождение</a:t>
            </a:r>
            <a:endParaRPr lang="ru-RU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Хазары состояли из двух главных племени — белых и чёрных хазар (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калис-хазары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кара-хазары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mage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698998"/>
            <a:ext cx="5072066" cy="2159001"/>
          </a:xfrm>
          <a:prstGeom prst="rect">
            <a:avLst/>
          </a:prstGeom>
        </p:spPr>
      </p:pic>
      <p:pic>
        <p:nvPicPr>
          <p:cNvPr id="8" name="Рисунок 7" descr="104293-i_0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929198"/>
            <a:ext cx="3500462" cy="1575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155699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543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Местоположение: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нижнее Поволжье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Подчинили:</a:t>
            </a:r>
            <a:r>
              <a:rPr lang="ru-RU" sz="2400" b="1" dirty="0" smtClean="0">
                <a:solidFill>
                  <a:srgbClr val="FF0000"/>
                </a:solidFill>
              </a:rPr>
              <a:t> племена Северного Кавказа, Крыма, Приазовья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2597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Столица</a:t>
            </a:r>
            <a:r>
              <a:rPr lang="ru-RU" sz="2400" b="1" dirty="0" smtClean="0">
                <a:solidFill>
                  <a:srgbClr val="FF0000"/>
                </a:solidFill>
              </a:rPr>
              <a:t> – Итиль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14620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VII – X </a:t>
            </a:r>
            <a:r>
              <a:rPr lang="ru-RU" sz="2400" b="1" dirty="0" smtClean="0">
                <a:solidFill>
                  <a:srgbClr val="FF0000"/>
                </a:solidFill>
              </a:rPr>
              <a:t>вв. – время существования</a:t>
            </a:r>
          </a:p>
        </p:txBody>
      </p:sp>
      <p:pic>
        <p:nvPicPr>
          <p:cNvPr id="9" name="Picture 2" descr="http://img12.nnm.ru/7/8/1/2/7/7812724e4519dc2520081d0ec1f51eda_fu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428844"/>
            <a:ext cx="564357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azar-vo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3" y="3482949"/>
            <a:ext cx="2658438" cy="3309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92867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Армия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 эпоху арабо-хазарских войн основной </a:t>
            </a:r>
            <a:r>
              <a:rPr lang="ru-RU" sz="2400" dirty="0" smtClean="0">
                <a:solidFill>
                  <a:srgbClr val="FF0000"/>
                </a:solidFill>
              </a:rPr>
              <a:t>силой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хазарского могущества было ополчение.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 требованию хазар зависимые </a:t>
            </a:r>
            <a:r>
              <a:rPr lang="ru-RU" sz="2400" dirty="0" smtClean="0">
                <a:solidFill>
                  <a:srgbClr val="FF0000"/>
                </a:solidFill>
              </a:rPr>
              <a:t>народы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 выставляли военные отряды.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Численность войска могла доходить до </a:t>
            </a:r>
            <a:r>
              <a:rPr lang="ru-RU" sz="2400" dirty="0" smtClean="0">
                <a:solidFill>
                  <a:srgbClr val="FF0000"/>
                </a:solidFill>
              </a:rPr>
              <a:t>300 </a:t>
            </a:r>
            <a:r>
              <a:rPr lang="ru-RU" sz="2400" dirty="0" smtClean="0">
                <a:solidFill>
                  <a:srgbClr val="FF0000"/>
                </a:solidFill>
              </a:rPr>
              <a:t>тыс. человек.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Основу армии составляла конница. Военная тактика была типичной для кочевников: часть войска скрывалась в засаде и вступала в бой в удобный момент.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Хазары умели брать города, применяя осадные машины.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Войско </a:t>
            </a:r>
            <a:r>
              <a:rPr lang="ru-RU" sz="2400" dirty="0" smtClean="0">
                <a:solidFill>
                  <a:srgbClr val="FF0000"/>
                </a:solidFill>
              </a:rPr>
              <a:t>каганата оказалось способным к противостоянию с регулярной арабской армией, под командованием лучших полководцев Халифата.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__122-.jpg"/>
          <p:cNvPicPr>
            <a:picLocks noChangeAspect="1"/>
          </p:cNvPicPr>
          <p:nvPr/>
        </p:nvPicPr>
        <p:blipFill>
          <a:blip r:embed="rId3"/>
          <a:srcRect b="9090"/>
          <a:stretch>
            <a:fillRect/>
          </a:stretch>
        </p:blipFill>
        <p:spPr>
          <a:xfrm>
            <a:off x="3714744" y="4786322"/>
            <a:ext cx="557213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_031.jpg"/>
          <p:cNvPicPr>
            <a:picLocks noChangeAspect="1"/>
          </p:cNvPicPr>
          <p:nvPr/>
        </p:nvPicPr>
        <p:blipFill>
          <a:blip r:embed="rId4"/>
          <a:srcRect l="23959" t="25000" r="18172" b="18750"/>
          <a:stretch>
            <a:fillRect/>
          </a:stretch>
        </p:blipFill>
        <p:spPr>
          <a:xfrm>
            <a:off x="6500826" y="0"/>
            <a:ext cx="2778144" cy="271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"/>
            <a:ext cx="7772400" cy="71435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Экономика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51344"/>
            <a:ext cx="9001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Основой </a:t>
            </a:r>
            <a:r>
              <a:rPr lang="ru-RU" sz="2400" dirty="0" smtClean="0">
                <a:solidFill>
                  <a:srgbClr val="FF0000"/>
                </a:solidFill>
              </a:rPr>
              <a:t>хозяйственной деятельности </a:t>
            </a:r>
            <a:r>
              <a:rPr lang="ru-RU" sz="2400" dirty="0" smtClean="0">
                <a:solidFill>
                  <a:srgbClr val="FF0000"/>
                </a:solidFill>
              </a:rPr>
              <a:t>было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кочевое скотоводство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Древним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оседлым центром Хазарии был Дагестан</a:t>
            </a:r>
            <a:r>
              <a:rPr lang="ru-RU" sz="2400" dirty="0" smtClean="0">
                <a:solidFill>
                  <a:srgbClr val="FF0000"/>
                </a:solidFill>
              </a:rPr>
              <a:t>, где получило развитие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виноградарство. 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VIII—IX веках </a:t>
            </a:r>
            <a:r>
              <a:rPr lang="ru-RU" sz="2400" dirty="0" smtClean="0">
                <a:solidFill>
                  <a:srgbClr val="FF0000"/>
                </a:solidFill>
              </a:rPr>
              <a:t>в приморских областях Крыма, Тамани, в низовьях Кубани и Дона важным последствием хазарского господства стал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оседания </a:t>
            </a:r>
            <a:r>
              <a:rPr lang="ru-RU" sz="2400" dirty="0" smtClean="0">
                <a:solidFill>
                  <a:srgbClr val="FF0000"/>
                </a:solidFill>
              </a:rPr>
              <a:t>кочевников на землю.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Выращивались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пшеница, ячмень, рис, огородные и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бахчевые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Было </a:t>
            </a:r>
            <a:r>
              <a:rPr lang="ru-RU" sz="2400" dirty="0" smtClean="0">
                <a:solidFill>
                  <a:srgbClr val="FF0000"/>
                </a:solidFill>
              </a:rPr>
              <a:t>развито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кузнечное, ювелирное и гончарное </a:t>
            </a:r>
            <a:r>
              <a:rPr lang="ru-RU" sz="2400" dirty="0" smtClean="0">
                <a:solidFill>
                  <a:srgbClr val="FF0000"/>
                </a:solidFill>
              </a:rPr>
              <a:t>ремесло.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Посуда </a:t>
            </a:r>
            <a:r>
              <a:rPr lang="ru-RU" sz="2400" dirty="0" smtClean="0">
                <a:solidFill>
                  <a:srgbClr val="FF0000"/>
                </a:solidFill>
              </a:rPr>
              <a:t>изготавливалась на гончарном круге.</a:t>
            </a:r>
          </a:p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правящей верхушки </a:t>
            </a:r>
            <a:r>
              <a:rPr lang="ru-RU" sz="2400" dirty="0" smtClean="0">
                <a:solidFill>
                  <a:srgbClr val="FF0000"/>
                </a:solidFill>
              </a:rPr>
              <a:t>основным источником обогащения </a:t>
            </a:r>
            <a:r>
              <a:rPr lang="ru-RU" sz="2400" dirty="0" smtClean="0">
                <a:solidFill>
                  <a:srgbClr val="FF0000"/>
                </a:solidFill>
              </a:rPr>
              <a:t>была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добыча</a:t>
            </a:r>
            <a:r>
              <a:rPr lang="ru-RU" sz="2400" dirty="0" smtClean="0">
                <a:solidFill>
                  <a:srgbClr val="FF0000"/>
                </a:solidFill>
              </a:rPr>
              <a:t>, получаемая путём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грабежа соседних стран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Picture 6" descr="http://pics.livejournal.com/terminator_slv/pic/0004zhda/s320x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851054"/>
            <a:ext cx="4214810" cy="200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5072074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Монеты, найденные при раскопках столицы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Итиль.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29198"/>
            <a:ext cx="2729602" cy="1591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s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795842" cy="6878440"/>
          </a:xfrm>
          <a:prstGeom prst="rect">
            <a:avLst/>
          </a:prstGeom>
        </p:spPr>
      </p:pic>
      <p:pic>
        <p:nvPicPr>
          <p:cNvPr id="6" name="Рисунок 5" descr="m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436267" cy="3286124"/>
          </a:xfrm>
          <a:prstGeom prst="rect">
            <a:avLst/>
          </a:prstGeom>
        </p:spPr>
      </p:pic>
      <p:pic>
        <p:nvPicPr>
          <p:cNvPr id="7" name="Рисунок 6" descr="aincrerd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918460"/>
            <a:ext cx="3810000" cy="3939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5751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876800" cy="3147060"/>
          </a:xfrm>
          <a:prstGeom prst="rect">
            <a:avLst/>
          </a:prstGeom>
        </p:spPr>
      </p:pic>
      <p:pic>
        <p:nvPicPr>
          <p:cNvPr id="9" name="Рисунок 8" descr="mlarge_6e7e3b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9200"/>
            <a:ext cx="4357686" cy="3098800"/>
          </a:xfrm>
          <a:prstGeom prst="rect">
            <a:avLst/>
          </a:prstGeom>
        </p:spPr>
      </p:pic>
      <p:pic>
        <p:nvPicPr>
          <p:cNvPr id="10" name="Рисунок 9" descr="total_war1400081261_115____14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0"/>
            <a:ext cx="2714612" cy="4179541"/>
          </a:xfrm>
          <a:prstGeom prst="rect">
            <a:avLst/>
          </a:prstGeom>
        </p:spPr>
      </p:pic>
      <p:pic>
        <p:nvPicPr>
          <p:cNvPr id="11" name="Рисунок 10" descr="prezentatsija-na-temu-drevnie-gosud_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3186090"/>
            <a:ext cx="4895880" cy="36719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775b70ee-54c8-c7fa-9611-868846c21e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08" y="0"/>
            <a:ext cx="5564100" cy="6858000"/>
          </a:xfrm>
          <a:prstGeom prst="rect">
            <a:avLst/>
          </a:prstGeom>
        </p:spPr>
      </p:pic>
      <p:pic>
        <p:nvPicPr>
          <p:cNvPr id="9" name="Рисунок 8" descr="030711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57620" cy="3363894"/>
          </a:xfrm>
          <a:prstGeom prst="rect">
            <a:avLst/>
          </a:prstGeom>
        </p:spPr>
      </p:pic>
      <p:pic>
        <p:nvPicPr>
          <p:cNvPr id="10" name="Рисунок 9" descr="1182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4572000" cy="35004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"/>
          </a:blip>
          <a:srcRect l="23437" t="12500" r="17187" b="17500"/>
          <a:stretch>
            <a:fillRect/>
          </a:stretch>
        </p:blipFill>
        <p:spPr bwMode="auto">
          <a:xfrm>
            <a:off x="-1" y="0"/>
            <a:ext cx="930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ido.rudn.ru/nfpk/hist/gloss/pic/gl_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754567" cy="687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(106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09998" cy="3071810"/>
          </a:xfrm>
          <a:prstGeom prst="rect">
            <a:avLst/>
          </a:prstGeom>
        </p:spPr>
      </p:pic>
      <p:pic>
        <p:nvPicPr>
          <p:cNvPr id="7" name="Рисунок 6" descr="e33551ba3ac5.jpg"/>
          <p:cNvPicPr>
            <a:picLocks noChangeAspect="1"/>
          </p:cNvPicPr>
          <p:nvPr/>
        </p:nvPicPr>
        <p:blipFill>
          <a:blip r:embed="rId5"/>
          <a:srcRect t="19065"/>
          <a:stretch>
            <a:fillRect/>
          </a:stretch>
        </p:blipFill>
        <p:spPr>
          <a:xfrm>
            <a:off x="285720" y="3143248"/>
            <a:ext cx="3630075" cy="35004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286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Хазарский каганат</vt:lpstr>
      <vt:lpstr>Народ, некогда обитавший в нынешней Южной России. Происхождение их с точностью неизвестно.</vt:lpstr>
      <vt:lpstr>Территория</vt:lpstr>
      <vt:lpstr>Армия</vt:lpstr>
      <vt:lpstr>Экономика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</dc:creator>
  <cp:lastModifiedBy>Кир</cp:lastModifiedBy>
  <cp:revision>2</cp:revision>
  <dcterms:created xsi:type="dcterms:W3CDTF">2014-11-13T17:06:45Z</dcterms:created>
  <dcterms:modified xsi:type="dcterms:W3CDTF">2016-01-31T13:53:52Z</dcterms:modified>
</cp:coreProperties>
</file>