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4"/>
  </p:notesMasterIdLst>
  <p:sldIdLst>
    <p:sldId id="274" r:id="rId2"/>
    <p:sldId id="258" r:id="rId3"/>
    <p:sldId id="277" r:id="rId4"/>
    <p:sldId id="278" r:id="rId5"/>
    <p:sldId id="272" r:id="rId6"/>
    <p:sldId id="279" r:id="rId7"/>
    <p:sldId id="259" r:id="rId8"/>
    <p:sldId id="280" r:id="rId9"/>
    <p:sldId id="281" r:id="rId10"/>
    <p:sldId id="261" r:id="rId11"/>
    <p:sldId id="282" r:id="rId12"/>
    <p:sldId id="265" r:id="rId13"/>
    <p:sldId id="276" r:id="rId14"/>
    <p:sldId id="266" r:id="rId15"/>
    <p:sldId id="273" r:id="rId16"/>
    <p:sldId id="275" r:id="rId17"/>
    <p:sldId id="267" r:id="rId18"/>
    <p:sldId id="268" r:id="rId19"/>
    <p:sldId id="269" r:id="rId20"/>
    <p:sldId id="270" r:id="rId21"/>
    <p:sldId id="283" r:id="rId22"/>
    <p:sldId id="284"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93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8A04F6-7EA4-4BAC-8D69-53AD9DE959E0}" type="datetimeFigureOut">
              <a:rPr lang="ru-RU" smtClean="0"/>
              <a:pPr/>
              <a:t>26.01.2016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4A1B4C-A260-4B45-8960-FB0252C4AAB9}" type="slidenum">
              <a:rPr lang="ru-RU" smtClean="0"/>
              <a:pPr/>
              <a:t>‹#›</a:t>
            </a:fld>
            <a:endParaRPr lang="ru-RU"/>
          </a:p>
        </p:txBody>
      </p:sp>
    </p:spTree>
    <p:extLst>
      <p:ext uri="{BB962C8B-B14F-4D97-AF65-F5344CB8AC3E}">
        <p14:creationId xmlns:p14="http://schemas.microsoft.com/office/powerpoint/2010/main" val="1077784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74A1B4C-A260-4B45-8960-FB0252C4AAB9}" type="slidenum">
              <a:rPr lang="ru-RU" smtClean="0"/>
              <a:pPr/>
              <a:t>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05B44C38-EDFB-4E72-9AAD-E1E57B764C6B}" type="datetimeFigureOut">
              <a:rPr lang="ru-RU" smtClean="0"/>
              <a:pPr/>
              <a:t>26.01.2016</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586509CE-7C5E-4B97-BB5C-EEF318A324FF}"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5B44C38-EDFB-4E72-9AAD-E1E57B764C6B}" type="datetimeFigureOut">
              <a:rPr lang="ru-RU" smtClean="0"/>
              <a:pPr/>
              <a:t>26.01.2016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86509CE-7C5E-4B97-BB5C-EEF318A324F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5B44C38-EDFB-4E72-9AAD-E1E57B764C6B}" type="datetimeFigureOut">
              <a:rPr lang="ru-RU" smtClean="0"/>
              <a:pPr/>
              <a:t>26.01.2016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86509CE-7C5E-4B97-BB5C-EEF318A324F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5B44C38-EDFB-4E72-9AAD-E1E57B764C6B}" type="datetimeFigureOut">
              <a:rPr lang="ru-RU" smtClean="0"/>
              <a:pPr/>
              <a:t>26.01.2016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86509CE-7C5E-4B97-BB5C-EEF318A324F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05B44C38-EDFB-4E72-9AAD-E1E57B764C6B}" type="datetimeFigureOut">
              <a:rPr lang="ru-RU" smtClean="0"/>
              <a:pPr/>
              <a:t>26.01.2016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586509CE-7C5E-4B97-BB5C-EEF318A324FF}"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05B44C38-EDFB-4E72-9AAD-E1E57B764C6B}" type="datetimeFigureOut">
              <a:rPr lang="ru-RU" smtClean="0"/>
              <a:pPr/>
              <a:t>26.01.2016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86509CE-7C5E-4B97-BB5C-EEF318A324F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05B44C38-EDFB-4E72-9AAD-E1E57B764C6B}" type="datetimeFigureOut">
              <a:rPr lang="ru-RU" smtClean="0"/>
              <a:pPr/>
              <a:t>26.01.2016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86509CE-7C5E-4B97-BB5C-EEF318A324F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05B44C38-EDFB-4E72-9AAD-E1E57B764C6B}" type="datetimeFigureOut">
              <a:rPr lang="ru-RU" smtClean="0"/>
              <a:pPr/>
              <a:t>26.01.2016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86509CE-7C5E-4B97-BB5C-EEF318A324F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5B44C38-EDFB-4E72-9AAD-E1E57B764C6B}" type="datetimeFigureOut">
              <a:rPr lang="ru-RU" smtClean="0"/>
              <a:pPr/>
              <a:t>26.01.2016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86509CE-7C5E-4B97-BB5C-EEF318A324F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05B44C38-EDFB-4E72-9AAD-E1E57B764C6B}" type="datetimeFigureOut">
              <a:rPr lang="ru-RU" smtClean="0"/>
              <a:pPr/>
              <a:t>26.01.2016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86509CE-7C5E-4B97-BB5C-EEF318A324F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05B44C38-EDFB-4E72-9AAD-E1E57B764C6B}" type="datetimeFigureOut">
              <a:rPr lang="ru-RU" smtClean="0"/>
              <a:pPr/>
              <a:t>26.01.2016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86509CE-7C5E-4B97-BB5C-EEF318A324FF}"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05B44C38-EDFB-4E72-9AAD-E1E57B764C6B}" type="datetimeFigureOut">
              <a:rPr lang="ru-RU" smtClean="0"/>
              <a:pPr/>
              <a:t>26.01.2016</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586509CE-7C5E-4B97-BB5C-EEF318A324FF}"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 Антон Павлович Чехов. Дню рождения посвящается!"/>
          <p:cNvPicPr>
            <a:picLocks noChangeAspect="1" noChangeArrowheads="1"/>
          </p:cNvPicPr>
          <p:nvPr/>
        </p:nvPicPr>
        <p:blipFill>
          <a:blip r:embed="rId2" cstate="print"/>
          <a:srcRect/>
          <a:stretch>
            <a:fillRect/>
          </a:stretch>
        </p:blipFill>
        <p:spPr bwMode="auto">
          <a:xfrm>
            <a:off x="1043608" y="116632"/>
            <a:ext cx="7200800" cy="6624736"/>
          </a:xfrm>
          <a:prstGeom prst="rect">
            <a:avLst/>
          </a:prstGeom>
          <a:noFill/>
        </p:spPr>
      </p:pic>
    </p:spTree>
    <p:extLst>
      <p:ext uri="{BB962C8B-B14F-4D97-AF65-F5344CB8AC3E}">
        <p14:creationId xmlns:p14="http://schemas.microsoft.com/office/powerpoint/2010/main" val="2013763080"/>
      </p:ext>
    </p:extLst>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0" y="1600200"/>
            <a:ext cx="4186238" cy="4525963"/>
          </a:xfrm>
        </p:spPr>
        <p:txBody>
          <a:bodyPr>
            <a:normAutofit/>
          </a:bodyPr>
          <a:lstStyle/>
          <a:p>
            <a:pPr marL="137160" indent="0">
              <a:buNone/>
            </a:pPr>
            <a:endParaRPr lang="ru-RU" dirty="0" smtClean="0"/>
          </a:p>
          <a:p>
            <a:pPr marL="137160" indent="0">
              <a:buNone/>
            </a:pPr>
            <a:endParaRPr lang="ru-RU" dirty="0"/>
          </a:p>
          <a:p>
            <a:pPr marL="137160" indent="0">
              <a:buNone/>
            </a:pPr>
            <a:r>
              <a:rPr lang="ru-RU" dirty="0" smtClean="0"/>
              <a:t>В 1884г. вышла </a:t>
            </a:r>
            <a:r>
              <a:rPr lang="ru-RU" dirty="0"/>
              <a:t>первая книга рассказов Чехова </a:t>
            </a:r>
            <a:r>
              <a:rPr lang="ru-RU" dirty="0" smtClean="0"/>
              <a:t>«Сказки Мельпомены». </a:t>
            </a:r>
            <a:r>
              <a:rPr lang="ru-RU" dirty="0"/>
              <a:t>З</a:t>
            </a:r>
            <a:r>
              <a:rPr lang="ru-RU" dirty="0" smtClean="0"/>
              <a:t>атем </a:t>
            </a:r>
            <a:r>
              <a:rPr lang="ru-RU" dirty="0"/>
              <a:t>следуют </a:t>
            </a:r>
            <a:r>
              <a:rPr lang="ru-RU" dirty="0" smtClean="0"/>
              <a:t>«Пёстрые рассказы» </a:t>
            </a:r>
            <a:r>
              <a:rPr lang="ru-RU" dirty="0"/>
              <a:t>(1886), </a:t>
            </a:r>
            <a:r>
              <a:rPr lang="ru-RU" dirty="0" smtClean="0"/>
              <a:t>         «В сумерках» </a:t>
            </a:r>
            <a:r>
              <a:rPr lang="ru-RU" dirty="0"/>
              <a:t>(1887), </a:t>
            </a:r>
            <a:r>
              <a:rPr lang="ru-RU" dirty="0" smtClean="0"/>
              <a:t>«Хмурые люди» </a:t>
            </a:r>
            <a:r>
              <a:rPr lang="ru-RU" dirty="0"/>
              <a:t>(1890). </a:t>
            </a:r>
          </a:p>
        </p:txBody>
      </p:sp>
      <p:pic>
        <p:nvPicPr>
          <p:cNvPr id="2050" name="Picture 2" descr="http://www.my-chekhov.ru/images/sbornik.jpg"/>
          <p:cNvPicPr>
            <a:picLocks noChangeAspect="1" noChangeArrowheads="1"/>
          </p:cNvPicPr>
          <p:nvPr/>
        </p:nvPicPr>
        <p:blipFill>
          <a:blip r:embed="rId2" cstate="print"/>
          <a:srcRect/>
          <a:stretch>
            <a:fillRect/>
          </a:stretch>
        </p:blipFill>
        <p:spPr bwMode="auto">
          <a:xfrm>
            <a:off x="4067944" y="188640"/>
            <a:ext cx="4824536" cy="6455033"/>
          </a:xfrm>
          <a:prstGeom prst="rect">
            <a:avLst/>
          </a:prstGeom>
          <a:noFill/>
        </p:spPr>
      </p:pic>
    </p:spTree>
  </p:cSld>
  <p:clrMapOvr>
    <a:masterClrMapping/>
  </p:clrMapOvr>
  <p:transition spd="slow">
    <p:pull dir="l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36096" y="2780928"/>
            <a:ext cx="3250704" cy="3672408"/>
          </a:xfrm>
        </p:spPr>
        <p:txBody>
          <a:bodyPr>
            <a:normAutofit/>
          </a:bodyPr>
          <a:lstStyle/>
          <a:p>
            <a:pPr algn="l"/>
            <a:r>
              <a:rPr lang="ru-RU" sz="1800" b="0" dirty="0" smtClean="0">
                <a:solidFill>
                  <a:schemeClr val="bg1"/>
                </a:solidFill>
                <a:effectLst/>
                <a:latin typeface="Times New Roman" pitchFamily="18" charset="0"/>
                <a:cs typeface="Times New Roman" pitchFamily="18" charset="0"/>
              </a:rPr>
              <a:t>Удивительно, как сочетался у А.П. Чехова труд писателя с трудом врача. А доктором,     не знавшим устали, принимавшим в год до тысячи, а порой и до трёх тысяч пациентов, А.П. Чехов был всю жизнь. </a:t>
            </a:r>
            <a:br>
              <a:rPr lang="ru-RU" sz="1800" b="0" dirty="0" smtClean="0">
                <a:solidFill>
                  <a:schemeClr val="bg1"/>
                </a:solidFill>
                <a:effectLst/>
                <a:latin typeface="Times New Roman" pitchFamily="18" charset="0"/>
                <a:cs typeface="Times New Roman" pitchFamily="18" charset="0"/>
              </a:rPr>
            </a:br>
            <a:r>
              <a:rPr lang="ru-RU" sz="1800" b="0" dirty="0" smtClean="0">
                <a:solidFill>
                  <a:schemeClr val="bg1"/>
                </a:solidFill>
                <a:effectLst/>
                <a:latin typeface="Times New Roman" pitchFamily="18" charset="0"/>
                <a:cs typeface="Times New Roman" pitchFamily="18" charset="0"/>
              </a:rPr>
              <a:t>«Я презираю лень, как презираю слабость», - говорил писатель.</a:t>
            </a:r>
            <a:endParaRPr lang="ru-RU" sz="1800" b="0" dirty="0">
              <a:solidFill>
                <a:schemeClr val="bg1"/>
              </a:solidFill>
              <a:effectLst/>
              <a:latin typeface="Times New Roman" pitchFamily="18" charset="0"/>
              <a:cs typeface="Times New Roman" pitchFamily="18" charset="0"/>
            </a:endParaRPr>
          </a:p>
        </p:txBody>
      </p:sp>
      <p:pic>
        <p:nvPicPr>
          <p:cNvPr id="13314" name="Picture 2" descr="http://belka.gorod.tomsk.ru/uploads/20549/1292612370/chehov_1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428" y="188639"/>
            <a:ext cx="5128652" cy="6488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38912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0" y="260350"/>
            <a:ext cx="3538538" cy="5865813"/>
          </a:xfrm>
        </p:spPr>
        <p:txBody>
          <a:bodyPr>
            <a:normAutofit/>
          </a:bodyPr>
          <a:lstStyle/>
          <a:p>
            <a:pPr>
              <a:buNone/>
            </a:pPr>
            <a:r>
              <a:rPr lang="ru-RU" dirty="0" smtClean="0"/>
              <a:t>    </a:t>
            </a:r>
            <a:endParaRPr lang="ru-RU" dirty="0"/>
          </a:p>
        </p:txBody>
      </p:sp>
      <p:sp>
        <p:nvSpPr>
          <p:cNvPr id="5" name="Прямоугольник 4"/>
          <p:cNvSpPr/>
          <p:nvPr/>
        </p:nvSpPr>
        <p:spPr>
          <a:xfrm>
            <a:off x="2483768" y="5072074"/>
            <a:ext cx="6945984" cy="1754326"/>
          </a:xfrm>
          <a:prstGeom prst="rect">
            <a:avLst/>
          </a:prstGeom>
        </p:spPr>
        <p:txBody>
          <a:bodyPr wrap="square">
            <a:spAutoFit/>
          </a:bodyPr>
          <a:lstStyle/>
          <a:p>
            <a:endParaRPr lang="ru-RU" dirty="0" smtClean="0"/>
          </a:p>
          <a:p>
            <a:endParaRPr lang="ru-RU" dirty="0"/>
          </a:p>
          <a:p>
            <a:endParaRPr lang="ru-RU" dirty="0" smtClean="0"/>
          </a:p>
          <a:p>
            <a:endParaRPr lang="ru-RU" dirty="0"/>
          </a:p>
          <a:p>
            <a:r>
              <a:rPr lang="ru-RU" dirty="0" smtClean="0"/>
              <a:t>А</a:t>
            </a:r>
            <a:r>
              <a:rPr lang="ru-RU" dirty="0"/>
              <a:t>. П. Чехов с </a:t>
            </a:r>
            <a:r>
              <a:rPr lang="ru-RU" dirty="0" smtClean="0"/>
              <a:t>артистами Художественного театра </a:t>
            </a:r>
          </a:p>
          <a:p>
            <a:r>
              <a:rPr lang="ru-RU" dirty="0" smtClean="0"/>
              <a:t>в 1898 г. за чтением пьесы «Чайка».</a:t>
            </a:r>
            <a:endParaRPr lang="ru-RU" dirty="0"/>
          </a:p>
        </p:txBody>
      </p:sp>
      <p:pic>
        <p:nvPicPr>
          <p:cNvPr id="5122" name="Picture 2" descr="http://hrono.ru/img/rgd/chehov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8712968" cy="59766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48064" y="3717032"/>
            <a:ext cx="3538736" cy="2736304"/>
          </a:xfrm>
        </p:spPr>
        <p:txBody>
          <a:bodyPr>
            <a:normAutofit/>
          </a:bodyPr>
          <a:lstStyle/>
          <a:p>
            <a:pPr algn="l"/>
            <a:r>
              <a:rPr lang="ru-RU" sz="1800" b="0" dirty="0" smtClean="0">
                <a:solidFill>
                  <a:schemeClr val="bg1"/>
                </a:solidFill>
                <a:effectLst/>
                <a:latin typeface="Times New Roman" pitchFamily="18" charset="0"/>
                <a:cs typeface="Times New Roman" pitchFamily="18" charset="0"/>
              </a:rPr>
              <a:t>Ольга </a:t>
            </a:r>
            <a:r>
              <a:rPr lang="ru-RU" sz="1800" b="0" dirty="0" err="1" smtClean="0">
                <a:solidFill>
                  <a:schemeClr val="bg1"/>
                </a:solidFill>
                <a:effectLst/>
                <a:latin typeface="Times New Roman" pitchFamily="18" charset="0"/>
                <a:cs typeface="Times New Roman" pitchFamily="18" charset="0"/>
              </a:rPr>
              <a:t>Леонардовна</a:t>
            </a:r>
            <a:r>
              <a:rPr lang="ru-RU" sz="1800" b="0" dirty="0" smtClean="0">
                <a:solidFill>
                  <a:schemeClr val="bg1"/>
                </a:solidFill>
                <a:effectLst/>
                <a:latin typeface="Times New Roman" pitchFamily="18" charset="0"/>
                <a:cs typeface="Times New Roman" pitchFamily="18" charset="0"/>
              </a:rPr>
              <a:t> </a:t>
            </a:r>
            <a:r>
              <a:rPr lang="ru-RU" sz="1800" b="0" dirty="0" smtClean="0">
                <a:solidFill>
                  <a:schemeClr val="bg1"/>
                </a:solidFill>
                <a:effectLst/>
                <a:latin typeface="Times New Roman" pitchFamily="18" charset="0"/>
                <a:cs typeface="Times New Roman" pitchFamily="18" charset="0"/>
              </a:rPr>
              <a:t/>
            </a:r>
            <a:br>
              <a:rPr lang="ru-RU" sz="1800" b="0" dirty="0" smtClean="0">
                <a:solidFill>
                  <a:schemeClr val="bg1"/>
                </a:solidFill>
                <a:effectLst/>
                <a:latin typeface="Times New Roman" pitchFamily="18" charset="0"/>
                <a:cs typeface="Times New Roman" pitchFamily="18" charset="0"/>
              </a:rPr>
            </a:br>
            <a:r>
              <a:rPr lang="ru-RU" sz="1800" b="0" dirty="0" err="1" smtClean="0">
                <a:solidFill>
                  <a:schemeClr val="bg1"/>
                </a:solidFill>
                <a:effectLst/>
                <a:latin typeface="Times New Roman" pitchFamily="18" charset="0"/>
                <a:cs typeface="Times New Roman" pitchFamily="18" charset="0"/>
              </a:rPr>
              <a:t>Книппер</a:t>
            </a:r>
            <a:r>
              <a:rPr lang="ru-RU" sz="1800" b="0" dirty="0" smtClean="0">
                <a:solidFill>
                  <a:schemeClr val="bg1"/>
                </a:solidFill>
                <a:effectLst/>
                <a:latin typeface="Times New Roman" pitchFamily="18" charset="0"/>
                <a:cs typeface="Times New Roman" pitchFamily="18" charset="0"/>
              </a:rPr>
              <a:t>-Чехова </a:t>
            </a:r>
            <a:r>
              <a:rPr lang="ru-RU" sz="1800" b="0" dirty="0" smtClean="0">
                <a:solidFill>
                  <a:schemeClr val="bg1"/>
                </a:solidFill>
                <a:effectLst/>
                <a:latin typeface="Times New Roman" pitchFamily="18" charset="0"/>
                <a:cs typeface="Times New Roman" pitchFamily="18" charset="0"/>
              </a:rPr>
              <a:t>– народная артистка СССР. Играла с большим успехом во всех пьесах А.П. Чехова: «Чайка» (</a:t>
            </a:r>
            <a:r>
              <a:rPr lang="ru-RU" sz="1800" b="0" dirty="0" err="1" smtClean="0">
                <a:solidFill>
                  <a:schemeClr val="bg1"/>
                </a:solidFill>
                <a:effectLst/>
                <a:latin typeface="Times New Roman" pitchFamily="18" charset="0"/>
                <a:cs typeface="Times New Roman" pitchFamily="18" charset="0"/>
              </a:rPr>
              <a:t>Аркадина</a:t>
            </a:r>
            <a:r>
              <a:rPr lang="ru-RU" sz="1800" b="0" dirty="0" smtClean="0">
                <a:solidFill>
                  <a:schemeClr val="bg1"/>
                </a:solidFill>
                <a:effectLst/>
                <a:latin typeface="Times New Roman" pitchFamily="18" charset="0"/>
                <a:cs typeface="Times New Roman" pitchFamily="18" charset="0"/>
              </a:rPr>
              <a:t>), «Дядя Ваня» (Елена Андреевна), «Три сестры» (Маша), «Вишнёвый сад» (Раневская). </a:t>
            </a:r>
            <a:br>
              <a:rPr lang="ru-RU" sz="1800" b="0" dirty="0" smtClean="0">
                <a:solidFill>
                  <a:schemeClr val="bg1"/>
                </a:solidFill>
                <a:effectLst/>
                <a:latin typeface="Times New Roman" pitchFamily="18" charset="0"/>
                <a:cs typeface="Times New Roman" pitchFamily="18" charset="0"/>
              </a:rPr>
            </a:br>
            <a:r>
              <a:rPr lang="ru-RU" sz="1800" b="0" dirty="0" smtClean="0">
                <a:solidFill>
                  <a:schemeClr val="bg1"/>
                </a:solidFill>
                <a:effectLst/>
                <a:latin typeface="Times New Roman" pitchFamily="18" charset="0"/>
                <a:cs typeface="Times New Roman" pitchFamily="18" charset="0"/>
              </a:rPr>
              <a:t>С 1901г. жена А.П. Чехова.</a:t>
            </a:r>
            <a:endParaRPr lang="ru-RU" sz="1800" b="0" dirty="0">
              <a:solidFill>
                <a:schemeClr val="bg1"/>
              </a:solidFill>
              <a:effectLst/>
              <a:latin typeface="Times New Roman" pitchFamily="18" charset="0"/>
              <a:cs typeface="Times New Roman" pitchFamily="18" charset="0"/>
            </a:endParaRPr>
          </a:p>
        </p:txBody>
      </p:sp>
      <p:pic>
        <p:nvPicPr>
          <p:cNvPr id="4098" name="Picture 2" descr="http://img0.liveinternet.ru/images/attach/b/3/19/539/19539113_627_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4968552" cy="655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9132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http://www.vanmeetin.ru/research/chekhov/people/withKnipper.jpg"/>
          <p:cNvPicPr>
            <a:picLocks noChangeAspect="1" noChangeArrowheads="1"/>
          </p:cNvPicPr>
          <p:nvPr/>
        </p:nvPicPr>
        <p:blipFill>
          <a:blip r:embed="rId2" cstate="print"/>
          <a:srcRect/>
          <a:stretch>
            <a:fillRect/>
          </a:stretch>
        </p:blipFill>
        <p:spPr bwMode="auto">
          <a:xfrm>
            <a:off x="1979712" y="188640"/>
            <a:ext cx="5040560" cy="6480720"/>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517232"/>
            <a:ext cx="8229600" cy="1224136"/>
          </a:xfrm>
        </p:spPr>
        <p:txBody>
          <a:bodyPr>
            <a:normAutofit fontScale="90000"/>
          </a:bodyPr>
          <a:lstStyle/>
          <a:p>
            <a:pPr algn="l"/>
            <a:r>
              <a:rPr lang="ru-RU" sz="1800" dirty="0" smtClean="0">
                <a:solidFill>
                  <a:schemeClr val="tx1"/>
                </a:solidFill>
                <a:latin typeface="Times New Roman" pitchFamily="18" charset="0"/>
                <a:cs typeface="Times New Roman" pitchFamily="18" charset="0"/>
              </a:rPr>
              <a:t/>
            </a:r>
            <a:br>
              <a:rPr lang="ru-RU" sz="1800" dirty="0" smtClean="0">
                <a:solidFill>
                  <a:schemeClr val="tx1"/>
                </a:solidFill>
                <a:latin typeface="Times New Roman" pitchFamily="18" charset="0"/>
                <a:cs typeface="Times New Roman" pitchFamily="18" charset="0"/>
              </a:rPr>
            </a:br>
            <a:r>
              <a:rPr lang="ru-RU" sz="1800" dirty="0">
                <a:solidFill>
                  <a:schemeClr val="tx1"/>
                </a:solidFill>
                <a:latin typeface="Times New Roman" pitchFamily="18" charset="0"/>
                <a:cs typeface="Times New Roman" pitchFamily="18" charset="0"/>
              </a:rPr>
              <a:t/>
            </a:r>
            <a:br>
              <a:rPr lang="ru-RU" sz="1800" dirty="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А.М. Горький и А.П. Чехов  в саду ялтинского дома Чехова. 1900г.</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В беседе с А.М. Горьким А.П. Чехов сказал: «Если каждый человек на куске земли своей сделал бы всё, что он может, как прекрасна была бы земля наша!»</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endParaRPr lang="ru-RU" sz="2000" dirty="0">
              <a:solidFill>
                <a:schemeClr val="tx1"/>
              </a:solidFill>
              <a:latin typeface="Times New Roman" pitchFamily="18" charset="0"/>
              <a:cs typeface="Times New Roman" pitchFamily="18" charset="0"/>
            </a:endParaRPr>
          </a:p>
        </p:txBody>
      </p:sp>
      <p:pic>
        <p:nvPicPr>
          <p:cNvPr id="2050" name="Picture 2" descr="H:\Чехов А.П\clip_image002_thumb[2].jp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928992" cy="5256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7506687"/>
      </p:ext>
    </p:extLst>
  </p:cSld>
  <p:clrMapOvr>
    <a:masterClrMapping/>
  </p:clrMapOvr>
  <p:transition spd="slow">
    <p:wheel spokes="8"/>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79912" y="5229200"/>
            <a:ext cx="5112568" cy="1440160"/>
          </a:xfrm>
        </p:spPr>
        <p:txBody>
          <a:bodyPr>
            <a:normAutofit/>
          </a:bodyPr>
          <a:lstStyle/>
          <a:p>
            <a:pPr algn="l"/>
            <a:r>
              <a:rPr lang="ru-RU" sz="1800" b="0" dirty="0" smtClean="0">
                <a:solidFill>
                  <a:schemeClr val="tx1"/>
                </a:solidFill>
                <a:effectLst/>
                <a:latin typeface="Times New Roman" pitchFamily="18" charset="0"/>
                <a:cs typeface="Times New Roman" pitchFamily="18" charset="0"/>
              </a:rPr>
              <a:t/>
            </a:r>
            <a:br>
              <a:rPr lang="ru-RU" sz="1800" b="0" dirty="0" smtClean="0">
                <a:solidFill>
                  <a:schemeClr val="tx1"/>
                </a:solidFill>
                <a:effectLst/>
                <a:latin typeface="Times New Roman" pitchFamily="18" charset="0"/>
                <a:cs typeface="Times New Roman" pitchFamily="18" charset="0"/>
              </a:rPr>
            </a:br>
            <a:r>
              <a:rPr lang="ru-RU" sz="1800" b="0" dirty="0">
                <a:solidFill>
                  <a:schemeClr val="tx1"/>
                </a:solidFill>
                <a:effectLst/>
                <a:latin typeface="Times New Roman" pitchFamily="18" charset="0"/>
                <a:cs typeface="Times New Roman" pitchFamily="18" charset="0"/>
              </a:rPr>
              <a:t/>
            </a:r>
            <a:br>
              <a:rPr lang="ru-RU" sz="1800" b="0" dirty="0">
                <a:solidFill>
                  <a:schemeClr val="tx1"/>
                </a:solidFill>
                <a:effectLst/>
                <a:latin typeface="Times New Roman" pitchFamily="18" charset="0"/>
                <a:cs typeface="Times New Roman" pitchFamily="18" charset="0"/>
              </a:rPr>
            </a:br>
            <a:r>
              <a:rPr lang="ru-RU" sz="1800" b="0" dirty="0" smtClean="0">
                <a:solidFill>
                  <a:schemeClr val="tx1"/>
                </a:solidFill>
                <a:effectLst/>
                <a:latin typeface="Times New Roman" pitchFamily="18" charset="0"/>
                <a:cs typeface="Times New Roman" pitchFamily="18" charset="0"/>
              </a:rPr>
              <a:t>А.П. Чехов и Л.Н. Толстой. 1902г. </a:t>
            </a:r>
            <a:br>
              <a:rPr lang="ru-RU" sz="1800" b="0" dirty="0" smtClean="0">
                <a:solidFill>
                  <a:schemeClr val="tx1"/>
                </a:solidFill>
                <a:effectLst/>
                <a:latin typeface="Times New Roman" pitchFamily="18" charset="0"/>
                <a:cs typeface="Times New Roman" pitchFamily="18" charset="0"/>
              </a:rPr>
            </a:br>
            <a:r>
              <a:rPr lang="ru-RU" sz="1800" b="0" dirty="0" smtClean="0">
                <a:solidFill>
                  <a:schemeClr val="tx1"/>
                </a:solidFill>
                <a:effectLst/>
                <a:latin typeface="Times New Roman" pitchFamily="18" charset="0"/>
                <a:cs typeface="Times New Roman" pitchFamily="18" charset="0"/>
              </a:rPr>
              <a:t>«Чехов – это Пушкин в прозе». Л.Н. Толстой</a:t>
            </a:r>
            <a:endParaRPr lang="ru-RU" sz="1800" b="0" dirty="0">
              <a:solidFill>
                <a:schemeClr val="tx1"/>
              </a:solidFill>
              <a:effectLst/>
              <a:latin typeface="Times New Roman" pitchFamily="18" charset="0"/>
              <a:cs typeface="Times New Roman" pitchFamily="18" charset="0"/>
            </a:endParaRPr>
          </a:p>
        </p:txBody>
      </p:sp>
      <p:pic>
        <p:nvPicPr>
          <p:cNvPr id="3081" name="Picture 9" descr="http://tolstoys.ru/images/relics/new/present_tolstoy_chekho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88640"/>
            <a:ext cx="7879566"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5434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0" y="1600200"/>
            <a:ext cx="4543425" cy="4525963"/>
          </a:xfrm>
        </p:spPr>
        <p:txBody>
          <a:bodyPr>
            <a:normAutofit lnSpcReduction="10000"/>
          </a:bodyPr>
          <a:lstStyle/>
          <a:p>
            <a:pPr marL="137160" indent="0">
              <a:buNone/>
            </a:pPr>
            <a:r>
              <a:rPr lang="ru-RU" dirty="0" smtClean="0"/>
              <a:t>Исцеляя других, сам он страдал от чахотки.</a:t>
            </a:r>
          </a:p>
          <a:p>
            <a:pPr marL="137160" indent="0">
              <a:buNone/>
            </a:pPr>
            <a:r>
              <a:rPr lang="ru-RU" dirty="0" smtClean="0"/>
              <a:t>А.П. Чехов умирает в 1904г. в курортном немецком городке </a:t>
            </a:r>
            <a:r>
              <a:rPr lang="ru-RU" dirty="0" err="1" smtClean="0"/>
              <a:t>Баденвейлере</a:t>
            </a:r>
            <a:r>
              <a:rPr lang="ru-RU" dirty="0" smtClean="0"/>
              <a:t>. </a:t>
            </a:r>
          </a:p>
          <a:p>
            <a:pPr marL="137160" indent="0">
              <a:buNone/>
            </a:pPr>
            <a:r>
              <a:rPr lang="ru-RU" dirty="0" smtClean="0"/>
              <a:t>Всему миру известно его знаменитое высказывание: «В человеке всё должно быть прекрасно: и лицо, и одежда, и душа, и мысли». </a:t>
            </a:r>
            <a:endParaRPr lang="ru-RU" dirty="0"/>
          </a:p>
        </p:txBody>
      </p:sp>
      <p:pic>
        <p:nvPicPr>
          <p:cNvPr id="30722" name="Picture 2" descr="http://www.vanmeetin.ru/research/chekhov/people/in-Badenweiler-destructed-by-germans-in1914-1918.jpg"/>
          <p:cNvPicPr>
            <a:picLocks noChangeAspect="1" noChangeArrowheads="1"/>
          </p:cNvPicPr>
          <p:nvPr/>
        </p:nvPicPr>
        <p:blipFill>
          <a:blip r:embed="rId2" cstate="print"/>
          <a:srcRect/>
          <a:stretch>
            <a:fillRect/>
          </a:stretch>
        </p:blipFill>
        <p:spPr bwMode="auto">
          <a:xfrm>
            <a:off x="4355976" y="116632"/>
            <a:ext cx="4680520" cy="5669822"/>
          </a:xfrm>
          <a:prstGeom prst="rect">
            <a:avLst/>
          </a:prstGeom>
          <a:noFill/>
        </p:spPr>
      </p:pic>
      <p:sp>
        <p:nvSpPr>
          <p:cNvPr id="5" name="Прямоугольник 4"/>
          <p:cNvSpPr/>
          <p:nvPr/>
        </p:nvSpPr>
        <p:spPr>
          <a:xfrm>
            <a:off x="4572000" y="5786454"/>
            <a:ext cx="4572000" cy="923330"/>
          </a:xfrm>
          <a:prstGeom prst="rect">
            <a:avLst/>
          </a:prstGeom>
        </p:spPr>
        <p:txBody>
          <a:bodyPr>
            <a:spAutoFit/>
          </a:bodyPr>
          <a:lstStyle/>
          <a:p>
            <a:r>
              <a:rPr lang="ru-RU" dirty="0"/>
              <a:t>Памятник Чехову в </a:t>
            </a:r>
            <a:r>
              <a:rPr lang="ru-RU" dirty="0" err="1" smtClean="0"/>
              <a:t>Баденвейлере</a:t>
            </a:r>
            <a:r>
              <a:rPr lang="ru-RU" dirty="0" smtClean="0"/>
              <a:t>, который </a:t>
            </a:r>
          </a:p>
          <a:p>
            <a:r>
              <a:rPr lang="ru-RU" dirty="0" smtClean="0"/>
              <a:t>был </a:t>
            </a:r>
            <a:r>
              <a:rPr lang="ru-RU" dirty="0"/>
              <a:t>уничтожен немцами во время </a:t>
            </a:r>
            <a:r>
              <a:rPr lang="ru-RU" dirty="0" smtClean="0"/>
              <a:t> Первой </a:t>
            </a:r>
            <a:r>
              <a:rPr lang="ru-RU" dirty="0"/>
              <a:t>Мировой </a:t>
            </a:r>
            <a:r>
              <a:rPr lang="ru-RU" dirty="0" smtClean="0"/>
              <a:t>войны</a:t>
            </a:r>
            <a:r>
              <a:rPr lang="ru-RU" dirty="0"/>
              <a:t>.</a:t>
            </a:r>
          </a:p>
        </p:txBody>
      </p:sp>
    </p:spTree>
  </p:cSld>
  <p:clrMapOvr>
    <a:masterClrMapping/>
  </p:clrMapOvr>
  <p:transition spd="slow">
    <p:wheel spokes="8"/>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07504" y="116632"/>
            <a:ext cx="8856984" cy="1080120"/>
          </a:xfrm>
        </p:spPr>
        <p:txBody>
          <a:bodyPr>
            <a:normAutofit fontScale="90000"/>
          </a:bodyPr>
          <a:lstStyle/>
          <a:p>
            <a:r>
              <a:rPr lang="ru-RU" b="1" dirty="0" smtClean="0"/>
              <a:t>Памятник Чехову </a:t>
            </a:r>
            <a:r>
              <a:rPr lang="ru-RU" dirty="0" smtClean="0"/>
              <a:t>в Ялте</a:t>
            </a:r>
            <a:br>
              <a:rPr lang="ru-RU" dirty="0" smtClean="0"/>
            </a:br>
            <a:endParaRPr lang="ru-RU" dirty="0"/>
          </a:p>
        </p:txBody>
      </p:sp>
      <p:pic>
        <p:nvPicPr>
          <p:cNvPr id="4" name="Содержимое 3" descr="250.jpg"/>
          <p:cNvPicPr>
            <a:picLocks noGrp="1" noChangeAspect="1"/>
          </p:cNvPicPr>
          <p:nvPr>
            <p:ph idx="4294967295"/>
          </p:nvPr>
        </p:nvPicPr>
        <p:blipFill>
          <a:blip r:embed="rId2" cstate="print"/>
          <a:stretch>
            <a:fillRect/>
          </a:stretch>
        </p:blipFill>
        <p:spPr>
          <a:xfrm>
            <a:off x="1115616" y="836613"/>
            <a:ext cx="6984776" cy="5832475"/>
          </a:xfrm>
        </p:spPr>
      </p:pic>
    </p:spTree>
  </p:cSld>
  <p:clrMapOvr>
    <a:masterClrMapping/>
  </p:clrMapOvr>
  <p:transition spd="slow">
    <p:split orient="vert"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07504" y="116632"/>
            <a:ext cx="8856984" cy="864096"/>
          </a:xfrm>
        </p:spPr>
        <p:txBody>
          <a:bodyPr>
            <a:normAutofit/>
          </a:bodyPr>
          <a:lstStyle/>
          <a:p>
            <a:r>
              <a:rPr lang="ru-RU" dirty="0" smtClean="0"/>
              <a:t>Памятник в Серпухове</a:t>
            </a:r>
            <a:endParaRPr lang="ru-RU" dirty="0"/>
          </a:p>
        </p:txBody>
      </p:sp>
      <p:pic>
        <p:nvPicPr>
          <p:cNvPr id="4" name="Содержимое 3" descr="250.jpg"/>
          <p:cNvPicPr>
            <a:picLocks noGrp="1" noChangeAspect="1"/>
          </p:cNvPicPr>
          <p:nvPr>
            <p:ph idx="4294967295"/>
          </p:nvPr>
        </p:nvPicPr>
        <p:blipFill>
          <a:blip r:embed="rId2" cstate="print"/>
          <a:stretch>
            <a:fillRect/>
          </a:stretch>
        </p:blipFill>
        <p:spPr>
          <a:xfrm>
            <a:off x="107505" y="908720"/>
            <a:ext cx="8856983" cy="5833393"/>
          </a:xfrm>
        </p:spPr>
      </p:pic>
    </p:spTree>
  </p:cSld>
  <p:clrMapOvr>
    <a:masterClrMapping/>
  </p:clrMapOvr>
  <p:transition spd="slow">
    <p:plu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5868144" y="764704"/>
            <a:ext cx="3275856" cy="5976664"/>
          </a:xfrm>
        </p:spPr>
        <p:txBody>
          <a:bodyPr>
            <a:normAutofit/>
          </a:bodyPr>
          <a:lstStyle/>
          <a:p>
            <a:pPr marL="137160" indent="0">
              <a:buNone/>
            </a:pPr>
            <a:endParaRPr lang="ru-RU" dirty="0" smtClean="0"/>
          </a:p>
          <a:p>
            <a:pPr marL="137160" indent="0">
              <a:buNone/>
            </a:pPr>
            <a:endParaRPr lang="ru-RU" dirty="0"/>
          </a:p>
          <a:p>
            <a:pPr marL="137160" indent="0">
              <a:buNone/>
            </a:pPr>
            <a:endParaRPr lang="ru-RU" dirty="0" smtClean="0"/>
          </a:p>
          <a:p>
            <a:pPr marL="137160" indent="0">
              <a:buNone/>
            </a:pPr>
            <a:endParaRPr lang="ru-RU" dirty="0"/>
          </a:p>
          <a:p>
            <a:pPr marL="137160" indent="0">
              <a:buNone/>
            </a:pPr>
            <a:endParaRPr lang="ru-RU" dirty="0" smtClean="0"/>
          </a:p>
          <a:p>
            <a:pPr marL="137160" indent="0">
              <a:buNone/>
            </a:pPr>
            <a:r>
              <a:rPr lang="ru-RU" dirty="0" smtClean="0"/>
              <a:t>Родился в 1860 г. в г. Таганроге в семье купца Павла Егоровича Чехова. С </a:t>
            </a:r>
            <a:r>
              <a:rPr lang="ru-RU" dirty="0"/>
              <a:t>детских лет Чехов помогал отцу в лавке</a:t>
            </a:r>
            <a:r>
              <a:rPr lang="ru-RU" dirty="0" smtClean="0"/>
              <a:t>.</a:t>
            </a:r>
            <a:endParaRPr lang="ru-RU" dirty="0"/>
          </a:p>
        </p:txBody>
      </p:sp>
      <p:pic>
        <p:nvPicPr>
          <p:cNvPr id="5124" name="Picture 4" descr="http://900igr.net/datai/literatura/Vishnevyj-sad/0007-004-Otchij-dom-A.P.CHekhova.jpg"/>
          <p:cNvPicPr>
            <a:picLocks noChangeAspect="1" noChangeArrowheads="1"/>
          </p:cNvPicPr>
          <p:nvPr/>
        </p:nvPicPr>
        <p:blipFill>
          <a:blip r:embed="rId3" cstate="print"/>
          <a:srcRect/>
          <a:stretch>
            <a:fillRect/>
          </a:stretch>
        </p:blipFill>
        <p:spPr bwMode="auto">
          <a:xfrm>
            <a:off x="142844" y="116632"/>
            <a:ext cx="5869316" cy="6624736"/>
          </a:xfrm>
          <a:prstGeom prst="rect">
            <a:avLst/>
          </a:prstGeom>
          <a:noFill/>
        </p:spPr>
      </p:pic>
    </p:spTree>
  </p:cSld>
  <p:clrMapOvr>
    <a:masterClrMapping/>
  </p:clrMapOvr>
  <p:transition spd="slow">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07504" y="116632"/>
            <a:ext cx="8856984" cy="1008112"/>
          </a:xfrm>
        </p:spPr>
        <p:txBody>
          <a:bodyPr>
            <a:normAutofit/>
          </a:bodyPr>
          <a:lstStyle/>
          <a:p>
            <a:r>
              <a:rPr lang="ru-RU" dirty="0" smtClean="0"/>
              <a:t>Памятник в </a:t>
            </a:r>
            <a:r>
              <a:rPr lang="ru-RU" dirty="0"/>
              <a:t>Ростове-на-Дону</a:t>
            </a:r>
          </a:p>
        </p:txBody>
      </p:sp>
      <p:pic>
        <p:nvPicPr>
          <p:cNvPr id="4" name="Содержимое 3" descr="250.jpg"/>
          <p:cNvPicPr>
            <a:picLocks noGrp="1" noChangeAspect="1"/>
          </p:cNvPicPr>
          <p:nvPr>
            <p:ph idx="4294967295"/>
          </p:nvPr>
        </p:nvPicPr>
        <p:blipFill>
          <a:blip r:embed="rId2" cstate="print"/>
          <a:stretch>
            <a:fillRect/>
          </a:stretch>
        </p:blipFill>
        <p:spPr>
          <a:xfrm>
            <a:off x="107504" y="980728"/>
            <a:ext cx="8928992" cy="5760640"/>
          </a:xfrm>
        </p:spPr>
      </p:pic>
    </p:spTree>
  </p:cSld>
  <p:clrMapOvr>
    <a:masterClrMapping/>
  </p:clrMapOvr>
  <p:transition spd="slow">
    <p:strips dir="l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962674"/>
          </a:xfrm>
        </p:spPr>
        <p:txBody>
          <a:bodyPr>
            <a:noAutofit/>
          </a:bodyPr>
          <a:lstStyle/>
          <a:p>
            <a:pPr algn="l"/>
            <a:r>
              <a:rPr lang="ru-RU" sz="2400" b="0" dirty="0" smtClean="0">
                <a:solidFill>
                  <a:schemeClr val="bg1"/>
                </a:solidFill>
                <a:effectLst/>
                <a:latin typeface="Times New Roman" pitchFamily="18" charset="0"/>
                <a:cs typeface="Times New Roman" pitchFamily="18" charset="0"/>
              </a:rPr>
              <a:t>Однажды в письме к брату Николаю 26-летний Антон Павлович так размышлял о воспитанных людях: «Воспитанные люди удовлетворяют следующим условиям:</a:t>
            </a:r>
            <a:br>
              <a:rPr lang="ru-RU" sz="2400" b="0" dirty="0" smtClean="0">
                <a:solidFill>
                  <a:schemeClr val="bg1"/>
                </a:solidFill>
                <a:effectLst/>
                <a:latin typeface="Times New Roman" pitchFamily="18" charset="0"/>
                <a:cs typeface="Times New Roman" pitchFamily="18" charset="0"/>
              </a:rPr>
            </a:br>
            <a:r>
              <a:rPr lang="ru-RU" sz="2400" b="0" dirty="0" smtClean="0">
                <a:solidFill>
                  <a:schemeClr val="bg1"/>
                </a:solidFill>
                <a:effectLst/>
                <a:latin typeface="Times New Roman" pitchFamily="18" charset="0"/>
                <a:cs typeface="Times New Roman" pitchFamily="18" charset="0"/>
              </a:rPr>
              <a:t>1. Они уважают человеческую личность, всегда снисходительны и уступчивы.</a:t>
            </a:r>
            <a:br>
              <a:rPr lang="ru-RU" sz="2400" b="0" dirty="0" smtClean="0">
                <a:solidFill>
                  <a:schemeClr val="bg1"/>
                </a:solidFill>
                <a:effectLst/>
                <a:latin typeface="Times New Roman" pitchFamily="18" charset="0"/>
                <a:cs typeface="Times New Roman" pitchFamily="18" charset="0"/>
              </a:rPr>
            </a:br>
            <a:r>
              <a:rPr lang="ru-RU" sz="2400" b="0" dirty="0" smtClean="0">
                <a:solidFill>
                  <a:schemeClr val="bg1"/>
                </a:solidFill>
                <a:effectLst/>
                <a:latin typeface="Times New Roman" pitchFamily="18" charset="0"/>
                <a:cs typeface="Times New Roman" pitchFamily="18" charset="0"/>
              </a:rPr>
              <a:t>2. Они уважают чужую собственность, а поэтому платят долги.</a:t>
            </a:r>
            <a:br>
              <a:rPr lang="ru-RU" sz="2400" b="0" dirty="0" smtClean="0">
                <a:solidFill>
                  <a:schemeClr val="bg1"/>
                </a:solidFill>
                <a:effectLst/>
                <a:latin typeface="Times New Roman" pitchFamily="18" charset="0"/>
                <a:cs typeface="Times New Roman" pitchFamily="18" charset="0"/>
              </a:rPr>
            </a:br>
            <a:r>
              <a:rPr lang="ru-RU" sz="2400" b="0" dirty="0" smtClean="0">
                <a:solidFill>
                  <a:schemeClr val="bg1"/>
                </a:solidFill>
                <a:effectLst/>
                <a:latin typeface="Times New Roman" pitchFamily="18" charset="0"/>
                <a:cs typeface="Times New Roman" pitchFamily="18" charset="0"/>
              </a:rPr>
              <a:t>3. Не лгут даже в пустяках… Они не лезут с откровенностями, когда их не спрашивают.</a:t>
            </a:r>
            <a:br>
              <a:rPr lang="ru-RU" sz="2400" b="0" dirty="0" smtClean="0">
                <a:solidFill>
                  <a:schemeClr val="bg1"/>
                </a:solidFill>
                <a:effectLst/>
                <a:latin typeface="Times New Roman" pitchFamily="18" charset="0"/>
                <a:cs typeface="Times New Roman" pitchFamily="18" charset="0"/>
              </a:rPr>
            </a:br>
            <a:r>
              <a:rPr lang="ru-RU" sz="2400" b="0" dirty="0" smtClean="0">
                <a:solidFill>
                  <a:schemeClr val="bg1"/>
                </a:solidFill>
                <a:effectLst/>
                <a:latin typeface="Times New Roman" pitchFamily="18" charset="0"/>
                <a:cs typeface="Times New Roman" pitchFamily="18" charset="0"/>
              </a:rPr>
              <a:t>4. Они не уничтожают себя с той целью, чтобы вызвать в другом сочувствие.</a:t>
            </a:r>
            <a:br>
              <a:rPr lang="ru-RU" sz="2400" b="0" dirty="0" smtClean="0">
                <a:solidFill>
                  <a:schemeClr val="bg1"/>
                </a:solidFill>
                <a:effectLst/>
                <a:latin typeface="Times New Roman" pitchFamily="18" charset="0"/>
                <a:cs typeface="Times New Roman" pitchFamily="18" charset="0"/>
              </a:rPr>
            </a:br>
            <a:r>
              <a:rPr lang="ru-RU" sz="2400" b="0" dirty="0" smtClean="0">
                <a:solidFill>
                  <a:schemeClr val="bg1"/>
                </a:solidFill>
                <a:effectLst/>
                <a:latin typeface="Times New Roman" pitchFamily="18" charset="0"/>
                <a:cs typeface="Times New Roman" pitchFamily="18" charset="0"/>
              </a:rPr>
              <a:t>5. Они не суетны.</a:t>
            </a:r>
            <a:br>
              <a:rPr lang="ru-RU" sz="2400" b="0" dirty="0" smtClean="0">
                <a:solidFill>
                  <a:schemeClr val="bg1"/>
                </a:solidFill>
                <a:effectLst/>
                <a:latin typeface="Times New Roman" pitchFamily="18" charset="0"/>
                <a:cs typeface="Times New Roman" pitchFamily="18" charset="0"/>
              </a:rPr>
            </a:br>
            <a:r>
              <a:rPr lang="ru-RU" sz="2400" b="0" dirty="0" smtClean="0">
                <a:solidFill>
                  <a:schemeClr val="bg1"/>
                </a:solidFill>
                <a:effectLst/>
                <a:latin typeface="Times New Roman" pitchFamily="18" charset="0"/>
                <a:cs typeface="Times New Roman" pitchFamily="18" charset="0"/>
              </a:rPr>
              <a:t>6. Если имеют в себе талант, то уважают его…Они жертвуют для него всем».</a:t>
            </a:r>
            <a:endParaRPr lang="ru-RU" sz="2400" b="0" dirty="0">
              <a:solidFill>
                <a:schemeClr val="bg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9963402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090466"/>
          </a:xfrm>
        </p:spPr>
        <p:txBody>
          <a:bodyPr>
            <a:normAutofit/>
          </a:bodyPr>
          <a:lstStyle/>
          <a:p>
            <a:pPr algn="l"/>
            <a:r>
              <a:rPr lang="ru-RU" sz="2400" b="0" dirty="0" smtClean="0">
                <a:solidFill>
                  <a:schemeClr val="bg1"/>
                </a:solidFill>
                <a:effectLst/>
                <a:latin typeface="Times New Roman" pitchFamily="18" charset="0"/>
                <a:cs typeface="Times New Roman" pitchFamily="18" charset="0"/>
              </a:rPr>
              <a:t>Литература:</a:t>
            </a:r>
            <a:br>
              <a:rPr lang="ru-RU" sz="2400" b="0" dirty="0" smtClean="0">
                <a:solidFill>
                  <a:schemeClr val="bg1"/>
                </a:solidFill>
                <a:effectLst/>
                <a:latin typeface="Times New Roman" pitchFamily="18" charset="0"/>
                <a:cs typeface="Times New Roman" pitchFamily="18" charset="0"/>
              </a:rPr>
            </a:br>
            <a:r>
              <a:rPr lang="ru-RU" sz="2400" b="0" dirty="0" smtClean="0">
                <a:solidFill>
                  <a:schemeClr val="bg1"/>
                </a:solidFill>
                <a:effectLst/>
                <a:latin typeface="Times New Roman" pitchFamily="18" charset="0"/>
                <a:cs typeface="Times New Roman" pitchFamily="18" charset="0"/>
              </a:rPr>
              <a:t>1. Журнал-сборник сценариев для библиотек и школ «Читаем, учимся, играем». №5, 2010.</a:t>
            </a:r>
            <a:br>
              <a:rPr lang="ru-RU" sz="2400" b="0" dirty="0" smtClean="0">
                <a:solidFill>
                  <a:schemeClr val="bg1"/>
                </a:solidFill>
                <a:effectLst/>
                <a:latin typeface="Times New Roman" pitchFamily="18" charset="0"/>
                <a:cs typeface="Times New Roman" pitchFamily="18" charset="0"/>
              </a:rPr>
            </a:br>
            <a:r>
              <a:rPr lang="ru-RU" sz="2400" b="0" dirty="0" smtClean="0">
                <a:solidFill>
                  <a:schemeClr val="bg1"/>
                </a:solidFill>
                <a:effectLst/>
                <a:latin typeface="Times New Roman" pitchFamily="18" charset="0"/>
                <a:cs typeface="Times New Roman" pitchFamily="18" charset="0"/>
              </a:rPr>
              <a:t>2. Дом-музей А.П. Чехова в Ялте. Государственное издательство изобразит. искусства. М., 1963.</a:t>
            </a:r>
            <a:br>
              <a:rPr lang="ru-RU" sz="2400" b="0" dirty="0" smtClean="0">
                <a:solidFill>
                  <a:schemeClr val="bg1"/>
                </a:solidFill>
                <a:effectLst/>
                <a:latin typeface="Times New Roman" pitchFamily="18" charset="0"/>
                <a:cs typeface="Times New Roman" pitchFamily="18" charset="0"/>
              </a:rPr>
            </a:br>
            <a:endParaRPr lang="ru-RU" sz="2400" b="0" dirty="0">
              <a:solidFill>
                <a:schemeClr val="bg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64848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60032" y="5301208"/>
            <a:ext cx="3826768" cy="1224136"/>
          </a:xfrm>
        </p:spPr>
        <p:txBody>
          <a:bodyPr>
            <a:normAutofit/>
          </a:bodyPr>
          <a:lstStyle/>
          <a:p>
            <a:r>
              <a:rPr lang="ru-RU" sz="1800" b="0" dirty="0" smtClean="0">
                <a:solidFill>
                  <a:schemeClr val="bg1"/>
                </a:solidFill>
                <a:effectLst/>
                <a:latin typeface="Times New Roman" pitchFamily="18" charset="0"/>
                <a:cs typeface="Times New Roman" pitchFamily="18" charset="0"/>
              </a:rPr>
              <a:t>Павел Егорович Чехов.</a:t>
            </a:r>
            <a:endParaRPr lang="ru-RU" sz="1800" b="0" dirty="0">
              <a:solidFill>
                <a:schemeClr val="bg1"/>
              </a:solidFill>
              <a:effectLst/>
              <a:latin typeface="Times New Roman" pitchFamily="18" charset="0"/>
              <a:cs typeface="Times New Roman" pitchFamily="18" charset="0"/>
            </a:endParaRPr>
          </a:p>
        </p:txBody>
      </p:sp>
      <p:pic>
        <p:nvPicPr>
          <p:cNvPr id="7170" name="Picture 2" descr="http://900igr.net/datai/literatura/Pisatel-Anton-Pavlovich-CHekhov/0003-004-Otets-Pavel-Egorovich-CHekhov-byl-vesma-interesnoj-lichnostj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6632"/>
            <a:ext cx="5040559" cy="648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51234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759624"/>
            <a:ext cx="8229600" cy="981744"/>
          </a:xfrm>
        </p:spPr>
        <p:txBody>
          <a:bodyPr>
            <a:normAutofit/>
          </a:bodyPr>
          <a:lstStyle/>
          <a:p>
            <a:pPr algn="l"/>
            <a:r>
              <a:rPr lang="ru-RU" sz="1800" b="0" dirty="0" smtClean="0">
                <a:solidFill>
                  <a:schemeClr val="bg1"/>
                </a:solidFill>
                <a:effectLst/>
                <a:latin typeface="Times New Roman" pitchFamily="18" charset="0"/>
                <a:cs typeface="Times New Roman" pitchFamily="18" charset="0"/>
              </a:rPr>
              <a:t>Евгения Яковлевна Чехова. «Для нас дороже матери ничего не существует», - писал Антон Чехов, когда стал постарше.</a:t>
            </a:r>
            <a:endParaRPr lang="ru-RU" sz="1800" b="0" dirty="0">
              <a:solidFill>
                <a:schemeClr val="bg1"/>
              </a:solidFill>
              <a:effectLst/>
              <a:latin typeface="Times New Roman" pitchFamily="18" charset="0"/>
              <a:cs typeface="Times New Roman" pitchFamily="18" charset="0"/>
            </a:endParaRPr>
          </a:p>
        </p:txBody>
      </p:sp>
      <p:pic>
        <p:nvPicPr>
          <p:cNvPr id="8194" name="Picture 2" descr="http://img-fotki.yandex.ru/get/9497/39067198.118/0_8a78c_385b2c61_X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5038725" cy="5570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2111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142844" y="5526832"/>
            <a:ext cx="8893652" cy="1214536"/>
          </a:xfrm>
        </p:spPr>
        <p:txBody>
          <a:bodyPr>
            <a:normAutofit fontScale="85000" lnSpcReduction="10000"/>
          </a:bodyPr>
          <a:lstStyle/>
          <a:p>
            <a:pPr>
              <a:lnSpc>
                <a:spcPct val="110000"/>
              </a:lnSpc>
              <a:buNone/>
            </a:pPr>
            <a:r>
              <a:rPr lang="ru-RU" sz="1600" dirty="0" smtClean="0"/>
              <a:t>Семейная фотография 1874 года. </a:t>
            </a:r>
          </a:p>
          <a:p>
            <a:pPr>
              <a:lnSpc>
                <a:spcPct val="110000"/>
              </a:lnSpc>
              <a:buNone/>
            </a:pPr>
            <a:r>
              <a:rPr lang="ru-RU" sz="1600" dirty="0" smtClean="0"/>
              <a:t>Сидят (слева направо): брат писателя Михаил, сестра Мария, отец Павел Егорович, мать Евгения Яковлевна, </a:t>
            </a:r>
          </a:p>
          <a:p>
            <a:pPr>
              <a:lnSpc>
                <a:spcPct val="110000"/>
              </a:lnSpc>
              <a:buNone/>
            </a:pPr>
            <a:r>
              <a:rPr lang="ru-RU" sz="1600" dirty="0" smtClean="0"/>
              <a:t>жена дяди Митрофана Егоровича Людмила Павловна, их сын Георгий. Стоят: брат писателя Иван, Антон </a:t>
            </a:r>
          </a:p>
          <a:p>
            <a:pPr>
              <a:lnSpc>
                <a:spcPct val="110000"/>
              </a:lnSpc>
              <a:buNone/>
            </a:pPr>
            <a:r>
              <a:rPr lang="ru-RU" sz="1600" dirty="0" smtClean="0"/>
              <a:t>Павлович, старшие братья Николай и Александр, дядя Митрофан Егорович.</a:t>
            </a:r>
            <a:endParaRPr lang="ru-RU" sz="1600" dirty="0"/>
          </a:p>
        </p:txBody>
      </p:sp>
      <p:pic>
        <p:nvPicPr>
          <p:cNvPr id="1026" name="Picture 2" descr="H:\Чехов А.П\chehov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856984"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919664"/>
      </p:ext>
    </p:extLst>
  </p:cSld>
  <p:clrMapOvr>
    <a:masterClrMapping/>
  </p:clrMapOvr>
  <p:transition spd="slow">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869160"/>
            <a:ext cx="8229600" cy="1584176"/>
          </a:xfrm>
        </p:spPr>
        <p:txBody>
          <a:bodyPr>
            <a:normAutofit/>
          </a:bodyPr>
          <a:lstStyle/>
          <a:p>
            <a:pPr algn="l"/>
            <a:r>
              <a:rPr lang="ru-RU" sz="1800" b="0" dirty="0" smtClean="0">
                <a:effectLst/>
                <a:latin typeface="Times New Roman" pitchFamily="18" charset="0"/>
                <a:cs typeface="Times New Roman" pitchFamily="18" charset="0"/>
              </a:rPr>
              <a:t/>
            </a:r>
            <a:br>
              <a:rPr lang="ru-RU" sz="1800" b="0" dirty="0" smtClean="0">
                <a:effectLst/>
                <a:latin typeface="Times New Roman" pitchFamily="18" charset="0"/>
                <a:cs typeface="Times New Roman" pitchFamily="18" charset="0"/>
              </a:rPr>
            </a:br>
            <a:r>
              <a:rPr lang="ru-RU" sz="1800" b="0" dirty="0">
                <a:effectLst/>
                <a:latin typeface="Times New Roman" pitchFamily="18" charset="0"/>
                <a:cs typeface="Times New Roman" pitchFamily="18" charset="0"/>
              </a:rPr>
              <a:t/>
            </a:r>
            <a:br>
              <a:rPr lang="ru-RU" sz="1800" b="0" dirty="0">
                <a:effectLst/>
                <a:latin typeface="Times New Roman" pitchFamily="18" charset="0"/>
                <a:cs typeface="Times New Roman" pitchFamily="18" charset="0"/>
              </a:rPr>
            </a:br>
            <a:r>
              <a:rPr lang="ru-RU" sz="1800" b="0" dirty="0" smtClean="0">
                <a:solidFill>
                  <a:schemeClr val="bg1"/>
                </a:solidFill>
                <a:effectLst/>
                <a:latin typeface="Times New Roman" pitchFamily="18" charset="0"/>
                <a:cs typeface="Times New Roman" pitchFamily="18" charset="0"/>
              </a:rPr>
              <a:t>Таганрогская гимназия.</a:t>
            </a:r>
            <a:br>
              <a:rPr lang="ru-RU" sz="1800" b="0" dirty="0" smtClean="0">
                <a:solidFill>
                  <a:schemeClr val="bg1"/>
                </a:solidFill>
                <a:effectLst/>
                <a:latin typeface="Times New Roman" pitchFamily="18" charset="0"/>
                <a:cs typeface="Times New Roman" pitchFamily="18" charset="0"/>
              </a:rPr>
            </a:br>
            <a:r>
              <a:rPr lang="ru-RU" sz="1800" b="0" dirty="0" smtClean="0">
                <a:solidFill>
                  <a:schemeClr val="bg1"/>
                </a:solidFill>
                <a:effectLst/>
                <a:latin typeface="Times New Roman" pitchFamily="18" charset="0"/>
                <a:cs typeface="Times New Roman" pitchFamily="18" charset="0"/>
              </a:rPr>
              <a:t>Антоше было 15 лет, когда семья переехала в Москву. </a:t>
            </a:r>
            <a:r>
              <a:rPr lang="ru-RU" sz="1800" b="0" dirty="0" smtClean="0">
                <a:solidFill>
                  <a:schemeClr val="bg1"/>
                </a:solidFill>
                <a:effectLst/>
                <a:latin typeface="Times New Roman" pitchFamily="18" charset="0"/>
                <a:cs typeface="Times New Roman" pitchFamily="18" charset="0"/>
              </a:rPr>
              <a:t>Антон остался </a:t>
            </a:r>
            <a:r>
              <a:rPr lang="ru-RU" sz="1800" b="0" dirty="0" smtClean="0">
                <a:solidFill>
                  <a:schemeClr val="bg1"/>
                </a:solidFill>
                <a:effectLst/>
                <a:latin typeface="Times New Roman" pitchFamily="18" charset="0"/>
                <a:cs typeface="Times New Roman" pitchFamily="18" charset="0"/>
              </a:rPr>
              <a:t>в </a:t>
            </a:r>
            <a:r>
              <a:rPr lang="ru-RU" sz="1800" b="0" dirty="0" smtClean="0">
                <a:solidFill>
                  <a:schemeClr val="bg1"/>
                </a:solidFill>
                <a:effectLst/>
                <a:latin typeface="Times New Roman" pitchFamily="18" charset="0"/>
                <a:cs typeface="Times New Roman" pitchFamily="18" charset="0"/>
              </a:rPr>
              <a:t>Таганроге один - заканчивать </a:t>
            </a:r>
            <a:r>
              <a:rPr lang="ru-RU" sz="1800" b="0" dirty="0" smtClean="0">
                <a:solidFill>
                  <a:schemeClr val="bg1"/>
                </a:solidFill>
                <a:effectLst/>
                <a:latin typeface="Times New Roman" pitchFamily="18" charset="0"/>
                <a:cs typeface="Times New Roman" pitchFamily="18" charset="0"/>
              </a:rPr>
              <a:t>гимназию.</a:t>
            </a:r>
            <a:endParaRPr lang="ru-RU" sz="1800" b="0" dirty="0">
              <a:solidFill>
                <a:schemeClr val="bg1"/>
              </a:solidFill>
              <a:effectLst/>
              <a:latin typeface="Times New Roman" pitchFamily="18" charset="0"/>
              <a:cs typeface="Times New Roman" pitchFamily="18" charset="0"/>
            </a:endParaRPr>
          </a:p>
        </p:txBody>
      </p:sp>
      <p:pic>
        <p:nvPicPr>
          <p:cNvPr id="10242" name="Picture 2" descr="http://apchekhov.ru/books/item/f00/s00/z0000025/pic/000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856984" cy="54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02391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4427984" y="980728"/>
            <a:ext cx="4464496" cy="5688632"/>
          </a:xfrm>
        </p:spPr>
        <p:txBody>
          <a:bodyPr>
            <a:normAutofit lnSpcReduction="10000"/>
          </a:bodyPr>
          <a:lstStyle/>
          <a:p>
            <a:pPr marL="137160" indent="0">
              <a:buNone/>
            </a:pPr>
            <a:r>
              <a:rPr lang="ru-RU" dirty="0" smtClean="0"/>
              <a:t>В 1879 г. Антон окончил гимназию и уехал в Москву к семье.  </a:t>
            </a:r>
            <a:r>
              <a:rPr lang="ru-RU" dirty="0"/>
              <a:t>П</a:t>
            </a:r>
            <a:r>
              <a:rPr lang="ru-RU" dirty="0" smtClean="0"/>
              <a:t>оступил в университет на медицинский факультет. Тогда же он начал писать свои первые рассказы. </a:t>
            </a:r>
          </a:p>
          <a:p>
            <a:pPr marL="137160" indent="0">
              <a:buNone/>
            </a:pPr>
            <a:r>
              <a:rPr lang="ru-RU" dirty="0" smtClean="0"/>
              <a:t>Подписывался разными псевдонимами, чаще всего «Антоша </a:t>
            </a:r>
            <a:r>
              <a:rPr lang="ru-RU" dirty="0" err="1" smtClean="0"/>
              <a:t>Чехонте</a:t>
            </a:r>
            <a:r>
              <a:rPr lang="ru-RU" dirty="0" smtClean="0"/>
              <a:t>» – прозвище, которое дал ему один из учителей таганрогской гимназии.</a:t>
            </a:r>
          </a:p>
          <a:p>
            <a:endParaRPr lang="ru-RU" dirty="0">
              <a:solidFill>
                <a:srgbClr val="0070C0"/>
              </a:solidFill>
            </a:endParaRPr>
          </a:p>
        </p:txBody>
      </p:sp>
      <p:pic>
        <p:nvPicPr>
          <p:cNvPr id="9218" name="Picture 2" descr="http://apchekhov.ru/books/item/f00/s00/z0000001/pic/0000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4392488" cy="64807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pli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653136"/>
            <a:ext cx="8229600" cy="2088232"/>
          </a:xfrm>
        </p:spPr>
        <p:txBody>
          <a:bodyPr>
            <a:normAutofit fontScale="90000"/>
          </a:bodyPr>
          <a:lstStyle/>
          <a:p>
            <a:pPr algn="l"/>
            <a:r>
              <a:rPr lang="ru-RU" sz="1800" b="0" dirty="0" smtClean="0">
                <a:effectLst/>
                <a:latin typeface="Times New Roman" pitchFamily="18" charset="0"/>
                <a:cs typeface="Times New Roman" pitchFamily="18" charset="0"/>
              </a:rPr>
              <a:t/>
            </a:r>
            <a:br>
              <a:rPr lang="ru-RU" sz="1800" b="0" dirty="0" smtClean="0">
                <a:effectLst/>
                <a:latin typeface="Times New Roman" pitchFamily="18" charset="0"/>
                <a:cs typeface="Times New Roman" pitchFamily="18" charset="0"/>
              </a:rPr>
            </a:br>
            <a:r>
              <a:rPr lang="ru-RU" sz="1800" b="0" dirty="0">
                <a:effectLst/>
                <a:latin typeface="Times New Roman" pitchFamily="18" charset="0"/>
                <a:cs typeface="Times New Roman" pitchFamily="18" charset="0"/>
              </a:rPr>
              <a:t/>
            </a:r>
            <a:br>
              <a:rPr lang="ru-RU" sz="1800" b="0" dirty="0">
                <a:effectLst/>
                <a:latin typeface="Times New Roman" pitchFamily="18" charset="0"/>
                <a:cs typeface="Times New Roman" pitchFamily="18" charset="0"/>
              </a:rPr>
            </a:br>
            <a:r>
              <a:rPr lang="ru-RU" sz="1800" b="0" dirty="0" smtClean="0">
                <a:effectLst/>
                <a:latin typeface="Times New Roman" pitchFamily="18" charset="0"/>
                <a:cs typeface="Times New Roman" pitchFamily="18" charset="0"/>
              </a:rPr>
              <a:t/>
            </a:r>
            <a:br>
              <a:rPr lang="ru-RU" sz="1800" b="0" dirty="0" smtClean="0">
                <a:effectLst/>
                <a:latin typeface="Times New Roman" pitchFamily="18" charset="0"/>
                <a:cs typeface="Times New Roman" pitchFamily="18" charset="0"/>
              </a:rPr>
            </a:br>
            <a:r>
              <a:rPr lang="ru-RU" sz="1800" b="0" dirty="0" smtClean="0">
                <a:effectLst/>
                <a:latin typeface="Times New Roman" pitchFamily="18" charset="0"/>
                <a:cs typeface="Times New Roman" pitchFamily="18" charset="0"/>
              </a:rPr>
              <a:t/>
            </a:r>
            <a:br>
              <a:rPr lang="ru-RU" sz="1800" b="0" dirty="0" smtClean="0">
                <a:effectLst/>
                <a:latin typeface="Times New Roman" pitchFamily="18" charset="0"/>
                <a:cs typeface="Times New Roman" pitchFamily="18" charset="0"/>
              </a:rPr>
            </a:br>
            <a:r>
              <a:rPr lang="ru-RU" sz="1800" b="0" dirty="0" smtClean="0">
                <a:solidFill>
                  <a:schemeClr val="bg1"/>
                </a:solidFill>
                <a:effectLst/>
                <a:latin typeface="Times New Roman" pitchFamily="18" charset="0"/>
                <a:cs typeface="Times New Roman" pitchFamily="18" charset="0"/>
              </a:rPr>
              <a:t>В 24 года А.П. Чехов получил диплом врача. На входных дверях его квартиры появилась вывеска «Доктор А.П. Чехов». Стали приходить больные, причём половина из них лечилась бесплатно. Часто посещал своих больных на дому. В любую погоду он спешил оказать помощь нуждающимся.</a:t>
            </a:r>
            <a:endParaRPr lang="ru-RU" sz="1800" b="0" dirty="0">
              <a:solidFill>
                <a:schemeClr val="bg1"/>
              </a:solidFill>
              <a:effectLst/>
              <a:latin typeface="Times New Roman" pitchFamily="18" charset="0"/>
              <a:cs typeface="Times New Roman" pitchFamily="18" charset="0"/>
            </a:endParaRPr>
          </a:p>
        </p:txBody>
      </p:sp>
      <p:pic>
        <p:nvPicPr>
          <p:cNvPr id="11266" name="Picture 2" descr="http://900igr.net/datai/literatura/ZHizn-Antona-CHekhova/0016-028-CHekhov-vra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784976" cy="5544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647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99792" y="5661248"/>
            <a:ext cx="5987008" cy="1080120"/>
          </a:xfrm>
        </p:spPr>
        <p:txBody>
          <a:bodyPr>
            <a:normAutofit/>
          </a:bodyPr>
          <a:lstStyle/>
          <a:p>
            <a:pPr algn="l"/>
            <a:r>
              <a:rPr lang="ru-RU" sz="1800" b="0" dirty="0" smtClean="0">
                <a:solidFill>
                  <a:schemeClr val="bg1"/>
                </a:solidFill>
                <a:effectLst/>
                <a:latin typeface="Times New Roman" pitchFamily="18" charset="0"/>
                <a:cs typeface="Times New Roman" pitchFamily="18" charset="0"/>
              </a:rPr>
              <a:t>Ванька. Иллюстрация к одноимённому рассказу </a:t>
            </a:r>
            <a:br>
              <a:rPr lang="ru-RU" sz="1800" b="0" dirty="0" smtClean="0">
                <a:solidFill>
                  <a:schemeClr val="bg1"/>
                </a:solidFill>
                <a:effectLst/>
                <a:latin typeface="Times New Roman" pitchFamily="18" charset="0"/>
                <a:cs typeface="Times New Roman" pitchFamily="18" charset="0"/>
              </a:rPr>
            </a:br>
            <a:r>
              <a:rPr lang="ru-RU" sz="1800" b="0" dirty="0" smtClean="0">
                <a:solidFill>
                  <a:schemeClr val="bg1"/>
                </a:solidFill>
                <a:effectLst/>
                <a:latin typeface="Times New Roman" pitchFamily="18" charset="0"/>
                <a:cs typeface="Times New Roman" pitchFamily="18" charset="0"/>
              </a:rPr>
              <a:t>А.П. Чехова. </a:t>
            </a:r>
            <a:br>
              <a:rPr lang="ru-RU" sz="1800" b="0" dirty="0" smtClean="0">
                <a:solidFill>
                  <a:schemeClr val="bg1"/>
                </a:solidFill>
                <a:effectLst/>
                <a:latin typeface="Times New Roman" pitchFamily="18" charset="0"/>
                <a:cs typeface="Times New Roman" pitchFamily="18" charset="0"/>
              </a:rPr>
            </a:br>
            <a:r>
              <a:rPr lang="ru-RU" sz="1800" b="0" dirty="0" smtClean="0">
                <a:solidFill>
                  <a:schemeClr val="bg1"/>
                </a:solidFill>
                <a:effectLst/>
                <a:latin typeface="Times New Roman" pitchFamily="18" charset="0"/>
                <a:cs typeface="Times New Roman" pitchFamily="18" charset="0"/>
              </a:rPr>
              <a:t>Художник Т.В. </a:t>
            </a:r>
            <a:r>
              <a:rPr lang="ru-RU" sz="1800" b="0" dirty="0" err="1" smtClean="0">
                <a:solidFill>
                  <a:schemeClr val="bg1"/>
                </a:solidFill>
                <a:effectLst/>
                <a:latin typeface="Times New Roman" pitchFamily="18" charset="0"/>
                <a:cs typeface="Times New Roman" pitchFamily="18" charset="0"/>
              </a:rPr>
              <a:t>Шишмарёва</a:t>
            </a:r>
            <a:r>
              <a:rPr lang="ru-RU" sz="1800" b="0" dirty="0" smtClean="0">
                <a:solidFill>
                  <a:schemeClr val="bg1"/>
                </a:solidFill>
                <a:effectLst/>
                <a:latin typeface="Times New Roman" pitchFamily="18" charset="0"/>
                <a:cs typeface="Times New Roman" pitchFamily="18" charset="0"/>
              </a:rPr>
              <a:t>. </a:t>
            </a:r>
            <a:r>
              <a:rPr lang="ru-RU" sz="1800" b="0" dirty="0" smtClean="0">
                <a:solidFill>
                  <a:schemeClr val="bg1"/>
                </a:solidFill>
                <a:effectLst/>
                <a:latin typeface="Times New Roman" pitchFamily="18" charset="0"/>
                <a:cs typeface="Times New Roman" pitchFamily="18" charset="0"/>
              </a:rPr>
              <a:t>1953г</a:t>
            </a:r>
            <a:r>
              <a:rPr lang="ru-RU" sz="1800" b="0" dirty="0" smtClean="0">
                <a:solidFill>
                  <a:schemeClr val="bg1"/>
                </a:solidFill>
                <a:effectLst/>
                <a:latin typeface="Times New Roman" pitchFamily="18" charset="0"/>
                <a:cs typeface="Times New Roman" pitchFamily="18" charset="0"/>
              </a:rPr>
              <a:t>.</a:t>
            </a:r>
            <a:endParaRPr lang="ru-RU" sz="1800" b="0" dirty="0">
              <a:solidFill>
                <a:schemeClr val="bg1"/>
              </a:solidFill>
              <a:effectLst/>
              <a:latin typeface="Times New Roman" pitchFamily="18" charset="0"/>
              <a:cs typeface="Times New Roman" pitchFamily="18" charset="0"/>
            </a:endParaRPr>
          </a:p>
        </p:txBody>
      </p:sp>
      <p:pic>
        <p:nvPicPr>
          <p:cNvPr id="12290" name="Picture 2" descr="http://s52.radikal.ru/i138/1101/5a/ea3437eb65a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88640"/>
            <a:ext cx="5472608" cy="5544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521446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326</TotalTime>
  <Words>362</Words>
  <Application>Microsoft Office PowerPoint</Application>
  <PresentationFormat>Экран (4:3)</PresentationFormat>
  <Paragraphs>42</Paragraphs>
  <Slides>22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Апекс</vt:lpstr>
      <vt:lpstr>Презентация PowerPoint</vt:lpstr>
      <vt:lpstr>Презентация PowerPoint</vt:lpstr>
      <vt:lpstr>Павел Егорович Чехов.</vt:lpstr>
      <vt:lpstr>Евгения Яковлевна Чехова. «Для нас дороже матери ничего не существует», - писал Антон Чехов, когда стал постарше.</vt:lpstr>
      <vt:lpstr>Презентация PowerPoint</vt:lpstr>
      <vt:lpstr>  Таганрогская гимназия. Антоше было 15 лет, когда семья переехала в Москву. Антон остался в Таганроге один - заканчивать гимназию.</vt:lpstr>
      <vt:lpstr>Презентация PowerPoint</vt:lpstr>
      <vt:lpstr>    В 24 года А.П. Чехов получил диплом врача. На входных дверях его квартиры появилась вывеска «Доктор А.П. Чехов». Стали приходить больные, причём половина из них лечилась бесплатно. Часто посещал своих больных на дому. В любую погоду он спешил оказать помощь нуждающимся.</vt:lpstr>
      <vt:lpstr>Ванька. Иллюстрация к одноимённому рассказу  А.П. Чехова.  Художник Т.В. Шишмарёва. 1953г.</vt:lpstr>
      <vt:lpstr>Презентация PowerPoint</vt:lpstr>
      <vt:lpstr>Удивительно, как сочетался у А.П. Чехова труд писателя с трудом врача. А доктором,     не знавшим устали, принимавшим в год до тысячи, а порой и до трёх тысяч пациентов, А.П. Чехов был всю жизнь.  «Я презираю лень, как презираю слабость», - говорил писатель.</vt:lpstr>
      <vt:lpstr>Презентация PowerPoint</vt:lpstr>
      <vt:lpstr>Ольга Леонардовна  Книппер-Чехова – народная артистка СССР. Играла с большим успехом во всех пьесах А.П. Чехова: «Чайка» (Аркадина), «Дядя Ваня» (Елена Андреевна), «Три сестры» (Маша), «Вишнёвый сад» (Раневская).  С 1901г. жена А.П. Чехова.</vt:lpstr>
      <vt:lpstr>Презентация PowerPoint</vt:lpstr>
      <vt:lpstr>  А.М. Горький и А.П. Чехов  в саду ялтинского дома Чехова. 1900г. В беседе с А.М. Горьким А.П. Чехов сказал: «Если каждый человек на куске земли своей сделал бы всё, что он может, как прекрасна была бы земля наша!»  </vt:lpstr>
      <vt:lpstr>  А.П. Чехов и Л.Н. Толстой. 1902г.  «Чехов – это Пушкин в прозе». Л.Н. Толстой</vt:lpstr>
      <vt:lpstr>Презентация PowerPoint</vt:lpstr>
      <vt:lpstr>Памятник Чехову в Ялте </vt:lpstr>
      <vt:lpstr>Памятник в Серпухове</vt:lpstr>
      <vt:lpstr>Памятник в Ростове-на-Дону</vt:lpstr>
      <vt:lpstr>Однажды в письме к брату Николаю 26-летний Антон Павлович так размышлял о воспитанных людях: «Воспитанные люди удовлетворяют следующим условиям: 1. Они уважают человеческую личность, всегда снисходительны и уступчивы. 2. Они уважают чужую собственность, а поэтому платят долги. 3. Не лгут даже в пустяках… Они не лезут с откровенностями, когда их не спрашивают. 4. Они не уничтожают себя с той целью, чтобы вызвать в другом сочувствие. 5. Они не суетны. 6. Если имеют в себе талант, то уважают его…Они жертвуют для него всем».</vt:lpstr>
      <vt:lpstr>Литература: 1. Журнал-сборник сценариев для библиотек и школ «Читаем, учимся, играем». №5, 2010. 2. Дом-музей А.П. Чехова в Ялте. Государственное издательство изобразит. искусства. М., 1963.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Ксения2010</dc:creator>
  <cp:lastModifiedBy>Admin</cp:lastModifiedBy>
  <cp:revision>37</cp:revision>
  <dcterms:created xsi:type="dcterms:W3CDTF">2012-02-18T06:00:17Z</dcterms:created>
  <dcterms:modified xsi:type="dcterms:W3CDTF">2016-01-26T18:05:35Z</dcterms:modified>
</cp:coreProperties>
</file>