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49" r:id="rId2"/>
  </p:sldMasterIdLst>
  <p:notesMasterIdLst>
    <p:notesMasterId r:id="rId21"/>
  </p:notesMasterIdLst>
  <p:sldIdLst>
    <p:sldId id="264" r:id="rId3"/>
    <p:sldId id="256" r:id="rId4"/>
    <p:sldId id="258" r:id="rId5"/>
    <p:sldId id="259" r:id="rId6"/>
    <p:sldId id="270" r:id="rId7"/>
    <p:sldId id="271" r:id="rId8"/>
    <p:sldId id="260" r:id="rId9"/>
    <p:sldId id="257" r:id="rId10"/>
    <p:sldId id="272" r:id="rId11"/>
    <p:sldId id="263" r:id="rId12"/>
    <p:sldId id="273" r:id="rId13"/>
    <p:sldId id="274" r:id="rId14"/>
    <p:sldId id="261" r:id="rId15"/>
    <p:sldId id="275" r:id="rId16"/>
    <p:sldId id="262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0" autoAdjust="0"/>
  </p:normalViewPr>
  <p:slideViewPr>
    <p:cSldViewPr>
      <p:cViewPr varScale="1">
        <p:scale>
          <a:sx n="72" d="100"/>
          <a:sy n="72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9B40-F858-46C7-A718-89ED75383681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D33F-B3CA-4D09-940F-02BB5EC4A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AD33F-B3CA-4D09-940F-02BB5EC4A02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A080-F45F-4A4B-98BB-57F199B1AED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F072-320D-450F-8A42-CFBEB289F8B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462E6-A846-4A39-94E5-6FD0B5F77B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962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6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A080-F45F-4A4B-98BB-57F199B1AED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3962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4FAD-812F-44B5-AEB5-ED31F691B5C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8AB8-8BCC-49BE-A3A3-09A057ECF94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E12-370A-42F7-A5D8-7F70AEBEAE7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7428-81C5-447C-B0B4-AAA09CAF440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1438-8EC5-4131-959B-73B681C4988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C113-6F07-44A0-8C0D-B8E889EB734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89FD-E0C5-4AD8-856B-BB5046F9114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4FAD-812F-44B5-AEB5-ED31F691B5C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D15D-1117-4B49-AC81-4FEAA92B568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F072-320D-450F-8A42-CFBEB289F8B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462E6-A846-4A39-94E5-6FD0B5F77BD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8AB8-8BCC-49BE-A3A3-09A057ECF9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E12-370A-42F7-A5D8-7F70AEBEAE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7428-81C5-447C-B0B4-AAA09CAF440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1438-8EC5-4131-959B-73B681C4988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C113-6F07-44A0-8C0D-B8E889EB734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89FD-E0C5-4AD8-856B-BB5046F911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D15D-1117-4B49-AC81-4FEAA92B568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5BF68B-3E86-4E04-A2A6-AD8CF0B646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38" r:id="rId2"/>
    <p:sldLayoutId id="2147483747" r:id="rId3"/>
    <p:sldLayoutId id="2147483739" r:id="rId4"/>
    <p:sldLayoutId id="2147483748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35BF68B-3E86-4E04-A2A6-AD8CF0B646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&#1050;&#1083;&#1072;&#1089;&#1089;&#1080;&#1095;&#1077;&#1089;&#1082;&#1072;&#1103;%20&#1084;&#1091;&#1079;&#1099;&#1082;&#1072;\&#1064;&#1086;&#1087;&#1077;&#1085;%20&#1060;\&#1064;&#1086;&#1087;&#1077;&#1085;%20&#1060;.%20-%20&#1055;&#1088;&#1077;&#1083;&#1102;&#1076;&#1080;&#1103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Это было у моря…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914400"/>
            <a:ext cx="7848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+mn-lt"/>
              </a:rPr>
              <a:t>Это было у моря, где ажурная пена,</a:t>
            </a:r>
          </a:p>
          <a:p>
            <a:r>
              <a:rPr lang="ru-RU" sz="2400" b="1" i="1" dirty="0" smtClean="0">
                <a:latin typeface="+mn-lt"/>
              </a:rPr>
              <a:t>Где встречается редко городской экипаж…</a:t>
            </a:r>
          </a:p>
          <a:p>
            <a:r>
              <a:rPr lang="ru-RU" sz="2400" b="1" i="1" dirty="0" smtClean="0">
                <a:latin typeface="+mn-lt"/>
              </a:rPr>
              <a:t>Королева играла – в башне замка – Шопена,</a:t>
            </a:r>
          </a:p>
          <a:p>
            <a:r>
              <a:rPr lang="ru-RU" sz="2400" b="1" i="1" dirty="0" smtClean="0">
                <a:latin typeface="+mn-lt"/>
              </a:rPr>
              <a:t>И внимая Шопену, полюбил её паж.</a:t>
            </a:r>
          </a:p>
          <a:p>
            <a:endParaRPr lang="ru-RU" sz="2400" b="1" i="1" dirty="0" smtClean="0">
              <a:latin typeface="+mn-lt"/>
            </a:endParaRPr>
          </a:p>
          <a:p>
            <a:r>
              <a:rPr lang="ru-RU" sz="2400" b="1" i="1" dirty="0" smtClean="0">
                <a:latin typeface="+mn-lt"/>
              </a:rPr>
              <a:t>Было всё очень просто, было всё очень мило:</a:t>
            </a:r>
          </a:p>
          <a:p>
            <a:r>
              <a:rPr lang="ru-RU" sz="2400" b="1" i="1" dirty="0" smtClean="0">
                <a:latin typeface="+mn-lt"/>
              </a:rPr>
              <a:t>Королева просила перерезать гранат,</a:t>
            </a:r>
          </a:p>
          <a:p>
            <a:r>
              <a:rPr lang="ru-RU" sz="2400" b="1" i="1" dirty="0" smtClean="0">
                <a:latin typeface="+mn-lt"/>
              </a:rPr>
              <a:t>И дала половину, и пажа истомила,</a:t>
            </a:r>
          </a:p>
          <a:p>
            <a:r>
              <a:rPr lang="ru-RU" sz="2400" b="1" i="1" dirty="0" smtClean="0">
                <a:latin typeface="+mn-lt"/>
              </a:rPr>
              <a:t>И пажа полюбила, вся в мотивах сонат.</a:t>
            </a:r>
          </a:p>
          <a:p>
            <a:endParaRPr lang="ru-RU" sz="2400" b="1" i="1" dirty="0" smtClean="0">
              <a:latin typeface="+mn-lt"/>
            </a:endParaRPr>
          </a:p>
          <a:p>
            <a:r>
              <a:rPr lang="ru-RU" sz="2400" b="1" i="1" dirty="0" smtClean="0">
                <a:latin typeface="+mn-lt"/>
              </a:rPr>
              <a:t>А потом отдавалась, отдавалась </a:t>
            </a:r>
            <a:r>
              <a:rPr lang="ru-RU" sz="2400" b="1" i="1" dirty="0" err="1" smtClean="0">
                <a:latin typeface="+mn-lt"/>
              </a:rPr>
              <a:t>грозово</a:t>
            </a:r>
            <a:r>
              <a:rPr lang="ru-RU" sz="2400" b="1" i="1" dirty="0" smtClean="0">
                <a:latin typeface="+mn-lt"/>
              </a:rPr>
              <a:t>,</a:t>
            </a:r>
          </a:p>
          <a:p>
            <a:r>
              <a:rPr lang="ru-RU" sz="2400" b="1" i="1" dirty="0" smtClean="0">
                <a:latin typeface="+mn-lt"/>
              </a:rPr>
              <a:t>До восхода рабыней пробыла госпожа…</a:t>
            </a:r>
          </a:p>
          <a:p>
            <a:r>
              <a:rPr lang="ru-RU" sz="2400" b="1" i="1" dirty="0" smtClean="0">
                <a:latin typeface="+mn-lt"/>
              </a:rPr>
              <a:t>Это было у моря, где волна </a:t>
            </a:r>
            <a:r>
              <a:rPr lang="ru-RU" sz="2400" b="1" i="1" dirty="0" err="1" smtClean="0">
                <a:latin typeface="+mn-lt"/>
              </a:rPr>
              <a:t>бирюзова</a:t>
            </a:r>
            <a:r>
              <a:rPr lang="ru-RU" sz="2400" b="1" i="1" dirty="0" smtClean="0">
                <a:latin typeface="+mn-lt"/>
              </a:rPr>
              <a:t>,</a:t>
            </a:r>
          </a:p>
          <a:p>
            <a:r>
              <a:rPr lang="ru-RU" sz="2400" b="1" i="1" dirty="0" smtClean="0">
                <a:latin typeface="+mn-lt"/>
              </a:rPr>
              <a:t>Где ажурная пена и соната пажа.</a:t>
            </a:r>
          </a:p>
          <a:p>
            <a:r>
              <a:rPr lang="ru-RU" sz="1400" dirty="0" smtClean="0">
                <a:latin typeface="+mn-lt"/>
              </a:rPr>
              <a:t>Февраль 1910</a:t>
            </a:r>
            <a:endParaRPr lang="ru-RU" sz="1400" dirty="0">
              <a:latin typeface="+mn-lt"/>
            </a:endParaRPr>
          </a:p>
        </p:txBody>
      </p:sp>
      <p:pic>
        <p:nvPicPr>
          <p:cNvPr id="5" name="Шопен Ф. - Прелю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6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«Сувенир критике»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152400" y="1524000"/>
            <a:ext cx="4059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</a:rPr>
              <a:t>А. Блок: «У него нет темы».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</a:rPr>
              <a:t>В. Брюсов: «Отсутствие знаний и неумение мыслить принижают поэзию Игоря Северянина и крайне суживают ее горизонт». Упрекает поэта в пошлости.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</a:rPr>
              <a:t>К. Чуковский: «Его стих, кокетливо-пикантный, жеманный, жантильный, весь как бы пропитан этим воздухом бара, журфикса, </a:t>
            </a:r>
            <a:r>
              <a:rPr lang="ru-RU" sz="1800" dirty="0" err="1" smtClean="0">
                <a:latin typeface="Times New Roman" pitchFamily="18" charset="0"/>
              </a:rPr>
              <a:t>кабарэ</a:t>
            </a:r>
            <a:r>
              <a:rPr lang="ru-RU" sz="1800" dirty="0" smtClean="0">
                <a:latin typeface="Times New Roman" pitchFamily="18" charset="0"/>
              </a:rPr>
              <a:t>».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876800" y="1219200"/>
            <a:ext cx="4876800" cy="453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Игорь </a:t>
            </a:r>
            <a:r>
              <a:rPr lang="ru-RU" sz="2000" b="1" dirty="0" smtClean="0">
                <a:latin typeface="Times New Roman" pitchFamily="18" charset="0"/>
              </a:rPr>
              <a:t>-Северянин</a:t>
            </a: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Он тем хорош, что он совсем не то,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Что думает о нём толпа пустая,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Стихов принципиально не читая,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Раз нет в них ананасов и авто.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Фокстрот, кинематограф и лото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Вот, вот куда людская мчится стая!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А между тем душа его простая,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Как день весны. Но это знает кто?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Благословляя мир, проклятье войнам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Он шлёт в стихе, признания достойном,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Слегка скорбя, подчас слегка шутя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Над всею первенствующей планетой...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Он - в каждой песне им от сердца спетой,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>
                <a:latin typeface="Times New Roman" pitchFamily="18" charset="0"/>
              </a:rPr>
              <a:t>Иронизирующее дитя.</a:t>
            </a:r>
            <a:r>
              <a:rPr lang="ru-RU" sz="1400" b="1" i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dirty="0" smtClean="0"/>
              <a:t>			(И. Северянин. 1926)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9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29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9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29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97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297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297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297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2970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" dur="2000" fill="hold"/>
                                        <p:tgtEl>
                                          <p:spTgt spid="2970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/>
      <p:bldP spid="29705" grpId="0" build="p"/>
      <p:bldP spid="29705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0"/>
            <a:ext cx="5791200" cy="762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Янтарная  элегия (1911)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685800"/>
            <a:ext cx="5791200" cy="4572000"/>
          </a:xfrm>
        </p:spPr>
        <p:txBody>
          <a:bodyPr/>
          <a:lstStyle/>
          <a:p>
            <a:pPr algn="r">
              <a:buNone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Деревня, где скучал Онегин,</a:t>
            </a:r>
          </a:p>
          <a:p>
            <a:pPr algn="r">
              <a:buNone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прелестный уголок.</a:t>
            </a:r>
          </a:p>
          <a:p>
            <a:pPr algn="r">
              <a:buNone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А.С. Пушкин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помните прелестный уголок –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Осенний парк в цвету янтарно-алом: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мрамор урн, поставленных бокалом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перекрёстке палевых дорог?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помните студёное стекло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Зелёных струй форелевой речонки: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помните комичные опёнки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кедрами, склонившими чело?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помните над речкою шале, 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я назвал трёхкомнатную дачу,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плакал я от счастья, и заплачу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не раз о счастье и тепле?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помните… О да! Забыть нельзя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Того, что даже нечего и помнить…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хочется Вас грёзами исполнить</a:t>
            </a:r>
          </a:p>
          <a:p>
            <a:pPr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попроситься робко к Вам в друзья…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80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6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8382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n-lt"/>
              </a:rPr>
              <a:t>Это – лирик, тонко воспринимающий природу и весь мир… Это – истинный поэт, глубоко переживающий жизнь и своими ритмами заставляющий читателя страдать и радоваться вместе с собой. Это – </a:t>
            </a:r>
            <a:r>
              <a:rPr lang="ru-RU" sz="2800" dirty="0" err="1" smtClean="0">
                <a:latin typeface="+mn-lt"/>
              </a:rPr>
              <a:t>ироник</a:t>
            </a:r>
            <a:r>
              <a:rPr lang="ru-RU" sz="2800" dirty="0" smtClean="0">
                <a:latin typeface="+mn-lt"/>
              </a:rPr>
              <a:t>, остро подмечающий вокруг себя смешное и низкое и клеймящий это в острой сатире. Это – художник, которому открылась тайна стиха…</a:t>
            </a:r>
          </a:p>
          <a:p>
            <a:pPr algn="just"/>
            <a:endParaRPr lang="ru-RU" sz="2800" dirty="0" smtClean="0">
              <a:latin typeface="+mn-lt"/>
            </a:endParaRPr>
          </a:p>
          <a:p>
            <a:pPr algn="r"/>
            <a:r>
              <a:rPr lang="ru-RU" sz="2400" dirty="0" smtClean="0">
                <a:latin typeface="+mn-lt"/>
              </a:rPr>
              <a:t>В. Брюсов «Игорь Северянин» (1915)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/>
              <a:t>Мороженое из сирени! 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0668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000" dirty="0" smtClean="0">
                <a:latin typeface="Times New Roman" pitchFamily="18" charset="0"/>
              </a:rPr>
              <a:t>- Мороженое из сирени! Мороженое из сирени!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Полпорции десять копеек, четыре копейки буше.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Сударыни, судари, надо ль? - не дорого - можно </a:t>
            </a:r>
            <a:r>
              <a:rPr lang="ru-RU" sz="2000" dirty="0" smtClean="0">
                <a:latin typeface="Times New Roman" pitchFamily="18" charset="0"/>
              </a:rPr>
              <a:t>без </a:t>
            </a:r>
            <a:r>
              <a:rPr lang="ru-RU" sz="2000" dirty="0" smtClean="0">
                <a:latin typeface="Times New Roman" pitchFamily="18" charset="0"/>
              </a:rPr>
              <a:t>прений...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Поешь деликатного, площадь: придется товар по </a:t>
            </a:r>
            <a:r>
              <a:rPr lang="ru-RU" sz="2000" dirty="0" smtClean="0">
                <a:latin typeface="Times New Roman" pitchFamily="18" charset="0"/>
              </a:rPr>
              <a:t>душе</a:t>
            </a:r>
            <a:r>
              <a:rPr lang="ru-RU" sz="2000" dirty="0" smtClean="0">
                <a:latin typeface="Times New Roman" pitchFamily="18" charset="0"/>
              </a:rPr>
              <a:t>!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Я сливочного не имею, фисташковое все </a:t>
            </a:r>
            <a:r>
              <a:rPr lang="ru-RU" sz="2000" dirty="0" smtClean="0">
                <a:latin typeface="Times New Roman" pitchFamily="18" charset="0"/>
              </a:rPr>
              <a:t>распродал</a:t>
            </a:r>
            <a:r>
              <a:rPr lang="ru-RU" sz="2000" dirty="0" smtClean="0">
                <a:latin typeface="Times New Roman" pitchFamily="18" charset="0"/>
              </a:rPr>
              <a:t>...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Ах, граждане, да неужели вы требуете </a:t>
            </a:r>
            <a:r>
              <a:rPr lang="ru-RU" sz="2000" dirty="0" err="1" smtClean="0">
                <a:latin typeface="Times New Roman" pitchFamily="18" charset="0"/>
              </a:rPr>
              <a:t>крэм-брюле</a:t>
            </a:r>
            <a:r>
              <a:rPr lang="ru-RU" sz="2000" dirty="0" smtClean="0">
                <a:latin typeface="Times New Roman" pitchFamily="18" charset="0"/>
              </a:rPr>
              <a:t>?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Пора </a:t>
            </a:r>
            <a:r>
              <a:rPr lang="ru-RU" sz="2000" dirty="0" err="1" smtClean="0">
                <a:latin typeface="Times New Roman" pitchFamily="18" charset="0"/>
              </a:rPr>
              <a:t>популярить</a:t>
            </a:r>
            <a:r>
              <a:rPr lang="ru-RU" sz="2000" dirty="0" smtClean="0">
                <a:latin typeface="Times New Roman" pitchFamily="18" charset="0"/>
              </a:rPr>
              <a:t> изыски, утончиться вкусам народа,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На улицу специи кухонь, </a:t>
            </a:r>
            <a:r>
              <a:rPr lang="ru-RU" sz="2000" dirty="0" err="1" smtClean="0">
                <a:latin typeface="Times New Roman" pitchFamily="18" charset="0"/>
              </a:rPr>
              <a:t>огимнив</a:t>
            </a:r>
            <a:r>
              <a:rPr lang="ru-RU" sz="2000" dirty="0" smtClean="0">
                <a:latin typeface="Times New Roman" pitchFamily="18" charset="0"/>
              </a:rPr>
              <a:t> эксцесс в </a:t>
            </a:r>
            <a:r>
              <a:rPr lang="ru-RU" sz="2000" dirty="0" err="1" smtClean="0">
                <a:latin typeface="Times New Roman" pitchFamily="18" charset="0"/>
              </a:rPr>
              <a:t>вирелэ</a:t>
            </a:r>
            <a:r>
              <a:rPr lang="ru-RU" sz="2000" dirty="0" smtClean="0">
                <a:latin typeface="Times New Roman" pitchFamily="18" charset="0"/>
              </a:rPr>
              <a:t>!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Сирень - сладострастья эмблема. В лилово- </a:t>
            </a:r>
            <a:r>
              <a:rPr lang="ru-RU" sz="2000" dirty="0" smtClean="0">
                <a:latin typeface="Times New Roman" pitchFamily="18" charset="0"/>
              </a:rPr>
              <a:t>изнеженном </a:t>
            </a:r>
            <a:r>
              <a:rPr lang="ru-RU" sz="2000" dirty="0" smtClean="0">
                <a:latin typeface="Times New Roman" pitchFamily="18" charset="0"/>
              </a:rPr>
              <a:t>крене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</a:rPr>
              <a:t>Зальдись</a:t>
            </a:r>
            <a:r>
              <a:rPr lang="ru-RU" sz="2000" dirty="0" smtClean="0">
                <a:latin typeface="Times New Roman" pitchFamily="18" charset="0"/>
              </a:rPr>
              <a:t>, водопадное сердце, в душистый и сладкий </a:t>
            </a:r>
            <a:r>
              <a:rPr lang="ru-RU" sz="2000" dirty="0" smtClean="0">
                <a:latin typeface="Times New Roman" pitchFamily="18" charset="0"/>
              </a:rPr>
              <a:t>пушок</a:t>
            </a:r>
            <a:r>
              <a:rPr lang="ru-RU" sz="2000" dirty="0" smtClean="0">
                <a:latin typeface="Times New Roman" pitchFamily="18" charset="0"/>
              </a:rPr>
              <a:t>...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Мороженое из сирени, мороженое из сирени!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Эй, мальчик со сбитнем, попробуй! Ей-богу, </a:t>
            </a:r>
            <a:r>
              <a:rPr lang="ru-RU" sz="2000" dirty="0" smtClean="0">
                <a:latin typeface="Times New Roman" pitchFamily="18" charset="0"/>
              </a:rPr>
              <a:t>похвалишь</a:t>
            </a:r>
            <a:r>
              <a:rPr lang="ru-RU" sz="2000" dirty="0" smtClean="0">
                <a:latin typeface="Times New Roman" pitchFamily="18" charset="0"/>
              </a:rPr>
              <a:t>, дружок!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1912. Сентябрь </a:t>
            </a:r>
            <a:endParaRPr lang="ru-RU" sz="1800" dirty="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86200" y="5486400"/>
            <a:ext cx="40386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Ананасы в шампанском! Ананасы в шампанском!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Удивительно вкусно, искристо и остро!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Весь я в чем-то норвежском! Весь я в чем-то испанском!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Вдохновляюсь </a:t>
            </a:r>
            <a:r>
              <a:rPr lang="ru-RU" sz="2400" dirty="0" err="1" smtClean="0">
                <a:latin typeface="Times New Roman" pitchFamily="18" charset="0"/>
              </a:rPr>
              <a:t>порывно</a:t>
            </a:r>
            <a:r>
              <a:rPr lang="ru-RU" sz="2400" dirty="0" smtClean="0">
                <a:latin typeface="Times New Roman" pitchFamily="18" charset="0"/>
              </a:rPr>
              <a:t>! И берусь за перо!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Стрекот аэропланов! Беги автомобилей!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err="1" smtClean="0">
                <a:latin typeface="Times New Roman" pitchFamily="18" charset="0"/>
              </a:rPr>
              <a:t>Ветропросвист</a:t>
            </a:r>
            <a:r>
              <a:rPr lang="ru-RU" sz="2400" dirty="0" smtClean="0">
                <a:latin typeface="Times New Roman" pitchFamily="18" charset="0"/>
              </a:rPr>
              <a:t> экспрессов! </a:t>
            </a:r>
            <a:r>
              <a:rPr lang="ru-RU" sz="2400" dirty="0" err="1" smtClean="0">
                <a:latin typeface="Times New Roman" pitchFamily="18" charset="0"/>
              </a:rPr>
              <a:t>Крылолет</a:t>
            </a:r>
            <a:r>
              <a:rPr lang="ru-RU" sz="2400" dirty="0" smtClean="0">
                <a:latin typeface="Times New Roman" pitchFamily="18" charset="0"/>
              </a:rPr>
              <a:t> буеров!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Кто-то здесь зацелован! Там кого-то побили!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Ананасы в шампанском - это пульс вечеров!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В группе девушек нервных, в остром обществе дамском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Я трагедию жизни претворю в </a:t>
            </a:r>
            <a:r>
              <a:rPr lang="ru-RU" sz="2400" dirty="0" err="1" smtClean="0">
                <a:latin typeface="Times New Roman" pitchFamily="18" charset="0"/>
              </a:rPr>
              <a:t>грезофарс</a:t>
            </a:r>
            <a:r>
              <a:rPr lang="ru-RU" sz="2400" dirty="0" smtClean="0">
                <a:latin typeface="Times New Roman" pitchFamily="18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Ананасы в шампанском! Ананасы в шампанском!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</a:rPr>
              <a:t>Из Москвы - в Нагасаки! Из Нью-Йорка - на Марс!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Январь 1915. Петроград.</a:t>
            </a:r>
            <a:endParaRPr lang="ru-RU" sz="28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z="4400" dirty="0" smtClean="0"/>
              <a:t>Ананасы в шампанском!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«Мои ажурные стихи!»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4059238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/>
              <a:t>Самоирония («Допустим, я лирик, но я – и </a:t>
            </a:r>
            <a:r>
              <a:rPr lang="ru-RU" sz="2000" dirty="0" err="1" smtClean="0"/>
              <a:t>ироник</a:t>
            </a:r>
            <a:r>
              <a:rPr lang="ru-RU" sz="2000" dirty="0" smtClean="0"/>
              <a:t>»).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/>
              <a:t>Иногда его ирония достигает большой сатирической остроты («В смокингах, в шик </a:t>
            </a:r>
            <a:r>
              <a:rPr lang="ru-RU" sz="2000" dirty="0" err="1" smtClean="0"/>
              <a:t>опроборенные</a:t>
            </a:r>
            <a:r>
              <a:rPr lang="ru-RU" sz="2000" dirty="0" smtClean="0"/>
              <a:t>, великосветские олухи…»)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/>
              <a:t>Неологизмы («</a:t>
            </a:r>
            <a:r>
              <a:rPr lang="ru-RU" sz="2000" dirty="0" err="1" smtClean="0"/>
              <a:t>офиалчен</a:t>
            </a:r>
            <a:r>
              <a:rPr lang="ru-RU" sz="2000" dirty="0" smtClean="0"/>
              <a:t>», «</a:t>
            </a:r>
            <a:r>
              <a:rPr lang="ru-RU" sz="2000" dirty="0" err="1" smtClean="0"/>
              <a:t>молоточа</a:t>
            </a:r>
            <a:r>
              <a:rPr lang="ru-RU" sz="2000" dirty="0" smtClean="0"/>
              <a:t>», «</a:t>
            </a:r>
            <a:r>
              <a:rPr lang="ru-RU" sz="2000" dirty="0" err="1" smtClean="0"/>
              <a:t>оякорили</a:t>
            </a:r>
            <a:r>
              <a:rPr lang="ru-RU" sz="2000" dirty="0" smtClean="0"/>
              <a:t>», «</a:t>
            </a:r>
            <a:r>
              <a:rPr lang="ru-RU" sz="2000" dirty="0" err="1" smtClean="0"/>
              <a:t>разлепесточил</a:t>
            </a:r>
            <a:r>
              <a:rPr lang="ru-RU" sz="2000" dirty="0" smtClean="0"/>
              <a:t>» и др.)</a:t>
            </a:r>
          </a:p>
        </p:txBody>
      </p:sp>
      <p:pic>
        <p:nvPicPr>
          <p:cNvPr id="11269" name="Picture 7" descr="%d0%a8%d0%b0%d1%80%d0%b6%20%d0%bd%d0%b0%20%d0%9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29000" y="4495800"/>
            <a:ext cx="1652588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8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953000" y="1143000"/>
            <a:ext cx="4059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/>
              <a:t>Ориентация скорее на слушателя, чем на читателя. Его поэзии свойственна мелодичность и благозвучие, стихи имеют близкое к романсному строфическое построение с многочисленными повторами и подхватами отдельных слов и целых фраз, изобилует рефренами и анафорами и разнообразными внутренними созвучиями в стихе - ассонансами и аллитерациями.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/>
              <a:t>Сверхдлинные строчки («О моя дорогая! Ведь теперь еще осень, ведь теперь еще осень…»).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9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4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9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900"/>
                            </p:stCondLst>
                            <p:childTnLst>
                              <p:par>
                                <p:cTn id="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Классические розы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(1925)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066800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latin typeface="+mn-lt"/>
              </a:rPr>
              <a:t>Как хороши, как свежи были розы</a:t>
            </a:r>
          </a:p>
          <a:p>
            <a:pPr algn="r"/>
            <a:r>
              <a:rPr lang="ru-RU" sz="1400" i="1" dirty="0" smtClean="0">
                <a:latin typeface="+mn-lt"/>
              </a:rPr>
              <a:t>В моём саду! Как взор прельщали мой!</a:t>
            </a:r>
          </a:p>
          <a:p>
            <a:pPr algn="r"/>
            <a:r>
              <a:rPr lang="ru-RU" sz="1400" i="1" dirty="0" smtClean="0">
                <a:latin typeface="+mn-lt"/>
              </a:rPr>
              <a:t>Как я молил весенние морозы</a:t>
            </a:r>
          </a:p>
          <a:p>
            <a:pPr algn="r"/>
            <a:r>
              <a:rPr lang="ru-RU" sz="1400" i="1" dirty="0" smtClean="0">
                <a:latin typeface="+mn-lt"/>
              </a:rPr>
              <a:t>Не трогать их холодною рукой!</a:t>
            </a:r>
          </a:p>
          <a:p>
            <a:pPr algn="r"/>
            <a:r>
              <a:rPr lang="ru-RU" sz="1400" i="1" dirty="0" smtClean="0">
                <a:latin typeface="+mn-lt"/>
              </a:rPr>
              <a:t>И. </a:t>
            </a:r>
            <a:r>
              <a:rPr lang="ru-RU" sz="1400" i="1" dirty="0" err="1" smtClean="0">
                <a:latin typeface="+mn-lt"/>
              </a:rPr>
              <a:t>Мятлев</a:t>
            </a:r>
            <a:r>
              <a:rPr lang="ru-RU" sz="1400" i="1" dirty="0" smtClean="0">
                <a:latin typeface="+mn-lt"/>
              </a:rPr>
              <a:t>. 1843</a:t>
            </a:r>
            <a:endParaRPr lang="ru-RU" sz="1400" i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133600"/>
            <a:ext cx="441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В те времена, когда роились грёзы</a:t>
            </a:r>
          </a:p>
          <a:p>
            <a:r>
              <a:rPr lang="ru-RU" dirty="0" smtClean="0">
                <a:latin typeface="+mn-lt"/>
              </a:rPr>
              <a:t>В сердцах людей, прозрачны и ясны,</a:t>
            </a:r>
          </a:p>
          <a:p>
            <a:r>
              <a:rPr lang="ru-RU" dirty="0" smtClean="0">
                <a:latin typeface="+mn-lt"/>
              </a:rPr>
              <a:t>Как хороши, как свежи были розы</a:t>
            </a:r>
          </a:p>
          <a:p>
            <a:r>
              <a:rPr lang="ru-RU" dirty="0" smtClean="0">
                <a:latin typeface="+mn-lt"/>
              </a:rPr>
              <a:t>Моей любви, и славы, и весны!</a:t>
            </a:r>
          </a:p>
          <a:p>
            <a:endParaRPr lang="ru-RU" dirty="0">
              <a:latin typeface="+mn-lt"/>
            </a:endParaRPr>
          </a:p>
          <a:p>
            <a:r>
              <a:rPr lang="ru-RU" dirty="0" smtClean="0">
                <a:latin typeface="+mn-lt"/>
              </a:rPr>
              <a:t>Прошли лета, и всюду льются слёзы…</a:t>
            </a:r>
          </a:p>
          <a:p>
            <a:r>
              <a:rPr lang="ru-RU" dirty="0" smtClean="0">
                <a:latin typeface="+mn-lt"/>
              </a:rPr>
              <a:t>Нет ни страны, ни тех, кто жил в стране…</a:t>
            </a:r>
          </a:p>
          <a:p>
            <a:r>
              <a:rPr lang="ru-RU" dirty="0" smtClean="0">
                <a:latin typeface="+mn-lt"/>
              </a:rPr>
              <a:t>Как хороши, как свежи ныне розы</a:t>
            </a:r>
          </a:p>
          <a:p>
            <a:r>
              <a:rPr lang="ru-RU" dirty="0" smtClean="0">
                <a:latin typeface="+mn-lt"/>
              </a:rPr>
              <a:t>Воспоминаний о минувшем дне!</a:t>
            </a:r>
          </a:p>
          <a:p>
            <a:endParaRPr lang="ru-RU" dirty="0">
              <a:latin typeface="+mn-lt"/>
            </a:endParaRPr>
          </a:p>
          <a:p>
            <a:r>
              <a:rPr lang="ru-RU" dirty="0" smtClean="0">
                <a:latin typeface="+mn-lt"/>
              </a:rPr>
              <a:t>Но дни идут – уже стихают грозы.</a:t>
            </a:r>
          </a:p>
          <a:p>
            <a:r>
              <a:rPr lang="ru-RU" dirty="0" smtClean="0">
                <a:latin typeface="+mn-lt"/>
              </a:rPr>
              <a:t>Вернуться в дом Россия ищет троп…</a:t>
            </a:r>
          </a:p>
          <a:p>
            <a:r>
              <a:rPr lang="ru-RU" dirty="0" smtClean="0">
                <a:latin typeface="+mn-lt"/>
              </a:rPr>
              <a:t>Как хороши, как свежи будут розы,</a:t>
            </a:r>
          </a:p>
          <a:p>
            <a:r>
              <a:rPr lang="ru-RU" dirty="0" smtClean="0">
                <a:latin typeface="+mn-lt"/>
              </a:rPr>
              <a:t>Моей страной мне брошенные в гроб!</a:t>
            </a:r>
          </a:p>
          <a:p>
            <a:r>
              <a:rPr lang="ru-RU" dirty="0" smtClean="0">
                <a:latin typeface="+mn-lt"/>
              </a:rPr>
              <a:t>1925</a:t>
            </a:r>
            <a:endParaRPr lang="ru-RU" dirty="0">
              <a:latin typeface="+mn-lt"/>
            </a:endParaRPr>
          </a:p>
        </p:txBody>
      </p:sp>
      <p:pic>
        <p:nvPicPr>
          <p:cNvPr id="5" name="Рисунок 4" descr="Северянин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3355009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6138"/>
            <a:ext cx="4572000" cy="68018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+mj-lt"/>
              </a:rPr>
              <a:t>	Томление </a:t>
            </a:r>
            <a:r>
              <a:rPr lang="ru-RU" sz="2400" b="1" dirty="0">
                <a:latin typeface="+mj-lt"/>
              </a:rPr>
              <a:t>бури</a:t>
            </a:r>
          </a:p>
          <a:p>
            <a:r>
              <a:rPr lang="ru-RU" sz="2000" dirty="0">
                <a:latin typeface="+mn-lt"/>
              </a:rPr>
              <a:t>Сосны качались, сосны шумели,</a:t>
            </a:r>
          </a:p>
          <a:p>
            <a:r>
              <a:rPr lang="ru-RU" sz="2000" dirty="0">
                <a:latin typeface="+mn-lt"/>
              </a:rPr>
              <a:t>Море рыдало в бело-седом,</a:t>
            </a:r>
          </a:p>
          <a:p>
            <a:r>
              <a:rPr lang="ru-RU" sz="2000" dirty="0">
                <a:latin typeface="+mn-lt"/>
              </a:rPr>
              <a:t>Мы замолчали, мы онемели,</a:t>
            </a:r>
          </a:p>
          <a:p>
            <a:r>
              <a:rPr lang="ru-RU" sz="2000" dirty="0">
                <a:latin typeface="+mn-lt"/>
              </a:rPr>
              <a:t>Вдруг </a:t>
            </a:r>
            <a:r>
              <a:rPr lang="ru-RU" sz="2000" dirty="0" err="1">
                <a:latin typeface="+mn-lt"/>
              </a:rPr>
              <a:t>обеззвучел</a:t>
            </a:r>
            <a:r>
              <a:rPr lang="ru-RU" sz="2000" dirty="0">
                <a:latin typeface="+mn-lt"/>
              </a:rPr>
              <a:t> маленький дом.</a:t>
            </a:r>
          </a:p>
          <a:p>
            <a:endParaRPr lang="ru-RU" sz="2000" baseline="0" dirty="0" smtClean="0">
              <a:latin typeface="+mn-lt"/>
            </a:endParaRPr>
          </a:p>
          <a:p>
            <a:r>
              <a:rPr lang="ru-RU" sz="2000" dirty="0">
                <a:latin typeface="+mn-lt"/>
              </a:rPr>
              <a:t>Облокотившись на подоконник,</a:t>
            </a:r>
          </a:p>
          <a:p>
            <a:r>
              <a:rPr lang="ru-RU" sz="2000" dirty="0">
                <a:latin typeface="+mn-lt"/>
              </a:rPr>
              <a:t>В думе бездумной я застывал.</a:t>
            </a:r>
          </a:p>
          <a:p>
            <a:r>
              <a:rPr lang="ru-RU" sz="2000" dirty="0">
                <a:latin typeface="+mn-lt"/>
              </a:rPr>
              <a:t>В ветре галопом бешеным кони</a:t>
            </a:r>
          </a:p>
          <a:p>
            <a:r>
              <a:rPr lang="ru-RU" sz="2000" dirty="0">
                <a:latin typeface="+mn-lt"/>
              </a:rPr>
              <a:t>Мчались куда-то, пенился вал.</a:t>
            </a:r>
          </a:p>
          <a:p>
            <a:endParaRPr lang="ru-RU" sz="2000" baseline="0" dirty="0" smtClean="0">
              <a:latin typeface="+mn-lt"/>
            </a:endParaRPr>
          </a:p>
          <a:p>
            <a:r>
              <a:rPr lang="ru-RU" sz="2000" dirty="0">
                <a:latin typeface="+mn-lt"/>
              </a:rPr>
              <a:t>Ты на кровати </a:t>
            </a:r>
            <a:r>
              <a:rPr lang="ru-RU" sz="2000" dirty="0" err="1">
                <a:latin typeface="+mn-lt"/>
              </a:rPr>
              <a:t>дрожко</a:t>
            </a:r>
            <a:r>
              <a:rPr lang="ru-RU" sz="2000" dirty="0">
                <a:latin typeface="+mn-lt"/>
              </a:rPr>
              <a:t> лежала</a:t>
            </a:r>
          </a:p>
          <a:p>
            <a:r>
              <a:rPr lang="ru-RU" sz="2000" dirty="0">
                <a:latin typeface="+mn-lt"/>
              </a:rPr>
              <a:t>В </a:t>
            </a:r>
            <a:r>
              <a:rPr lang="ru-RU" sz="2000" dirty="0" err="1">
                <a:latin typeface="+mn-lt"/>
              </a:rPr>
              <a:t>полуознобе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в</a:t>
            </a:r>
            <a:r>
              <a:rPr lang="ru-RU" sz="2000" dirty="0">
                <a:latin typeface="+mn-lt"/>
              </a:rPr>
              <a:t> полубреду.</a:t>
            </a:r>
          </a:p>
          <a:p>
            <a:r>
              <a:rPr lang="ru-RU" sz="2000" dirty="0">
                <a:latin typeface="+mn-lt"/>
              </a:rPr>
              <a:t>Сосны гремели, море рыдало,</a:t>
            </a:r>
          </a:p>
          <a:p>
            <a:r>
              <a:rPr lang="ru-RU" sz="2000" dirty="0">
                <a:latin typeface="+mn-lt"/>
              </a:rPr>
              <a:t>Тихо и мрачно было в саду.</a:t>
            </a:r>
          </a:p>
          <a:p>
            <a:endParaRPr lang="ru-RU" sz="2000" baseline="0" dirty="0" smtClean="0">
              <a:latin typeface="+mn-lt"/>
            </a:endParaRPr>
          </a:p>
          <a:p>
            <a:r>
              <a:rPr lang="ru-RU" sz="2000" dirty="0">
                <a:latin typeface="+mn-lt"/>
              </a:rPr>
              <a:t>Съежились листья желтых акаций.</a:t>
            </a:r>
          </a:p>
          <a:p>
            <a:r>
              <a:rPr lang="ru-RU" sz="2000" dirty="0">
                <a:latin typeface="+mn-lt"/>
              </a:rPr>
              <a:t>Рыжие лужи. Карий песок.</a:t>
            </a:r>
          </a:p>
          <a:p>
            <a:r>
              <a:rPr lang="ru-RU" sz="2000" dirty="0">
                <a:latin typeface="+mn-lt"/>
              </a:rPr>
              <a:t>Разве мы смели утром смеяться?</a:t>
            </a:r>
          </a:p>
          <a:p>
            <a:r>
              <a:rPr lang="ru-RU" sz="2000" dirty="0">
                <a:latin typeface="+mn-lt"/>
              </a:rPr>
              <a:t>Ты одинока. Я одинок.</a:t>
            </a:r>
          </a:p>
          <a:p>
            <a:r>
              <a:rPr lang="ru-RU" i="1" dirty="0"/>
              <a:t>1915. Июнь</a:t>
            </a:r>
          </a:p>
          <a:p>
            <a:r>
              <a:rPr lang="ru-RU" i="1" dirty="0"/>
              <a:t>Эст- </a:t>
            </a:r>
            <a:r>
              <a:rPr lang="ru-RU" i="1" dirty="0" err="1"/>
              <a:t>Тойла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Поэза</a:t>
            </a:r>
            <a:r>
              <a:rPr lang="ru-RU" sz="2800" b="1" dirty="0" smtClean="0"/>
              <a:t>  весеннего  ощущения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От тоски ты готова повеситься,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Отравиться иль выстрелить в рот.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Подожди  три оснеженных месяца,—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 закрутит весна хоровод.</a:t>
            </a:r>
          </a:p>
          <a:p>
            <a:pPr>
              <a:buNone/>
            </a:pPr>
            <a:endParaRPr lang="ru-RU" sz="14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Будут петь соловьи о черемухе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 черемуха — о соловьях.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Дай-то  бог  револьверу дать промахи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 веревке рассыпаться в прах.</a:t>
            </a:r>
          </a:p>
          <a:p>
            <a:pPr>
              <a:buNone/>
            </a:pPr>
            <a:endParaRPr lang="ru-RU" sz="14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Будут рыб можжевеловой  удочкой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Подсекать остриями крючка.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Будет лебедь со снежною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грудочкой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Проплывать по реке, так легка.</a:t>
            </a:r>
          </a:p>
          <a:p>
            <a:pPr>
              <a:buNone/>
            </a:pPr>
            <a:endParaRPr lang="ru-RU" sz="32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Будут почки дышать влагой клейкою,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Зеленеть и струить аромат,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И, обрадованные лазейкою,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Ливни шейку твою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обструят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Зачеремушатся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засиренятся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 разливной рекою кусты.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Запоют, зашумят,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завесенятся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Все подруги твои, как — и ты.</a:t>
            </a:r>
          </a:p>
          <a:p>
            <a:pPr>
              <a:buNone/>
            </a:pPr>
            <a:endParaRPr lang="ru-RU" sz="14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Зазвенит, заликует,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залюбится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Все, что гасло зимой от тоски.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Топором все сухое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обрубится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Смело сочное пустит ростки.</a:t>
            </a:r>
          </a:p>
          <a:p>
            <a:pPr>
              <a:buNone/>
            </a:pPr>
            <a:endParaRPr lang="ru-RU" sz="14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Чем повеситься, лучше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загрезиться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Не травись и в себя не стреляй.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Как-нибудь перебейся три месяца,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Ну, а там недалеко и май!</a:t>
            </a:r>
          </a:p>
          <a:p>
            <a:pPr>
              <a:buNone/>
            </a:pPr>
            <a:r>
              <a:rPr lang="ru-RU" sz="1400" i="1" dirty="0" smtClean="0"/>
              <a:t>(1919)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s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914400"/>
            <a:ext cx="3810000" cy="570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/>
              <a:t>Игорь </a:t>
            </a:r>
            <a:r>
              <a:rPr lang="ru-RU" sz="3800" dirty="0" smtClean="0"/>
              <a:t>- Северянин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 (Игорь Васильевич Лотарёв)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2400" dirty="0"/>
              <a:t>(1887-1941)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752600"/>
            <a:ext cx="4038600" cy="32766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304800" y="2667000"/>
            <a:ext cx="5257800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200" dirty="0" smtClean="0"/>
              <a:t>  </a:t>
            </a:r>
            <a:r>
              <a:rPr lang="ru-RU" sz="3200" dirty="0" smtClean="0"/>
              <a:t>«Я гений, Игорь Северянин…»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447800" y="48768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50"/>
                            </p:stCondLst>
                            <p:childTnLst>
                              <p:par>
                                <p:cTn id="1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dirty="0" smtClean="0"/>
              <a:t>Слово «эгофутуризм» - из названия сборника Игоря Северянина «Пролог. Эгофутуризм. </a:t>
            </a:r>
            <a:r>
              <a:rPr lang="ru-RU" sz="2400" dirty="0" err="1" smtClean="0"/>
              <a:t>Поэза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грандос</a:t>
            </a:r>
            <a:r>
              <a:rPr lang="ru-RU" sz="2400" dirty="0" smtClean="0"/>
              <a:t>. Апофеозная тетрадь третьего тома» (1911).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dirty="0" smtClean="0"/>
              <a:t>В январе 1912 года под флагом эгофутуризма вокруг Северянина объединились К. Олимпов, Г. Иванов, Грааль-Арельский.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dirty="0" err="1" smtClean="0"/>
              <a:t>Эгофутуристический</a:t>
            </a:r>
            <a:r>
              <a:rPr lang="ru-RU" sz="2400" dirty="0" smtClean="0"/>
              <a:t> манифест: «Скрижали Академии </a:t>
            </a:r>
            <a:r>
              <a:rPr lang="ru-RU" sz="2400" dirty="0" err="1" smtClean="0"/>
              <a:t>эгопоэзии</a:t>
            </a:r>
            <a:r>
              <a:rPr lang="ru-RU" sz="2400" dirty="0" smtClean="0"/>
              <a:t>» (</a:t>
            </a:r>
            <a:r>
              <a:rPr lang="ru-RU" sz="2400" dirty="0" err="1" smtClean="0"/>
              <a:t>восславление</a:t>
            </a:r>
            <a:r>
              <a:rPr lang="ru-RU" sz="2400" dirty="0" smtClean="0"/>
              <a:t> эгоизма, теософия, безумие индивидуально и др.)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dirty="0" smtClean="0"/>
              <a:t>Предтечи: К.М. Фофанов и Мирра </a:t>
            </a:r>
            <a:r>
              <a:rPr lang="ru-RU" sz="2400" dirty="0" err="1" smtClean="0"/>
              <a:t>Лохвицкая</a:t>
            </a:r>
            <a:r>
              <a:rPr lang="ru-RU" sz="2400" dirty="0" smtClean="0"/>
              <a:t> (созерцание своего внутреннего мира как мира мечты, безысходная тоска, неприятие действительности)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Эгофутуризм</a:t>
            </a:r>
            <a:br>
              <a:rPr lang="ru-RU" sz="4000"/>
            </a:br>
            <a:r>
              <a:rPr lang="ru-RU" sz="4000"/>
              <a:t>(«я в будущем»)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14400"/>
            <a:ext cx="6477000" cy="5715000"/>
          </a:xfrm>
        </p:spPr>
        <p:txBody>
          <a:bodyPr anchor="ctr"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100" b="1" dirty="0">
                <a:latin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</a:rPr>
              <a:t>…До нас Державиным стал Пушкин, –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Нам надо новых голосов!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Теперь повсюду дирижабли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Летят, пропеллером ворча,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И ассонансы, точно сабли,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Рубнули рифму сгоряча!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Мы живы острым и мгновенным,-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Наш избалованный каприз: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Быть ледяным, но вдохновенным,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И что ни слово, - то сюрприз.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Не терпим мы дешевых копий,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Их примелькавшихся тонов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И потрясающих утопий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 Мы ждем, как розовых слонов…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       (из п</a:t>
            </a:r>
            <a:r>
              <a:rPr lang="ru-RU" sz="2400" dirty="0"/>
              <a:t>ролога «Эгофутуризма». </a:t>
            </a:r>
            <a:endParaRPr lang="ru-RU" sz="2400" dirty="0" smtClean="0"/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err="1" smtClean="0"/>
              <a:t>Поэза-грандиоз</a:t>
            </a:r>
            <a:r>
              <a:rPr lang="ru-RU" sz="2400" dirty="0"/>
              <a:t>. И. Северянин)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4724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Эгофутуристы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1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1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1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10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1000" fill="hold"/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1000" fill="hold"/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1000" fill="hold"/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000" fill="hold"/>
                                        <p:tgtEl>
                                          <p:spTgt spid="163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" fill="hold"/>
                                        <p:tgtEl>
                                          <p:spTgt spid="163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Лозунги «эгофутуризма»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6800" y="1524000"/>
            <a:ext cx="70104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Душа – единственная истина.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Самоутверждение личности.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Поиски нового без </a:t>
            </a:r>
            <a:r>
              <a:rPr lang="ru-RU" dirty="0" err="1" smtClean="0"/>
              <a:t>отвергания</a:t>
            </a:r>
            <a:r>
              <a:rPr lang="ru-RU" dirty="0" smtClean="0"/>
              <a:t> старого.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Осмысленные неологизмы.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Смелые образы, эпитеты.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Борьба со «стереотипами».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dirty="0" smtClean="0"/>
              <a:t>Разнообразие метров.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atin typeface="+mn-lt"/>
              </a:rPr>
              <a:t>  Поэт провозглашал ценность каждой личности</a:t>
            </a:r>
          </a:p>
          <a:p>
            <a:pPr algn="ctr"/>
            <a:r>
              <a:rPr lang="ru-RU" sz="2400" i="1" dirty="0" smtClean="0">
                <a:latin typeface="+mn-lt"/>
              </a:rPr>
              <a:t>«Жизнь человека одного – </a:t>
            </a:r>
          </a:p>
          <a:p>
            <a:pPr algn="ctr"/>
            <a:r>
              <a:rPr lang="ru-RU" sz="2400" i="1" dirty="0" smtClean="0">
                <a:latin typeface="+mn-lt"/>
              </a:rPr>
              <a:t>Дороже и прекрасней мира»</a:t>
            </a:r>
            <a:endParaRPr lang="ru-RU" sz="2800" i="1" dirty="0" smtClean="0">
              <a:latin typeface="+mn-lt"/>
            </a:endParaRPr>
          </a:p>
          <a:p>
            <a:pPr algn="ctr">
              <a:buFont typeface="Wingdings" pitchFamily="2" charset="2"/>
              <a:buChar char="v"/>
            </a:pPr>
            <a:endParaRPr lang="ru-RU" sz="2800" i="1" dirty="0" smtClean="0">
              <a:latin typeface="+mn-lt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atin typeface="+mn-lt"/>
              </a:rPr>
              <a:t>  Отмечает двойственность мира</a:t>
            </a:r>
            <a:endParaRPr lang="ru-RU" sz="2400" b="1" dirty="0" smtClean="0">
              <a:latin typeface="+mn-lt"/>
            </a:endParaRPr>
          </a:p>
          <a:p>
            <a:pPr algn="ctr"/>
            <a:r>
              <a:rPr lang="ru-RU" sz="2400" i="1" dirty="0" smtClean="0">
                <a:latin typeface="+mn-lt"/>
              </a:rPr>
              <a:t>«И в зле – добро, и в добром – злоба»</a:t>
            </a:r>
            <a:endParaRPr lang="ru-RU" sz="2800" i="1" dirty="0" smtClean="0">
              <a:latin typeface="+mn-lt"/>
            </a:endParaRPr>
          </a:p>
          <a:p>
            <a:pPr algn="ctr">
              <a:buFont typeface="Wingdings" pitchFamily="2" charset="2"/>
              <a:buChar char="v"/>
            </a:pPr>
            <a:endParaRPr lang="ru-RU" sz="2800" i="1" dirty="0" smtClean="0">
              <a:latin typeface="+mn-lt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atin typeface="+mn-lt"/>
              </a:rPr>
              <a:t>  Выводит иерархию настоящих ценностей</a:t>
            </a:r>
          </a:p>
          <a:p>
            <a:pPr algn="ctr"/>
            <a:r>
              <a:rPr lang="ru-RU" sz="2400" i="1" dirty="0" smtClean="0">
                <a:latin typeface="+mn-lt"/>
              </a:rPr>
              <a:t>«Любовь! Россия! Солнце! Пушкин! – </a:t>
            </a:r>
          </a:p>
          <a:p>
            <a:pPr algn="ctr"/>
            <a:r>
              <a:rPr lang="ru-RU" sz="2400" i="1" dirty="0" smtClean="0">
                <a:latin typeface="+mn-lt"/>
              </a:rPr>
              <a:t>Могущественные слова!»</a:t>
            </a:r>
            <a:endParaRPr lang="ru-RU" sz="2400" i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2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9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17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17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</a:rPr>
              <a:t> Цель </a:t>
            </a:r>
            <a:r>
              <a:rPr lang="ru-RU" sz="2400" b="1" dirty="0">
                <a:latin typeface="Times New Roman" pitchFamily="18" charset="0"/>
              </a:rPr>
              <a:t>- выявление индивидуальности и отделение ее от коллектива, непрестанное устремление к достижению возможностей Будущего в Настоящем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ru-RU" sz="2400" dirty="0">
              <a:latin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</a:rPr>
              <a:t> Прославление </a:t>
            </a:r>
            <a:r>
              <a:rPr lang="ru-RU" sz="2400" b="1" dirty="0">
                <a:latin typeface="Times New Roman" pitchFamily="18" charset="0"/>
              </a:rPr>
              <a:t>современного города </a:t>
            </a:r>
            <a:r>
              <a:rPr lang="ru-RU" sz="2400" dirty="0">
                <a:latin typeface="Times New Roman" pitchFamily="18" charset="0"/>
              </a:rPr>
              <a:t>(электричества, машин и т.д.).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ru-RU" sz="2400" dirty="0"/>
              <a:t>      </a:t>
            </a:r>
            <a:r>
              <a:rPr lang="ru-RU" sz="2400" dirty="0" smtClean="0"/>
              <a:t> «</a:t>
            </a:r>
            <a:r>
              <a:rPr lang="ru-RU" sz="2000" i="1" dirty="0" smtClean="0"/>
              <a:t>Элегантная </a:t>
            </a:r>
            <a:r>
              <a:rPr lang="ru-RU" sz="2000" i="1" dirty="0"/>
              <a:t>коляска, в электрическом </a:t>
            </a:r>
            <a:r>
              <a:rPr lang="ru-RU" sz="2000" i="1" dirty="0" err="1"/>
              <a:t>биеньи</a:t>
            </a:r>
            <a:r>
              <a:rPr lang="ru-RU" sz="2000" i="1" dirty="0"/>
              <a:t>,</a:t>
            </a:r>
            <a:br>
              <a:rPr lang="ru-RU" sz="2000" i="1" dirty="0"/>
            </a:br>
            <a:r>
              <a:rPr lang="ru-RU" sz="2000" i="1" dirty="0"/>
              <a:t>Эластично шелестела по шоссейному песку</a:t>
            </a:r>
            <a:r>
              <a:rPr lang="ru-RU" sz="2000" i="1" dirty="0" smtClean="0"/>
              <a:t>...»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«...</a:t>
            </a:r>
            <a:r>
              <a:rPr lang="ru-RU" sz="2000" i="1" dirty="0"/>
              <a:t>И </a:t>
            </a:r>
            <a:r>
              <a:rPr lang="ru-RU" sz="2000" i="1" dirty="0" err="1"/>
              <a:t>noд</a:t>
            </a:r>
            <a:r>
              <a:rPr lang="ru-RU" sz="2000" i="1" dirty="0"/>
              <a:t> шинами мотора пыль дымилась, прыгал гравий</a:t>
            </a:r>
            <a:r>
              <a:rPr lang="ru-RU" sz="2000" i="1" dirty="0" smtClean="0"/>
              <a:t>...»</a:t>
            </a:r>
            <a:r>
              <a:rPr lang="ru-RU" sz="2400" dirty="0" smtClean="0"/>
              <a:t> </a:t>
            </a:r>
            <a:endParaRPr lang="ru-RU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ru-RU" sz="2400" dirty="0"/>
              <a:t>    </a:t>
            </a:r>
            <a:r>
              <a:rPr lang="ru-RU" sz="2400" dirty="0" smtClean="0"/>
              <a:t>					 </a:t>
            </a:r>
            <a:r>
              <a:rPr lang="ru-RU" sz="2400" i="1" dirty="0"/>
              <a:t>(«Июльский полдень</a:t>
            </a:r>
            <a:r>
              <a:rPr lang="ru-RU" sz="2400" i="1" dirty="0" smtClean="0"/>
              <a:t>»)</a:t>
            </a:r>
            <a:endParaRPr lang="ru-RU" sz="2400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</a:rPr>
              <a:t> Эстетизм</a:t>
            </a:r>
            <a:r>
              <a:rPr lang="ru-RU" sz="2400" dirty="0">
                <a:latin typeface="Times New Roman" pitchFamily="18" charset="0"/>
              </a:rPr>
              <a:t>; влюбленность в рестораны, будуары; салонный эротизм.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Times New Roman" pitchFamily="18" charset="0"/>
              </a:rPr>
              <a:t> Словотворчество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(«</a:t>
            </a:r>
            <a:r>
              <a:rPr lang="ru-RU" sz="2400" b="1" dirty="0" err="1">
                <a:latin typeface="Times New Roman" pitchFamily="18" charset="0"/>
              </a:rPr>
              <a:t>поэза</a:t>
            </a:r>
            <a:r>
              <a:rPr lang="ru-RU" sz="2400" b="1" dirty="0">
                <a:latin typeface="Times New Roman" pitchFamily="18" charset="0"/>
              </a:rPr>
              <a:t>», «</a:t>
            </a:r>
            <a:r>
              <a:rPr lang="ru-RU" sz="2400" b="1" dirty="0" err="1">
                <a:latin typeface="Times New Roman" pitchFamily="18" charset="0"/>
              </a:rPr>
              <a:t>окалошить</a:t>
            </a:r>
            <a:r>
              <a:rPr lang="ru-RU" sz="2400" b="1" dirty="0">
                <a:latin typeface="Times New Roman" pitchFamily="18" charset="0"/>
              </a:rPr>
              <a:t>», «</a:t>
            </a:r>
            <a:r>
              <a:rPr lang="ru-RU" sz="2400" b="1" dirty="0" err="1">
                <a:latin typeface="Times New Roman" pitchFamily="18" charset="0"/>
              </a:rPr>
              <a:t>олилиен</a:t>
            </a:r>
            <a:r>
              <a:rPr lang="ru-RU" sz="2400" b="1" dirty="0">
                <a:latin typeface="Times New Roman" pitchFamily="18" charset="0"/>
              </a:rPr>
              <a:t>» и др.).</a:t>
            </a:r>
            <a:endParaRPr lang="ru-RU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600" dirty="0">
              <a:latin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0198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Особенности </a:t>
            </a:r>
            <a:r>
              <a:rPr lang="ru-RU" sz="3600" dirty="0" smtClean="0"/>
              <a:t> течения</a:t>
            </a:r>
            <a:r>
              <a:rPr lang="ru-RU" sz="3600" dirty="0"/>
              <a:t>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«Король поэтов»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4059238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Слава Игоря Северянина началась со знаменитой обмолвки Л.Толстого о ничтожестве русской поэзии: в подтверждение своего мнения Толстой процитировал </a:t>
            </a:r>
            <a:r>
              <a:rPr lang="ru-RU" sz="2000" dirty="0" err="1" smtClean="0">
                <a:latin typeface="Times New Roman" pitchFamily="18" charset="0"/>
              </a:rPr>
              <a:t>северянинское</a:t>
            </a:r>
            <a:r>
              <a:rPr lang="ru-RU" sz="2000" dirty="0" smtClean="0">
                <a:latin typeface="Times New Roman" pitchFamily="18" charset="0"/>
              </a:rPr>
              <a:t>: «Вонзите штопор в упругость пробки, и взоры женщин не будут робки» («Хабанера </a:t>
            </a:r>
            <a:r>
              <a:rPr lang="en-US" sz="2000" dirty="0" smtClean="0">
                <a:latin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</a:rPr>
              <a:t>»).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В 1911 – сборник стихов «Пролог. Эгофутуризм. </a:t>
            </a:r>
            <a:r>
              <a:rPr lang="ru-RU" sz="2000" dirty="0" err="1" smtClean="0">
                <a:latin typeface="Times New Roman" pitchFamily="18" charset="0"/>
              </a:rPr>
              <a:t>Поэза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грандос</a:t>
            </a:r>
            <a:r>
              <a:rPr lang="ru-RU" sz="2000" dirty="0" smtClean="0">
                <a:latin typeface="Times New Roman" pitchFamily="18" charset="0"/>
              </a:rPr>
              <a:t>»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SzPct val="88000"/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В 1913 г. - книга стихов «Громокипящий кубок»</a:t>
            </a:r>
            <a:r>
              <a:rPr lang="ru-RU" sz="2000" i="1" dirty="0" smtClean="0">
                <a:latin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</a:rPr>
              <a:t>с предисловием Ф. Сологуба.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SzPct val="88000"/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В 1915г. – сб. «Ананасы в шампанском»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SzPct val="88000"/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В 1931 г. – сб. «Классические розы»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295400"/>
            <a:ext cx="4059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88000"/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</a:rPr>
              <a:t>«Большими аршинными шагами в длинном черном сюртуке выходил на эстраду высокий человек с </a:t>
            </a:r>
            <a:r>
              <a:rPr lang="ru-RU" sz="2000" dirty="0" err="1" smtClean="0">
                <a:latin typeface="Times New Roman" pitchFamily="18" charset="0"/>
              </a:rPr>
              <a:t>лошадино-продолговатым</a:t>
            </a:r>
            <a:r>
              <a:rPr lang="ru-RU" sz="2000" dirty="0" smtClean="0">
                <a:latin typeface="Times New Roman" pitchFamily="18" charset="0"/>
              </a:rPr>
              <a:t> лицом; заложив руки за спину, ножницами расставив ноги и крепко-накрепко упирая их в землю, он смотрел перед собою, никого не видя и не желая видеть, и приступал к скандированию своих </a:t>
            </a:r>
            <a:r>
              <a:rPr lang="ru-RU" sz="2000" dirty="0" err="1" smtClean="0">
                <a:latin typeface="Times New Roman" pitchFamily="18" charset="0"/>
              </a:rPr>
              <a:t>распевно-цезурованных</a:t>
            </a:r>
            <a:r>
              <a:rPr lang="ru-RU" sz="2000" dirty="0" smtClean="0">
                <a:latin typeface="Times New Roman" pitchFamily="18" charset="0"/>
              </a:rPr>
              <a:t> строф. Публики он не замечал, не уделял ей никакого внимания, и именно этот стиль исполнения приводил публику в восторг» (А.М. Арго. Из "Своими глазами: книга воспоминаний»).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858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Чем привлекал поэт своих читателей-современников?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+mn-lt"/>
              </a:rPr>
              <a:t>Северянин очаровывал необычным, ярким, новым – звуками, ощущениями, красками, ритмами. Он превращал будничную жизнь в праздник, уводил в туманный мир роскоши и красоты, пускай «красивости». В этом выдуманном мире живут короли и королевы, принцы и принцессы, пажи, феи. Здесь и современный быт: рестораны, концерты, клубы, гостиные, загородные дачи, моторные ландо, бипланы, экспрессы, вуали, веера, ликёры… В этом мире  скорость, красота, любовь, молодость, роскошь, «высь сфер» – экзотическое, уникальное и в то же время современное.</a:t>
            </a:r>
          </a:p>
          <a:p>
            <a:pPr algn="just"/>
            <a:endParaRPr lang="ru-RU" dirty="0">
              <a:latin typeface="+mn-lt"/>
            </a:endParaRPr>
          </a:p>
          <a:p>
            <a:pPr algn="just"/>
            <a:r>
              <a:rPr lang="ru-RU" dirty="0" smtClean="0">
                <a:latin typeface="+mn-lt"/>
              </a:rPr>
              <a:t>	Об этом необыкновенном мире писать надо необыкновенно: и Северянин изобретал новые жанры. Названия большинства – неологизмы: </a:t>
            </a:r>
            <a:r>
              <a:rPr lang="ru-RU" dirty="0" err="1" smtClean="0">
                <a:latin typeface="+mn-lt"/>
              </a:rPr>
              <a:t>миньонет</a:t>
            </a:r>
            <a:r>
              <a:rPr lang="ru-RU" dirty="0" smtClean="0">
                <a:latin typeface="+mn-lt"/>
              </a:rPr>
              <a:t>, синематограф, квадрат квадратов, </a:t>
            </a:r>
            <a:r>
              <a:rPr lang="ru-RU" dirty="0" err="1" smtClean="0">
                <a:latin typeface="+mn-lt"/>
              </a:rPr>
              <a:t>эгополонез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поэметта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ассонет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диссона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газэлла</a:t>
            </a:r>
            <a:r>
              <a:rPr lang="ru-RU" dirty="0" smtClean="0">
                <a:latin typeface="+mn-lt"/>
              </a:rPr>
              <a:t>, медальон, ноктюрн, хабанера, романс.</a:t>
            </a:r>
          </a:p>
          <a:p>
            <a:pPr algn="just"/>
            <a:r>
              <a:rPr lang="ru-RU" dirty="0" smtClean="0">
                <a:latin typeface="+mn-lt"/>
              </a:rPr>
              <a:t>	Обычно поэт указывал жанры своих стихов. Многие из них носят характер баллады: в них присутствует короткий, необычный, напряжённый сюжет.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Океан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792</TotalTime>
  <Words>1496</Words>
  <Application>Microsoft PowerPoint</Application>
  <PresentationFormat>Экран (4:3)</PresentationFormat>
  <Paragraphs>238</Paragraphs>
  <Slides>18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Бумажная</vt:lpstr>
      <vt:lpstr>Тема1</vt:lpstr>
      <vt:lpstr>Слайд 1</vt:lpstr>
      <vt:lpstr>Игорь - Северянин  (Игорь Васильевич Лотарёв) (1887-1941)</vt:lpstr>
      <vt:lpstr>Эгофутуризм («я в будущем»)</vt:lpstr>
      <vt:lpstr>Эгофутуристы</vt:lpstr>
      <vt:lpstr>Лозунги «эгофутуризма»</vt:lpstr>
      <vt:lpstr>Слайд 6</vt:lpstr>
      <vt:lpstr>Особенности  течения:</vt:lpstr>
      <vt:lpstr>«Король поэтов»</vt:lpstr>
      <vt:lpstr>Слайд 9</vt:lpstr>
      <vt:lpstr>«Сувенир критике»</vt:lpstr>
      <vt:lpstr>Янтарная  элегия (1911)</vt:lpstr>
      <vt:lpstr>Слайд 12</vt:lpstr>
      <vt:lpstr>Мороженое из сирени!  </vt:lpstr>
      <vt:lpstr>Ананасы в шампанском! </vt:lpstr>
      <vt:lpstr>«Мои ажурные стихи!»</vt:lpstr>
      <vt:lpstr>Слайд 16</vt:lpstr>
      <vt:lpstr>Слайд 17</vt:lpstr>
      <vt:lpstr>Поэза  весеннего  ощущения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Оленька</dc:creator>
  <cp:lastModifiedBy>Оленька</cp:lastModifiedBy>
  <cp:revision>50</cp:revision>
  <cp:lastPrinted>1601-01-01T00:00:00Z</cp:lastPrinted>
  <dcterms:created xsi:type="dcterms:W3CDTF">1601-01-01T00:00:00Z</dcterms:created>
  <dcterms:modified xsi:type="dcterms:W3CDTF">2009-11-13T17:20:16Z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