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92" r:id="rId4"/>
    <p:sldId id="270" r:id="rId5"/>
    <p:sldId id="287" r:id="rId6"/>
    <p:sldId id="294" r:id="rId7"/>
    <p:sldId id="282" r:id="rId8"/>
    <p:sldId id="283" r:id="rId9"/>
    <p:sldId id="284" r:id="rId10"/>
    <p:sldId id="285" r:id="rId11"/>
    <p:sldId id="286" r:id="rId12"/>
    <p:sldId id="280" r:id="rId13"/>
    <p:sldId id="288" r:id="rId14"/>
    <p:sldId id="289" r:id="rId15"/>
    <p:sldId id="290" r:id="rId16"/>
    <p:sldId id="293" r:id="rId17"/>
    <p:sldId id="269" r:id="rId18"/>
    <p:sldId id="278" r:id="rId1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99"/>
    <a:srgbClr val="990033"/>
    <a:srgbClr val="996633"/>
    <a:srgbClr val="9900CC"/>
    <a:srgbClr val="FF66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F47CC-58CB-4F07-9597-7356F35EF055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350E-933A-440E-8D9A-20E6367E5B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F47CC-58CB-4F07-9597-7356F35EF055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350E-933A-440E-8D9A-20E6367E5B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F47CC-58CB-4F07-9597-7356F35EF055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350E-933A-440E-8D9A-20E6367E5B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F47CC-58CB-4F07-9597-7356F35EF055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350E-933A-440E-8D9A-20E6367E5B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F47CC-58CB-4F07-9597-7356F35EF055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350E-933A-440E-8D9A-20E6367E5B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F47CC-58CB-4F07-9597-7356F35EF055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350E-933A-440E-8D9A-20E6367E5B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F47CC-58CB-4F07-9597-7356F35EF055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350E-933A-440E-8D9A-20E6367E5B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F47CC-58CB-4F07-9597-7356F35EF055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350E-933A-440E-8D9A-20E6367E5B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F47CC-58CB-4F07-9597-7356F35EF055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350E-933A-440E-8D9A-20E6367E5B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F47CC-58CB-4F07-9597-7356F35EF055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350E-933A-440E-8D9A-20E6367E5B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F47CC-58CB-4F07-9597-7356F35EF055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350E-933A-440E-8D9A-20E6367E5B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F47CC-58CB-4F07-9597-7356F35EF055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7350E-933A-440E-8D9A-20E6367E5B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000" b="1" i="1" dirty="0" smtClean="0">
                <a:solidFill>
                  <a:srgbClr val="FF0000"/>
                </a:solidFill>
              </a:rPr>
              <a:t>Здравствуйте!</a:t>
            </a:r>
            <a:br>
              <a:rPr lang="ru-RU" sz="8000" b="1" i="1" dirty="0" smtClean="0">
                <a:solidFill>
                  <a:srgbClr val="FF0000"/>
                </a:solidFill>
              </a:rPr>
            </a:br>
            <a:r>
              <a:rPr lang="ru-RU" sz="8000" b="1" i="1" dirty="0" smtClean="0">
                <a:solidFill>
                  <a:srgbClr val="FF0000"/>
                </a:solidFill>
              </a:rPr>
              <a:t>Добрый день!</a:t>
            </a:r>
            <a:endParaRPr lang="ru-RU" sz="80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r>
              <a:rPr lang="ru-RU" b="1" dirty="0" smtClean="0">
                <a:solidFill>
                  <a:srgbClr val="7030A0"/>
                </a:solidFill>
              </a:rPr>
              <a:t>Монгуш Мария </a:t>
            </a:r>
            <a:r>
              <a:rPr lang="ru-RU" b="1" dirty="0" err="1" smtClean="0">
                <a:solidFill>
                  <a:srgbClr val="7030A0"/>
                </a:solidFill>
              </a:rPr>
              <a:t>Арзылановна</a:t>
            </a:r>
            <a:r>
              <a:rPr lang="ru-RU" b="1" dirty="0" smtClean="0">
                <a:solidFill>
                  <a:srgbClr val="7030A0"/>
                </a:solidFill>
              </a:rPr>
              <a:t>, </a:t>
            </a:r>
            <a:r>
              <a:rPr lang="ru-RU" b="1" dirty="0" smtClean="0">
                <a:solidFill>
                  <a:srgbClr val="990033"/>
                </a:solidFill>
              </a:rPr>
              <a:t>учитель русского языка и литературы МБОУ  СОШ №1 г.Ак-Довурака Республики Тыва</a:t>
            </a:r>
            <a:endParaRPr lang="ru-RU" b="1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Исследовательская работа: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>
                <a:solidFill>
                  <a:srgbClr val="990033"/>
                </a:solidFill>
              </a:rPr>
              <a:t>Доказать, что это бытовая сказка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Наличия зачина и концовки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Был у одного….А трудовые деньги не выбрасывают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Приём повтора ситуаций и положений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Отец три раза отдаёт сына в работники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Диалог персонажей – представителей противоборствующих сторон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Диалоги отца и сына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Комические ситуации и поступки персонажей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Первые два хозяина платят бездельнику «золотые» задаром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Преувеличение отрицательных качеств персонажа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 люди работают он и понятия не имел… Сын отцовских денег не жалел: тратил их, не считая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Бытоописательные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слова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Трудился сутра до позднего вечера; трудится без устали; потом обливался; не будь дармоедом; его и понукать не нужно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Включение или подбор к сказке загадок, пословиц, поговорок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Без </a:t>
                      </a:r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труда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не вытащишь и рыбку из пруда. Без хорошего </a:t>
                      </a:r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труда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нет плода.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Анализ содержания сказки в форме беседы по вопросам: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467544" y="1556792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00099"/>
                </a:solidFill>
              </a:rPr>
              <a:t>Герменевтический метод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1800" b="1" dirty="0" smtClean="0"/>
              <a:t>- Кого в сказке можно отнести к положительным героям? Почему?</a:t>
            </a:r>
          </a:p>
          <a:p>
            <a:r>
              <a:rPr lang="ru-RU" sz="1800" b="1" dirty="0" smtClean="0"/>
              <a:t>-Кого можно отнести к отрицательным героям? Почему?</a:t>
            </a:r>
          </a:p>
          <a:p>
            <a:r>
              <a:rPr lang="ru-RU" sz="1800" b="1" dirty="0" smtClean="0">
                <a:solidFill>
                  <a:srgbClr val="000099"/>
                </a:solidFill>
              </a:rPr>
              <a:t>  Выборочное чтение сказки по ролям: чтение диалога между отцом и сыном в начале сказки</a:t>
            </a:r>
          </a:p>
          <a:p>
            <a:r>
              <a:rPr lang="ru-RU" sz="1800" b="1" dirty="0" smtClean="0"/>
              <a:t>-Что можно сказать о сыне из данного разговора с отцом?</a:t>
            </a:r>
          </a:p>
          <a:p>
            <a:r>
              <a:rPr lang="ru-RU" sz="1800" b="1" dirty="0" smtClean="0">
                <a:solidFill>
                  <a:srgbClr val="000099"/>
                </a:solidFill>
              </a:rPr>
              <a:t> Чтение диалога между отцом и сыном  в конце сказки по ролям? </a:t>
            </a:r>
          </a:p>
          <a:p>
            <a:r>
              <a:rPr lang="ru-RU" sz="1800" b="1" dirty="0" smtClean="0"/>
              <a:t>-Что можно сказать о сыне из данного разговора с отцом?</a:t>
            </a:r>
          </a:p>
          <a:p>
            <a:r>
              <a:rPr lang="ru-RU" sz="1800" b="1" dirty="0" smtClean="0"/>
              <a:t>-Назовите героев  сказки и дайте им характеристику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1988840"/>
            <a:ext cx="464400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600" b="1" i="1" dirty="0" smtClean="0">
                <a:solidFill>
                  <a:srgbClr val="990033"/>
                </a:solidFill>
              </a:rPr>
              <a:t>Суть герменевтического метода в том, чтобы оказать «читателю квалифицированную помощь для нахождения индивидуального угла зрения, при котором текст оказывается зеркалом, открывает читателю его собственный мир». Работа строится через исследование различных типов текстов. Задача читателя – понять смысл того, что хотели мастера слова донести до внимательного читателя, т.е. осознанно искать секреты создания художественного образа. </a:t>
            </a:r>
            <a:r>
              <a:rPr lang="ru-RU" sz="1600" b="1" i="1" dirty="0" smtClean="0">
                <a:solidFill>
                  <a:srgbClr val="FF0000"/>
                </a:solidFill>
              </a:rPr>
              <a:t>Приёмы и способы работы с текстом: - грамотное чтение; - определение типа текста; - акцентное вычитывание; - определение характера героев; </a:t>
            </a:r>
            <a:r>
              <a:rPr lang="ru-RU" sz="1600" b="1" i="1" dirty="0" smtClean="0">
                <a:solidFill>
                  <a:srgbClr val="990033"/>
                </a:solidFill>
              </a:rPr>
              <a:t>-поиск изобразительных средств.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4040188" cy="63976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Построение кластера в виде     цветика- </a:t>
            </a:r>
            <a:r>
              <a:rPr lang="ru-RU" dirty="0" err="1" smtClean="0"/>
              <a:t>семицветика</a:t>
            </a:r>
            <a:endParaRPr lang="ru-RU" dirty="0"/>
          </a:p>
        </p:txBody>
      </p:sp>
      <p:pic>
        <p:nvPicPr>
          <p:cNvPr id="12" name="Содержимое 3" descr="http://im4-tub-ru.yandex.net/i?id=187064949-63-72&amp;n=21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23528" y="2204864"/>
            <a:ext cx="374441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Эвристическая беседа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600" i="1" dirty="0" smtClean="0"/>
              <a:t>           Заработная плата (оплата труда работника) — вознаграждение за труд в зависимости от квалификации работника, сложности, количества, качества и условий выполняемой работы.</a:t>
            </a:r>
            <a:endParaRPr lang="ru-RU" sz="1600" dirty="0" smtClean="0"/>
          </a:p>
          <a:p>
            <a:pPr>
              <a:buNone/>
            </a:pPr>
            <a:r>
              <a:rPr lang="ru-RU" sz="1600" b="1" i="1" dirty="0" smtClean="0"/>
              <a:t>     В России можно официально работать с 14 лет.</a:t>
            </a:r>
            <a:endParaRPr lang="ru-RU" sz="1600" dirty="0" smtClean="0"/>
          </a:p>
          <a:p>
            <a:pPr>
              <a:buNone/>
            </a:pPr>
            <a:r>
              <a:rPr lang="ru-RU" sz="1600" i="1" dirty="0" smtClean="0"/>
              <a:t>         Так гласит трудовое законодательство, однако здесь есть много важных нюансов.</a:t>
            </a:r>
            <a:endParaRPr lang="ru-RU" sz="1600" dirty="0" smtClean="0"/>
          </a:p>
          <a:p>
            <a:pPr>
              <a:buNone/>
            </a:pPr>
            <a:r>
              <a:rPr lang="ru-RU" sz="1600" i="1" dirty="0" smtClean="0"/>
              <a:t>         В 14-15 лет нельзя работать более 5 часов в день. Детям в возрасте 16-17 лет разрешено работать до 7 часов, при этом во время учебного процесса эти нормы меняются: допустимое время рабочего процесса делится пополам и составляет 2,5 и 3,5 часа.</a:t>
            </a: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75656" y="4005064"/>
            <a:ext cx="12961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«Трудовые    деньги»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627784" y="4077072"/>
            <a:ext cx="14262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работящий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339753" y="5085184"/>
            <a:ext cx="13681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трудолюбивый</a:t>
            </a:r>
            <a:endParaRPr lang="ru-RU" sz="12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187624" y="5373216"/>
            <a:ext cx="11953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/>
              <a:t>  заботливый</a:t>
            </a:r>
            <a:endParaRPr lang="ru-RU" sz="1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11560" y="4509120"/>
            <a:ext cx="963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мудрый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67544" y="3429000"/>
            <a:ext cx="15196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бережливый</a:t>
            </a:r>
            <a:endParaRPr lang="ru-RU" sz="16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403648" y="2708920"/>
            <a:ext cx="12878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/>
              <a:t>догадливый</a:t>
            </a:r>
            <a:endParaRPr lang="ru-RU" sz="16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267744" y="3212976"/>
            <a:ext cx="14946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/>
              <a:t>справедливый</a:t>
            </a:r>
            <a:endParaRPr lang="ru-RU" sz="1600" b="1" dirty="0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467544" y="332656"/>
          <a:ext cx="8208912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1080120">
                <a:tc>
                  <a:txBody>
                    <a:bodyPr/>
                    <a:lstStyle/>
                    <a:p>
                      <a:r>
                        <a:rPr lang="ru-RU" dirty="0" smtClean="0"/>
                        <a:t>Личностные </a:t>
                      </a:r>
                      <a:r>
                        <a:rPr lang="ru-RU" dirty="0" err="1" smtClean="0"/>
                        <a:t>УУД: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умения выделить нравственный аспект в  прочитанной сказке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Регулятивные УУД: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Формулирование темы и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целеполагание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как постановка учебной задачи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67544" y="332656"/>
          <a:ext cx="8208912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2520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Познавательные </a:t>
                      </a:r>
                      <a:r>
                        <a:rPr lang="ru-RU" sz="1600" b="1" dirty="0" smtClean="0"/>
                        <a:t>УУД: 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Поиск и выделение необходимой информации, осознанное и произвольное построение речевого высказывания в устной и письменной форме, смысловое чтение, как осмысление цели чтения и выбор вида чтения в зависимости от цели; извлечение необходимой информации из прочитанной</a:t>
                      </a: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сказки</a:t>
                      </a:r>
                      <a:endParaRPr lang="ru-RU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Коммуникативные УУД: 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умения слушать и вступать в диалог; участвовать в коллективном обсуждении проблемы урока, умение с достаточной полнотой и точностью выражать свои мысли в соответствии с задачами и условиями коммуникации; владение монологической и диалогической формами речи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2636912"/>
            <a:ext cx="4041775" cy="1152127"/>
          </a:xfrm>
        </p:spPr>
        <p:txBody>
          <a:bodyPr>
            <a:normAutofit/>
          </a:bodyPr>
          <a:lstStyle/>
          <a:p>
            <a:r>
              <a:rPr lang="ru-RU" dirty="0" smtClean="0"/>
              <a:t>Ролевая, позиционная игра 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sz="1300" dirty="0" smtClean="0"/>
          </a:p>
          <a:p>
            <a:pPr>
              <a:buNone/>
            </a:pPr>
            <a:endParaRPr lang="ru-RU" sz="1300" dirty="0" smtClean="0"/>
          </a:p>
          <a:p>
            <a:pPr>
              <a:buNone/>
            </a:pPr>
            <a:endParaRPr lang="ru-RU" sz="1300" dirty="0" smtClean="0"/>
          </a:p>
          <a:p>
            <a:pPr>
              <a:buNone/>
            </a:pPr>
            <a:endParaRPr lang="ru-RU" sz="1300" u="sng" dirty="0" smtClean="0"/>
          </a:p>
          <a:p>
            <a:pPr>
              <a:buNone/>
            </a:pPr>
            <a:endParaRPr lang="ru-RU" sz="1300" dirty="0" smtClean="0"/>
          </a:p>
          <a:p>
            <a:pPr>
              <a:buNone/>
            </a:pPr>
            <a:r>
              <a:rPr lang="ru-RU" sz="1800" b="1" dirty="0" smtClean="0"/>
              <a:t>Инсценировка кумыкской народной  сказки  «Неблагодарный богач»</a:t>
            </a:r>
          </a:p>
          <a:p>
            <a:pPr>
              <a:buNone/>
            </a:pPr>
            <a:r>
              <a:rPr lang="ru-RU" sz="1800" b="1" dirty="0" smtClean="0"/>
              <a:t>В ролях:</a:t>
            </a:r>
          </a:p>
          <a:p>
            <a:pPr>
              <a:buNone/>
            </a:pPr>
            <a:r>
              <a:rPr lang="ru-RU" sz="1800" b="1" dirty="0" smtClean="0"/>
              <a:t>Богач Измаил – </a:t>
            </a:r>
            <a:r>
              <a:rPr lang="ru-RU" sz="1800" b="1" dirty="0" err="1" smtClean="0"/>
              <a:t>Ооржак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Амыр-Санаа</a:t>
            </a:r>
            <a:endParaRPr lang="ru-RU" sz="1800" b="1" dirty="0" smtClean="0"/>
          </a:p>
          <a:p>
            <a:pPr>
              <a:buNone/>
            </a:pPr>
            <a:r>
              <a:rPr lang="ru-RU" sz="1800" b="1" dirty="0" smtClean="0"/>
              <a:t>Крестьянин-  </a:t>
            </a:r>
            <a:r>
              <a:rPr lang="ru-RU" sz="1800" b="1" dirty="0" err="1" smtClean="0"/>
              <a:t>Куулар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Чимит</a:t>
            </a:r>
            <a:endParaRPr lang="ru-RU" sz="1800" b="1" dirty="0" smtClean="0"/>
          </a:p>
          <a:p>
            <a:pPr>
              <a:buNone/>
            </a:pPr>
            <a:r>
              <a:rPr lang="ru-RU" sz="1800" b="1" dirty="0" smtClean="0"/>
              <a:t>Лисица –  </a:t>
            </a:r>
            <a:r>
              <a:rPr lang="ru-RU" sz="1800" b="1" dirty="0" err="1" smtClean="0"/>
              <a:t>Байыр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Аюна</a:t>
            </a:r>
            <a:endParaRPr lang="ru-RU" sz="1800" b="1" dirty="0" smtClean="0"/>
          </a:p>
          <a:p>
            <a:pPr>
              <a:buNone/>
            </a:pPr>
            <a:r>
              <a:rPr lang="ru-RU" sz="1800" b="1" dirty="0" smtClean="0"/>
              <a:t>Медведь –</a:t>
            </a:r>
            <a:r>
              <a:rPr lang="ru-RU" sz="1800" b="1" dirty="0" err="1" smtClean="0"/>
              <a:t>Хомушку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Ачыты</a:t>
            </a:r>
            <a:endParaRPr lang="ru-RU" sz="1800" b="1" dirty="0" smtClean="0"/>
          </a:p>
          <a:p>
            <a:pPr>
              <a:buNone/>
            </a:pPr>
            <a:r>
              <a:rPr lang="ru-RU" sz="1800" b="1" dirty="0" smtClean="0"/>
              <a:t>Змея –</a:t>
            </a:r>
            <a:r>
              <a:rPr lang="ru-RU" sz="1800" b="1" dirty="0" err="1" smtClean="0"/>
              <a:t>Донгак</a:t>
            </a:r>
            <a:r>
              <a:rPr lang="ru-RU" sz="1800" b="1" dirty="0" smtClean="0"/>
              <a:t> Яна</a:t>
            </a:r>
          </a:p>
          <a:p>
            <a:pPr>
              <a:buNone/>
            </a:pPr>
            <a:r>
              <a:rPr lang="ru-RU" sz="1800" b="1" dirty="0" smtClean="0"/>
              <a:t>Судья-кади – Монгуш </a:t>
            </a:r>
            <a:r>
              <a:rPr lang="ru-RU" sz="1800" b="1" dirty="0" err="1" smtClean="0"/>
              <a:t>Томур</a:t>
            </a:r>
            <a:endParaRPr lang="ru-RU" sz="1800" b="1" dirty="0" smtClean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3284984"/>
            <a:ext cx="44279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</a:p>
          <a:p>
            <a:endParaRPr lang="ru-RU" b="1" dirty="0" smtClean="0"/>
          </a:p>
          <a:p>
            <a:r>
              <a:rPr lang="ru-RU" b="1" dirty="0" smtClean="0"/>
              <a:t>Выборочное чтение сказки по ролям: чтение диалога между отцом и сыном в начале сказки;</a:t>
            </a:r>
            <a:endParaRPr lang="ru-RU" dirty="0" smtClean="0"/>
          </a:p>
          <a:p>
            <a:r>
              <a:rPr lang="ru-RU" dirty="0" smtClean="0"/>
              <a:t>-Что можно сказать о сыне из данного разговора с отцом?</a:t>
            </a:r>
          </a:p>
          <a:p>
            <a:r>
              <a:rPr lang="ru-RU" b="1" dirty="0" smtClean="0"/>
              <a:t> Чтение диалога между отцом и сыном  в конце сказки по ролям? </a:t>
            </a:r>
            <a:endParaRPr lang="ru-RU" dirty="0" smtClean="0"/>
          </a:p>
          <a:p>
            <a:r>
              <a:rPr lang="ru-RU" dirty="0" smtClean="0"/>
              <a:t>-Что можно сказать о сыне из данного разговора с отцом?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2967335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/>
              <a:t>Работа с новой сказкой (чтение и поиск или выдвижение новых гипотез т.е. «мудрых мыслей»</a:t>
            </a:r>
            <a:endParaRPr lang="ru-RU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Самоконтроль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r>
              <a:rPr lang="ru-RU" dirty="0" smtClean="0"/>
              <a:t> </a:t>
            </a:r>
            <a:r>
              <a:rPr lang="ru-RU" sz="2700" b="1" dirty="0" smtClean="0">
                <a:solidFill>
                  <a:srgbClr val="7030A0"/>
                </a:solidFill>
              </a:rPr>
              <a:t>Тестовые задания по сказке</a:t>
            </a:r>
            <a:endParaRPr lang="ru-RU" sz="27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0" y="1412776"/>
          <a:ext cx="9144000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4583"/>
                <a:gridCol w="4729417"/>
              </a:tblGrid>
              <a:tr h="5378976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1.Как трудился отец?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1.бездельничал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2.с утра до позднего вечера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3.время от времени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 спустя рукава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2.Отец решил приучить сына: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1.к труду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2.бережливости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3.хитрости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 изворотливости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3.Как работал сын у 1-2 хозяина?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1.без отдыха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2.бездельничал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3.с утра до вечера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4.до седьмого пота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4.Как работал сын у 3-го хозяина?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1.без отдыха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2.бездельничал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3.до седьмого пота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4.изворачивался от работы</a:t>
                      </a:r>
                    </a:p>
                    <a:p>
                      <a:endParaRPr lang="ru-RU" sz="20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5.Что получил сын за честную работу?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1.красивую одежду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2.1 золотой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3.еду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4.2 золотых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6.Почему сыну не жалко было денег, которые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выбрасывал отец?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1.Их у него (у сына) было много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2.Он их всё равно бы достал из реки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3.Он не знал, что это такое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4.Он  их не зарабатывал честным трудом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7.Почему сын не дал выбросить 2 золотых?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1.их было жалко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2.хотел потратить на себя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3.они достались ему тяжёлым трудом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4.хотел похвастаться перед другими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8.За что получают заработную плату (зарплату)?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1.За красивую одежду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2.За красивую внешность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3.За модную причёску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4.за труд</a:t>
                      </a:r>
                    </a:p>
                    <a:p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Самооценка: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7030A0"/>
                </a:solidFill>
              </a:rPr>
              <a:t>Проверьте свои работы и поставьте оценки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1-2       </a:t>
                      </a:r>
                      <a:r>
                        <a:rPr lang="ru-RU" sz="2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За каждый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2-1,2</a:t>
                      </a:r>
                      <a:r>
                        <a:rPr lang="ru-RU" sz="2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правильный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3-2</a:t>
                      </a:r>
                      <a:r>
                        <a:rPr lang="ru-RU" sz="2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   ответ-  2балла</a:t>
                      </a: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4-1,3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5-4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6-4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7-3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8-4</a:t>
                      </a:r>
                    </a:p>
                    <a:p>
                      <a:r>
                        <a:rPr lang="ru-RU" sz="2800" dirty="0" smtClean="0"/>
                        <a:t>Всего должно быть 10 баллов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Если </a:t>
                      </a:r>
                      <a:r>
                        <a:rPr lang="ru-RU" sz="4000" baseline="0" dirty="0" smtClean="0"/>
                        <a:t> набрали:</a:t>
                      </a:r>
                      <a:endParaRPr lang="ru-RU" sz="4000" dirty="0" smtClean="0"/>
                    </a:p>
                    <a:p>
                      <a:r>
                        <a:rPr lang="ru-RU" sz="4000" dirty="0" smtClean="0"/>
                        <a:t>9-10</a:t>
                      </a:r>
                      <a:r>
                        <a:rPr lang="ru-RU" sz="4000" baseline="0" dirty="0" smtClean="0"/>
                        <a:t> баллов- «5»</a:t>
                      </a:r>
                    </a:p>
                    <a:p>
                      <a:r>
                        <a:rPr lang="ru-RU" sz="4000" baseline="0" dirty="0" smtClean="0"/>
                        <a:t>7-8 баллов-  «4»</a:t>
                      </a:r>
                    </a:p>
                    <a:p>
                      <a:r>
                        <a:rPr lang="ru-RU" sz="4000" baseline="0" dirty="0" smtClean="0"/>
                        <a:t>5-6 баллов- «3»</a:t>
                      </a:r>
                    </a:p>
                    <a:p>
                      <a:r>
                        <a:rPr lang="ru-RU" sz="4000" baseline="0" dirty="0" smtClean="0"/>
                        <a:t> Меньше 5 баллов – «2»</a:t>
                      </a:r>
                    </a:p>
                    <a:p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Домашнее задание превратилось в родительское соб</a:t>
            </a:r>
            <a:r>
              <a:rPr lang="ru-RU" sz="2400" b="1" dirty="0" smtClean="0">
                <a:solidFill>
                  <a:srgbClr val="000099"/>
                </a:solidFill>
              </a:rPr>
              <a:t>рание</a:t>
            </a:r>
            <a:endParaRPr lang="ru-RU" sz="2400" b="1" dirty="0">
              <a:solidFill>
                <a:srgbClr val="000099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08720"/>
          <a:ext cx="8229600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720080"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solidFill>
                            <a:srgbClr val="C00000"/>
                          </a:solidFill>
                        </a:rPr>
                        <a:t>             </a:t>
                      </a:r>
                      <a:r>
                        <a:rPr lang="ru-RU" sz="4000" baseline="0" dirty="0" smtClean="0">
                          <a:solidFill>
                            <a:srgbClr val="C00000"/>
                          </a:solidFill>
                        </a:rPr>
                        <a:t>Урок - родительское собрание</a:t>
                      </a:r>
                      <a:endParaRPr lang="ru-RU" sz="4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700808"/>
          <a:ext cx="9144000" cy="5060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184057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 Учащиеся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</a:t>
                      </a:r>
                      <a:r>
                        <a:rPr lang="ru-RU" sz="4000" dirty="0" smtClean="0"/>
                        <a:t>Родители</a:t>
                      </a:r>
                      <a:endParaRPr lang="ru-RU" sz="4000" dirty="0"/>
                    </a:p>
                  </a:txBody>
                  <a:tcPr/>
                </a:tc>
              </a:tr>
              <a:tr h="832167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1.Выразительно прочитали сказку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Рассказали как и с каким трудом они</a:t>
                      </a:r>
                      <a:r>
                        <a:rPr lang="ru-RU" sz="2400" b="1" baseline="0" dirty="0" smtClean="0"/>
                        <a:t> зарабатывают деньги</a:t>
                      </a:r>
                      <a:endParaRPr lang="ru-RU" sz="2400" b="1" dirty="0"/>
                    </a:p>
                  </a:txBody>
                  <a:tcPr/>
                </a:tc>
              </a:tr>
              <a:tr h="1302711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2.Прочитали по ролям диалог отца с сыном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Социальный статус </a:t>
                      </a:r>
                      <a:r>
                        <a:rPr lang="ru-RU" sz="1800" b="1" baseline="0" dirty="0" smtClean="0"/>
                        <a:t> родителей</a:t>
                      </a:r>
                      <a:r>
                        <a:rPr lang="ru-RU" sz="1800" b="1" dirty="0" smtClean="0"/>
                        <a:t> класса:</a:t>
                      </a:r>
                    </a:p>
                    <a:p>
                      <a:r>
                        <a:rPr lang="ru-RU" sz="1800" b="1" dirty="0" smtClean="0"/>
                        <a:t>Родителей с высшим образованием-11</a:t>
                      </a:r>
                    </a:p>
                    <a:p>
                      <a:r>
                        <a:rPr lang="ru-RU" sz="1800" b="1" dirty="0" smtClean="0"/>
                        <a:t>Родителей со средним специальным образованием-21</a:t>
                      </a:r>
                    </a:p>
                  </a:txBody>
                  <a:tcPr/>
                </a:tc>
              </a:tr>
              <a:tr h="1628389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3.Нарисовали цветики – </a:t>
                      </a:r>
                      <a:r>
                        <a:rPr lang="ru-RU" sz="2800" b="1" dirty="0" err="1" smtClean="0"/>
                        <a:t>семицветики</a:t>
                      </a:r>
                      <a:r>
                        <a:rPr lang="ru-RU" sz="2800" b="1" dirty="0" smtClean="0"/>
                        <a:t> с мудрыми словами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Служащие в бюджетной сфере-35</a:t>
                      </a:r>
                    </a:p>
                    <a:p>
                      <a:r>
                        <a:rPr lang="ru-RU" sz="1800" b="1" dirty="0" smtClean="0"/>
                        <a:t>Предприниматели -3</a:t>
                      </a:r>
                    </a:p>
                    <a:p>
                      <a:r>
                        <a:rPr lang="ru-RU" sz="1800" b="1" dirty="0" smtClean="0"/>
                        <a:t>Работают в частных предприятиях -6</a:t>
                      </a:r>
                    </a:p>
                    <a:p>
                      <a:r>
                        <a:rPr lang="ru-RU" sz="1800" b="1" dirty="0" smtClean="0"/>
                        <a:t>Инвалиды-2</a:t>
                      </a:r>
                    </a:p>
                    <a:p>
                      <a:r>
                        <a:rPr lang="ru-RU" sz="1800" b="1" dirty="0" smtClean="0"/>
                        <a:t>Безработные-6</a:t>
                      </a:r>
                      <a:endParaRPr lang="ru-RU" sz="1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Ценность сказок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b="1" i="1" dirty="0" smtClean="0">
                <a:solidFill>
                  <a:srgbClr val="9900CC"/>
                </a:solidFill>
              </a:rPr>
              <a:t>Основные сказочные мотивы и сюжеты непременно связаны с важнейшими ритуалами жизненного цикла человека, которые, лишь поверхностно видоизменившись, по сути своей остаются теми же, что и на заре человечества. Это позволяет сказке не терять </a:t>
            </a:r>
            <a:r>
              <a:rPr lang="ru-RU" b="1" i="1" dirty="0" smtClean="0">
                <a:solidFill>
                  <a:srgbClr val="009900"/>
                </a:solidFill>
              </a:rPr>
              <a:t>привлекательность и актуальность </a:t>
            </a:r>
            <a:r>
              <a:rPr lang="ru-RU" b="1" i="1" dirty="0" smtClean="0">
                <a:solidFill>
                  <a:srgbClr val="9900CC"/>
                </a:solidFill>
              </a:rPr>
              <a:t>и в наши дни. Такая преемственность позволяет сказке, вытекая из прошлого, находиться в настоящем и перебрасывать мост в будущее</a:t>
            </a:r>
            <a:endParaRPr lang="ru-RU" b="1" i="1" dirty="0">
              <a:solidFill>
                <a:srgbClr val="99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600" b="1" i="1" dirty="0" smtClean="0">
                <a:solidFill>
                  <a:srgbClr val="FF0000"/>
                </a:solidFill>
              </a:rPr>
              <a:t>Спасибо</a:t>
            </a:r>
            <a:endParaRPr lang="ru-RU" sz="166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1500" dirty="0" smtClean="0"/>
              <a:t>         </a:t>
            </a:r>
            <a:r>
              <a:rPr lang="ru-RU" sz="11500" b="1" i="1" dirty="0" smtClean="0">
                <a:solidFill>
                  <a:srgbClr val="FF0000"/>
                </a:solidFill>
              </a:rPr>
              <a:t>за внимание!</a:t>
            </a:r>
            <a:endParaRPr lang="ru-RU" sz="115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проведён в 5 б классе. ( 1 подгруппа-14 учащихся)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23928" y="273050"/>
            <a:ext cx="4762872" cy="585311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400" dirty="0" smtClean="0"/>
              <a:t> </a:t>
            </a:r>
            <a:r>
              <a:rPr lang="ru-RU" sz="2000" b="1" dirty="0" smtClean="0">
                <a:solidFill>
                  <a:srgbClr val="9900CC"/>
                </a:solidFill>
              </a:rPr>
              <a:t>Тема: Кабардинская сказка «Трудовые деньги»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990033"/>
                </a:solidFill>
              </a:rPr>
              <a:t>Урок разработан по структуре системно- </a:t>
            </a:r>
            <a:r>
              <a:rPr lang="ru-RU" sz="2000" b="1" dirty="0" err="1" smtClean="0">
                <a:solidFill>
                  <a:srgbClr val="990033"/>
                </a:solidFill>
              </a:rPr>
              <a:t>деятельностного</a:t>
            </a:r>
            <a:r>
              <a:rPr lang="ru-RU" sz="2000" b="1" dirty="0" smtClean="0">
                <a:solidFill>
                  <a:srgbClr val="990033"/>
                </a:solidFill>
              </a:rPr>
              <a:t> урока:</a:t>
            </a:r>
          </a:p>
          <a:p>
            <a:pPr>
              <a:buNone/>
            </a:pPr>
            <a:r>
              <a:rPr lang="ru-RU" sz="2000" b="1" u="sng" dirty="0" smtClean="0">
                <a:solidFill>
                  <a:srgbClr val="990033"/>
                </a:solidFill>
              </a:rPr>
              <a:t>  «От цели – к результату»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0099"/>
                </a:solidFill>
              </a:rPr>
              <a:t> Ход урока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996633"/>
                </a:solidFill>
              </a:rPr>
              <a:t>Начало урока: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0099"/>
                </a:solidFill>
              </a:rPr>
              <a:t>1.Организационный момент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0099"/>
                </a:solidFill>
              </a:rPr>
              <a:t>2. Стадия вызова (Проверка домашнего задания)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0099"/>
                </a:solidFill>
              </a:rPr>
              <a:t>3 Актуализация знаний (Проблема, цель)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996633"/>
                </a:solidFill>
              </a:rPr>
              <a:t>Основная часть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0099"/>
                </a:solidFill>
              </a:rPr>
              <a:t>1Усвоение знаний и развитие УУД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996633"/>
                </a:solidFill>
              </a:rPr>
              <a:t>Итог урока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0099"/>
                </a:solidFill>
              </a:rPr>
              <a:t>1.Результат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0099"/>
                </a:solidFill>
              </a:rPr>
              <a:t>2.Оценка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0099"/>
                </a:solidFill>
              </a:rPr>
              <a:t>3.Рефлексия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0099"/>
                </a:solidFill>
              </a:rPr>
              <a:t>4.Перспектива</a:t>
            </a:r>
            <a:endParaRPr lang="ru-RU" sz="2000" b="1" i="1" dirty="0">
              <a:solidFill>
                <a:srgbClr val="000099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250704" cy="469106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 Дети активные,</a:t>
            </a:r>
          </a:p>
          <a:p>
            <a:r>
              <a:rPr lang="ru-RU" sz="2400" dirty="0" smtClean="0"/>
              <a:t>дисциплинированные, приучены работать аккуратно, хорошо понимают русскую речь, умеют высказывать своё мнение, логически мыслить, охотно выполняют творческие задания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Сказки!     Сказки!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             Много жанров есть на свете: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             Басня, повесть и рассказ,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             Но с рожденья любят дети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             Волшебство и мир прикрас.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 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             Что наш маленький народ,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             В мир волшебный унесёт?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             Полный смеха, света, краски,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             А зовётся </a:t>
            </a:r>
            <a:r>
              <a:rPr lang="ru-RU" b="1" i="1" dirty="0" smtClean="0">
                <a:solidFill>
                  <a:srgbClr val="C00000"/>
                </a:solidFill>
              </a:rPr>
              <a:t>чудо – сказки!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7170" name="Picture 2" descr="http://im0-tub-ru.yandex.net/i?id=42921512-4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447925" cy="1428750"/>
          </a:xfrm>
          <a:prstGeom prst="rect">
            <a:avLst/>
          </a:prstGeom>
          <a:noFill/>
        </p:spPr>
      </p:pic>
      <p:pic>
        <p:nvPicPr>
          <p:cNvPr id="7172" name="Picture 4" descr="http://im0-tub-ru.yandex.net/i?id=42921512-4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6075" y="5429250"/>
            <a:ext cx="2447925" cy="1428750"/>
          </a:xfrm>
          <a:prstGeom prst="rect">
            <a:avLst/>
          </a:prstGeom>
          <a:noFill/>
        </p:spPr>
      </p:pic>
      <p:pic>
        <p:nvPicPr>
          <p:cNvPr id="7176" name="Picture 8" descr="http://im4-tub-ru.yandex.net/i?id=362654303-1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3212976"/>
            <a:ext cx="1656184" cy="1152128"/>
          </a:xfrm>
          <a:prstGeom prst="rect">
            <a:avLst/>
          </a:prstGeom>
          <a:noFill/>
        </p:spPr>
      </p:pic>
      <p:pic>
        <p:nvPicPr>
          <p:cNvPr id="7178" name="Picture 10" descr="http://im0-tub-ru.yandex.net/i?id=161362579-4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5" y="2348880"/>
            <a:ext cx="1835696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Методы и приёмы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96752"/>
          <a:ext cx="9144000" cy="67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685119"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r>
                        <a:rPr lang="ru-RU" sz="1800" b="1" dirty="0" smtClean="0"/>
                        <a:t>ТЕХНОЛОГИЯ ПРОБЛЕМНОГО ДИАЛОГА В ОБУЧЕНИИ 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Герменевтика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Метод Кластера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976129"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Автор технологии  Елена Леонидовна Мельникова</a:t>
                      </a:r>
                    </a:p>
                    <a:p>
                      <a:r>
                        <a:rPr lang="ru-RU" sz="1800" b="1" i="1" dirty="0" smtClean="0">
                          <a:solidFill>
                            <a:srgbClr val="7030A0"/>
                          </a:solidFill>
                        </a:rPr>
                        <a:t>педагог, психолог, которая входит в группу разработчиков образовательной системы  «Школа 2100»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Герменевтика – теория и искусство «глубинного истолкования текстов (любых, в том числе и художественных)». Понятие «герменевтика» этимологически связано с именем бога Гермеса, который считался в Древней Греции посредником между богами и людьми, переводившим «неземной» язык богов на «земной» язык людей.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2400" b="1" i="1" dirty="0" smtClean="0">
                          <a:solidFill>
                            <a:schemeClr val="tx1"/>
                          </a:solidFill>
                        </a:rPr>
                        <a:t>Кластер (карта понятий, карта-схема, «еж», «осьминог», «снежинка» и т. п.). Работая по этому методу, ученики в середине листа пишут ключевое слово (тему), рисуют картинку, а вокруг записывают слова, словосочетания, предложения</a:t>
                      </a:r>
                      <a:r>
                        <a:rPr lang="ru-RU" sz="2400" b="1" i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Приёмы, использованные для развития УУД: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i="1" dirty="0" smtClean="0">
                <a:solidFill>
                  <a:srgbClr val="009900"/>
                </a:solidFill>
              </a:rPr>
              <a:t>1.Построение кластера в виде цветика- </a:t>
            </a:r>
            <a:r>
              <a:rPr lang="ru-RU" b="1" i="1" dirty="0" err="1" smtClean="0">
                <a:solidFill>
                  <a:srgbClr val="009900"/>
                </a:solidFill>
              </a:rPr>
              <a:t>семицветика</a:t>
            </a:r>
            <a:r>
              <a:rPr lang="ru-RU" b="1" i="1" dirty="0" smtClean="0">
                <a:solidFill>
                  <a:srgbClr val="009900"/>
                </a:solidFill>
              </a:rPr>
              <a:t> (коммуникация в группе, выявление точек зрения каждого ученика, общего продукта)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9900"/>
                </a:solidFill>
              </a:rPr>
              <a:t> 2.Ролевая, позиционная игра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9900"/>
                </a:solidFill>
              </a:rPr>
              <a:t> 3.Работа с новой сказкой (чтение и поиск или выдвижение новых гипотез т.е. «мудрых мыслей»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9900"/>
                </a:solidFill>
              </a:rPr>
              <a:t> 4.Критическая оценка новой сказки (объективность, своя позиция)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9900"/>
                </a:solidFill>
              </a:rPr>
              <a:t> 5.Самоконтроль, самооценка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929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559962"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2400" dirty="0" smtClean="0"/>
                        <a:t>Начало урока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2000" dirty="0" smtClean="0"/>
                        <a:t>Основная часть урока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r>
                        <a:rPr lang="ru-RU" sz="2400" dirty="0" smtClean="0"/>
                        <a:t>Итог урока</a:t>
                      </a:r>
                      <a:endParaRPr lang="ru-RU" sz="2400" dirty="0"/>
                    </a:p>
                  </a:txBody>
                  <a:tcPr/>
                </a:tc>
              </a:tr>
              <a:tr h="1422137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009900"/>
                          </a:solidFill>
                        </a:rPr>
                        <a:t>Метод</a:t>
                      </a:r>
                      <a:r>
                        <a:rPr lang="ru-RU" b="1" i="1" baseline="0" dirty="0" smtClean="0">
                          <a:solidFill>
                            <a:srgbClr val="009900"/>
                          </a:solidFill>
                        </a:rPr>
                        <a:t> Кластера</a:t>
                      </a:r>
                    </a:p>
                    <a:p>
                      <a:r>
                        <a:rPr lang="ru-RU" sz="1400" b="1" dirty="0" smtClean="0"/>
                        <a:t>в виде цветика - </a:t>
                      </a:r>
                      <a:r>
                        <a:rPr lang="ru-RU" sz="1400" b="1" dirty="0" err="1" smtClean="0"/>
                        <a:t>семицветика</a:t>
                      </a:r>
                      <a:endParaRPr lang="ru-RU" sz="1400" b="1" dirty="0" smtClean="0"/>
                    </a:p>
                    <a:p>
                      <a:endParaRPr lang="ru-RU" sz="1400" b="1" dirty="0" smtClean="0"/>
                    </a:p>
                    <a:p>
                      <a:r>
                        <a:rPr lang="ru-RU" sz="1400" b="1" dirty="0" smtClean="0"/>
                        <a:t>Мудрые слова из сказки</a:t>
                      </a:r>
                    </a:p>
                    <a:p>
                      <a:r>
                        <a:rPr lang="ru-RU" sz="1400" b="1" dirty="0" smtClean="0"/>
                        <a:t>«Неблагодарный богач»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u="sng" dirty="0" smtClean="0">
                          <a:solidFill>
                            <a:srgbClr val="009900"/>
                          </a:solidFill>
                        </a:rPr>
                        <a:t>Работа с новой сказкой </a:t>
                      </a:r>
                      <a:r>
                        <a:rPr lang="ru-RU" sz="1400" b="1" u="sng" dirty="0" smtClean="0"/>
                        <a:t>(чтение и поиск или выдвижение новых гипотез т.е. «мудрых мыслей»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009900"/>
                          </a:solidFill>
                        </a:rPr>
                        <a:t>Критическая оценка новой сказки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композиции сказки. </a:t>
                      </a:r>
                      <a:endParaRPr lang="ru-RU" dirty="0"/>
                    </a:p>
                  </a:txBody>
                  <a:tcPr/>
                </a:tc>
              </a:tr>
              <a:tr h="2437950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009900"/>
                          </a:solidFill>
                        </a:rPr>
                        <a:t>Ролевая, позиционная </a:t>
                      </a:r>
                    </a:p>
                    <a:p>
                      <a:r>
                        <a:rPr lang="ru-RU" sz="1800" b="1" i="1" dirty="0" smtClean="0">
                          <a:solidFill>
                            <a:srgbClr val="009900"/>
                          </a:solidFill>
                        </a:rPr>
                        <a:t>игра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Инсценировка сказки «Неблагодарный богач» группой учащихся.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b="1" i="1" dirty="0" smtClean="0">
                        <a:solidFill>
                          <a:srgbClr val="009900"/>
                        </a:solidFill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dirty="0" smtClean="0">
                          <a:solidFill>
                            <a:srgbClr val="009900"/>
                          </a:solidFill>
                        </a:rPr>
                        <a:t>Проблемный диалог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Ответы на вопросы:</a:t>
                      </a:r>
                    </a:p>
                    <a:p>
                      <a:pPr>
                        <a:buNone/>
                      </a:pPr>
                      <a:r>
                        <a:rPr lang="ru-RU" b="1" dirty="0" smtClean="0"/>
                        <a:t> </a:t>
                      </a:r>
                      <a:r>
                        <a:rPr lang="ru-RU" sz="1100" b="1" i="1" dirty="0" smtClean="0"/>
                        <a:t>-</a:t>
                      </a:r>
                      <a:r>
                        <a:rPr lang="ru-RU" sz="1100" b="1" i="1" dirty="0" smtClean="0">
                          <a:solidFill>
                            <a:srgbClr val="FF0000"/>
                          </a:solidFill>
                        </a:rPr>
                        <a:t>Почему </a:t>
                      </a:r>
                      <a:r>
                        <a:rPr lang="ru-RU" sz="1100" b="1" i="1" dirty="0" smtClean="0"/>
                        <a:t>лентяю не жалко было денег, которые выбрасывал отец?</a:t>
                      </a:r>
                    </a:p>
                    <a:p>
                      <a:pPr>
                        <a:buNone/>
                      </a:pPr>
                      <a:r>
                        <a:rPr lang="ru-RU" sz="1100" b="1" i="1" dirty="0" smtClean="0"/>
                        <a:t>       -</a:t>
                      </a:r>
                      <a:r>
                        <a:rPr lang="ru-RU" sz="1100" b="1" i="1" dirty="0" smtClean="0">
                          <a:solidFill>
                            <a:srgbClr val="FF0000"/>
                          </a:solidFill>
                        </a:rPr>
                        <a:t>Почему</a:t>
                      </a:r>
                      <a:r>
                        <a:rPr lang="ru-RU" sz="1100" b="1" i="1" dirty="0" smtClean="0"/>
                        <a:t> в третий раз сын не позволил отцу выбросить в реку деньги?</a:t>
                      </a:r>
                    </a:p>
                    <a:p>
                      <a:pPr>
                        <a:buNone/>
                      </a:pPr>
                      <a:r>
                        <a:rPr lang="ru-RU" sz="1100" b="1" i="1" dirty="0" smtClean="0"/>
                        <a:t>-Какие </a:t>
                      </a:r>
                      <a:r>
                        <a:rPr lang="ru-RU" sz="1100" b="1" i="1" dirty="0" smtClean="0">
                          <a:solidFill>
                            <a:srgbClr val="FF0000"/>
                          </a:solidFill>
                        </a:rPr>
                        <a:t>мудрые советы </a:t>
                      </a:r>
                      <a:r>
                        <a:rPr lang="ru-RU" sz="1100" b="1" i="1" dirty="0" smtClean="0"/>
                        <a:t>даёт сказка «Трудовые деньги» ?</a:t>
                      </a:r>
                    </a:p>
                    <a:p>
                      <a:pPr>
                        <a:buNone/>
                      </a:pPr>
                      <a:r>
                        <a:rPr lang="ru-RU" sz="1100" b="1" i="1" dirty="0" smtClean="0"/>
                        <a:t>       -На чем же основан </a:t>
                      </a:r>
                      <a:r>
                        <a:rPr lang="ru-RU" sz="1100" b="1" i="1" dirty="0" smtClean="0">
                          <a:solidFill>
                            <a:srgbClr val="FF0000"/>
                          </a:solidFill>
                        </a:rPr>
                        <a:t>вымысел в данной сказке?</a:t>
                      </a:r>
                    </a:p>
                    <a:p>
                      <a:pPr>
                        <a:buNone/>
                      </a:pP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dirty="0" smtClean="0">
                          <a:solidFill>
                            <a:srgbClr val="009900"/>
                          </a:solidFill>
                        </a:rPr>
                        <a:t>Метод</a:t>
                      </a:r>
                      <a:r>
                        <a:rPr lang="ru-RU" b="1" i="1" baseline="0" dirty="0" smtClean="0">
                          <a:solidFill>
                            <a:srgbClr val="009900"/>
                          </a:solidFill>
                        </a:rPr>
                        <a:t> Кластера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Поиск мудрых слов из сказки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«Трудовые деньги»</a:t>
                      </a:r>
                    </a:p>
                    <a:p>
                      <a:r>
                        <a:rPr lang="ru-RU" sz="1600" b="1" dirty="0" smtClean="0"/>
                        <a:t>Цветик- </a:t>
                      </a:r>
                      <a:r>
                        <a:rPr lang="ru-RU" sz="1600" b="1" dirty="0" err="1" smtClean="0"/>
                        <a:t>семицветик</a:t>
                      </a:r>
                      <a:r>
                        <a:rPr lang="ru-RU" sz="1600" b="1" dirty="0" smtClean="0"/>
                        <a:t> для мудрых слов</a:t>
                      </a:r>
                      <a:endParaRPr lang="ru-RU" sz="1600" b="1" dirty="0"/>
                    </a:p>
                  </a:txBody>
                  <a:tcPr/>
                </a:tc>
              </a:tr>
              <a:tr h="1117394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009900"/>
                          </a:solidFill>
                        </a:rPr>
                        <a:t>Актуализация знаний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Эвристическая беседа о заработной плате и о трудоустройстве несовершеннолетних в России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009900"/>
                          </a:solidFill>
                        </a:rPr>
                        <a:t>Исследовательская работа:</a:t>
                      </a:r>
                      <a:r>
                        <a:rPr lang="ru-RU" sz="1800" i="1" dirty="0" smtClean="0">
                          <a:solidFill>
                            <a:srgbClr val="009900"/>
                          </a:solidFill>
                        </a:rPr>
                        <a:t/>
                      </a:r>
                      <a:br>
                        <a:rPr lang="ru-RU" sz="1800" i="1" dirty="0" smtClean="0">
                          <a:solidFill>
                            <a:srgbClr val="009900"/>
                          </a:solidFill>
                        </a:rPr>
                      </a:b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Доказать, что это бытовая сказка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dirty="0" smtClean="0">
                          <a:solidFill>
                            <a:srgbClr val="009900"/>
                          </a:solidFill>
                        </a:rPr>
                        <a:t>Самоконтроль </a:t>
                      </a:r>
                      <a:endParaRPr lang="ru-RU" dirty="0" smtClean="0"/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Тестовые задания по сказке </a:t>
                      </a:r>
                      <a:endParaRPr lang="ru-RU" dirty="0"/>
                    </a:p>
                  </a:txBody>
                  <a:tcPr/>
                </a:tc>
              </a:tr>
              <a:tr h="132055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009900"/>
                          </a:solidFill>
                        </a:rPr>
                        <a:t>Герменевтический метод</a:t>
                      </a:r>
                    </a:p>
                    <a:p>
                      <a:r>
                        <a:rPr lang="ru-RU" b="1" dirty="0" smtClean="0"/>
                        <a:t>Анализ содержания сказки в форме беседы по вопросам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dirty="0" smtClean="0">
                          <a:solidFill>
                            <a:srgbClr val="009900"/>
                          </a:solidFill>
                        </a:rPr>
                        <a:t>Самооценка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Проверка своих работ и выставление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себе оценок по критериям.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http://im0-tub-ru.yandex.net/i?id=7eae4e79c19fd40c9116bac775b3ceeb-30-144&amp;n=2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620688"/>
            <a:ext cx="79208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&amp;Bcy;&amp;icy;&amp;scy;&amp;iecy;&amp;rcy;&amp;ocy;&amp;pcy;&amp;lcy;&amp;iecy;&amp;tcy;&amp;iecy;&amp;ncy;&amp;icy;&amp;iecy; - &amp;TScy;&amp;Vcy;&amp;IEcy;&amp;Tcy;&amp;Icy;&amp;Kcy;-&amp;Scy;&amp;IEcy;&amp;Mcy;&amp;Icy;&amp;TScy;&amp;Vcy;&amp;IEcy;&amp;Tcy;&amp;Icy;&amp;Kcy; &amp;icy;&amp;zcy; &amp;bcy;&amp;icy;&amp;scy;&amp;iecy;&amp;rcy;&amp;acy; &quot; &amp;Pcy;&amp;ocy;&amp;icy;&amp;scy;&amp;kcy; &amp;mcy;&amp;acy;&amp;scy;&amp;tcy;&amp;iecy;&amp;rcy; &amp;kcy;&amp;lcy;&amp;acy;&amp;scy;&amp;scy;&amp;ocy;&amp;vcy;, &amp;pcy;&amp;ocy;&amp;dcy;&amp;iecy;&amp;lcy;&amp;ocy;&amp;kcy; &amp;scy;&amp;vcy;&amp;ocy;&amp;icy;&amp;mcy;&amp;icy; &amp;rcy;&amp;ucy;&amp;kcy;&amp;acy;&amp;mcy;&amp;icy; &amp;icy; &amp;rcy;&amp;ucy;&amp;kcy;&amp;ocy;&amp;dcy;&amp;iecy;&amp;lcy;&amp;icy;&amp;yacy; &amp;ncy;&amp;acy; SearchMasterclass.Net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3284984"/>
            <a:ext cx="1187624" cy="1212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476672"/>
            <a:ext cx="3008313" cy="1162050"/>
          </a:xfrm>
        </p:spPr>
        <p:txBody>
          <a:bodyPr>
            <a:normAutofit/>
          </a:bodyPr>
          <a:lstStyle/>
          <a:p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 flipH="1">
            <a:off x="179513" y="1412776"/>
            <a:ext cx="216024" cy="4691063"/>
          </a:xfrm>
        </p:spPr>
        <p:txBody>
          <a:bodyPr>
            <a:normAutofit/>
          </a:bodyPr>
          <a:lstStyle/>
          <a:p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093664" y="1844824"/>
            <a:ext cx="956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добрый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881778" y="3244334"/>
            <a:ext cx="13804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292080" y="105273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отзывчивый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020272" y="3244334"/>
            <a:ext cx="18722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милосердный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833080" y="3244334"/>
            <a:ext cx="1675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660232" y="4941168"/>
            <a:ext cx="1477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благодарные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16216" y="1844824"/>
            <a:ext cx="18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652120" y="3244334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вые</a:t>
            </a:r>
            <a:endParaRPr lang="ru-RU" dirty="0"/>
          </a:p>
        </p:txBody>
      </p:sp>
      <p:pic>
        <p:nvPicPr>
          <p:cNvPr id="20" name="Содержимое 3" descr="http://im4-tub-ru.yandex.net/i?id=187064949-63-72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/>
          <p:nvPr/>
        </p:nvSpPr>
        <p:spPr>
          <a:xfrm>
            <a:off x="3563888" y="2708920"/>
            <a:ext cx="18722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Мудрые слова</a:t>
            </a:r>
          </a:p>
          <a:p>
            <a:r>
              <a:rPr lang="ru-RU" sz="1600" b="1" dirty="0" smtClean="0"/>
              <a:t>из сказки «Неблагодарный богач»</a:t>
            </a:r>
            <a:endParaRPr lang="ru-RU" sz="16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084168" y="3429000"/>
            <a:ext cx="17281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милосердный</a:t>
            </a:r>
            <a:endParaRPr lang="ru-RU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259632" y="2204864"/>
            <a:ext cx="1675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благодарные</a:t>
            </a:r>
            <a:endParaRPr lang="ru-RU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347864" y="908720"/>
            <a:ext cx="1656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справедливые</a:t>
            </a:r>
            <a:endParaRPr lang="ru-RU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868144" y="1196752"/>
            <a:ext cx="1656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совестливые</a:t>
            </a:r>
            <a:endParaRPr lang="ru-RU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923928" y="2780928"/>
            <a:ext cx="1152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059832" y="5157192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честный</a:t>
            </a:r>
            <a:endParaRPr lang="ru-RU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5724128" y="4941168"/>
            <a:ext cx="9807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добрый</a:t>
            </a:r>
            <a:endParaRPr lang="ru-RU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899592" y="3933056"/>
            <a:ext cx="1421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отзывчивый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Эвристическая беседа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i="1" dirty="0" smtClean="0"/>
              <a:t>      Заработная плата (оплата труда работника) — вознаграждение за труд в зависимости от квалификации работника, сложности, количества, качества и условий выполняемой работы.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     В России можно официально работать с 14 лет.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 Так гласит трудовое законодательство, однако здесь есть много важных нюансов.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  В 14-15 лет нельзя работать более 5 часов в день. Детям в возрасте 16-17 лет разрешено работать до 7 часов, при этом во время учебного процесса эти нормы меняются: допустимое время рабочего процесса делится пополам и составляет 2,5 и 3,5 часа.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Основная часть урока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Проблемный диалог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990033"/>
                </a:solidFill>
              </a:rPr>
              <a:t>      Словосочетание «проблемный диалог»</a:t>
            </a:r>
          </a:p>
          <a:p>
            <a:pPr>
              <a:buNone/>
            </a:pPr>
            <a:r>
              <a:rPr lang="ru-RU" b="1" i="1" dirty="0" smtClean="0">
                <a:solidFill>
                  <a:srgbClr val="990033"/>
                </a:solidFill>
              </a:rPr>
              <a:t>      означает, что на занятиях изучения нового материала, повторения или отработки навыка должны быть проработаны два момента:  постановка учебной проблемы и  поиск решения.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         Ответы на вопросы: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b="1" dirty="0" smtClean="0"/>
              <a:t>         </a:t>
            </a:r>
            <a:r>
              <a:rPr lang="ru-RU" sz="4000" b="1" i="1" dirty="0" smtClean="0"/>
              <a:t>-</a:t>
            </a:r>
            <a:r>
              <a:rPr lang="ru-RU" sz="4000" b="1" i="1" dirty="0" smtClean="0">
                <a:solidFill>
                  <a:srgbClr val="FF0000"/>
                </a:solidFill>
              </a:rPr>
              <a:t>Почему </a:t>
            </a:r>
            <a:r>
              <a:rPr lang="ru-RU" sz="4000" b="1" i="1" dirty="0" smtClean="0"/>
              <a:t>лентяю не жалко было денег, которые выбрасывал отец?</a:t>
            </a:r>
          </a:p>
          <a:p>
            <a:pPr>
              <a:buNone/>
            </a:pPr>
            <a:r>
              <a:rPr lang="ru-RU" sz="4000" b="1" i="1" dirty="0" smtClean="0"/>
              <a:t>       -</a:t>
            </a:r>
            <a:r>
              <a:rPr lang="ru-RU" sz="4000" b="1" i="1" dirty="0" smtClean="0">
                <a:solidFill>
                  <a:srgbClr val="FF0000"/>
                </a:solidFill>
              </a:rPr>
              <a:t>Почему</a:t>
            </a:r>
            <a:r>
              <a:rPr lang="ru-RU" sz="4000" b="1" i="1" dirty="0" smtClean="0"/>
              <a:t> в третий раз сын не позволил отцу выбросить в реку деньги?</a:t>
            </a:r>
          </a:p>
          <a:p>
            <a:pPr>
              <a:buNone/>
            </a:pPr>
            <a:endParaRPr lang="ru-RU" sz="4000" b="1" i="1" dirty="0" smtClean="0"/>
          </a:p>
          <a:p>
            <a:pPr>
              <a:buNone/>
            </a:pPr>
            <a:r>
              <a:rPr lang="ru-RU" sz="4000" b="1" i="1" dirty="0" smtClean="0"/>
              <a:t>        -Какие </a:t>
            </a:r>
            <a:r>
              <a:rPr lang="ru-RU" sz="4000" b="1" i="1" dirty="0" smtClean="0">
                <a:solidFill>
                  <a:srgbClr val="FF0000"/>
                </a:solidFill>
              </a:rPr>
              <a:t>мудрые советы </a:t>
            </a:r>
            <a:r>
              <a:rPr lang="ru-RU" sz="4000" b="1" i="1" dirty="0" smtClean="0"/>
              <a:t>даёт сказка «Трудовые деньги» ?</a:t>
            </a:r>
          </a:p>
          <a:p>
            <a:pPr>
              <a:buNone/>
            </a:pPr>
            <a:r>
              <a:rPr lang="ru-RU" sz="4000" b="1" i="1" dirty="0" smtClean="0"/>
              <a:t>       -На чем же основан </a:t>
            </a:r>
            <a:r>
              <a:rPr lang="ru-RU" sz="4000" b="1" i="1" dirty="0" smtClean="0">
                <a:solidFill>
                  <a:srgbClr val="FF0000"/>
                </a:solidFill>
              </a:rPr>
              <a:t>вымысел в данной сказке?</a:t>
            </a:r>
          </a:p>
          <a:p>
            <a:pPr>
              <a:buNone/>
            </a:pPr>
            <a:r>
              <a:rPr lang="ru-RU" sz="4000" b="1" i="1" dirty="0" smtClean="0"/>
              <a:t>       -Какой </a:t>
            </a:r>
            <a:r>
              <a:rPr lang="ru-RU" sz="4000" b="1" i="1" dirty="0" smtClean="0">
                <a:solidFill>
                  <a:srgbClr val="FF0000"/>
                </a:solidFill>
              </a:rPr>
              <a:t>человеческий недостаток </a:t>
            </a:r>
            <a:r>
              <a:rPr lang="ru-RU" sz="4000" b="1" i="1" dirty="0" smtClean="0"/>
              <a:t>высмеивается в сказке?</a:t>
            </a:r>
          </a:p>
          <a:p>
            <a:pPr>
              <a:buNone/>
            </a:pPr>
            <a:r>
              <a:rPr lang="ru-RU" sz="4000" b="1" i="1" dirty="0" smtClean="0"/>
              <a:t>      - Прочитайте концовку сказки и скажите, </a:t>
            </a:r>
            <a:r>
              <a:rPr lang="ru-RU" sz="4000" b="1" i="1" dirty="0" smtClean="0">
                <a:solidFill>
                  <a:srgbClr val="FF0000"/>
                </a:solidFill>
              </a:rPr>
              <a:t>что утверждает ее народная мудрость.</a:t>
            </a:r>
          </a:p>
          <a:p>
            <a:pPr>
              <a:buNone/>
            </a:pPr>
            <a:r>
              <a:rPr lang="ru-RU" sz="4000" b="1" i="1" dirty="0" smtClean="0"/>
              <a:t>       -Какие  </a:t>
            </a:r>
            <a:r>
              <a:rPr lang="ru-RU" sz="4000" b="1" i="1" dirty="0" smtClean="0">
                <a:solidFill>
                  <a:srgbClr val="FF0000"/>
                </a:solidFill>
              </a:rPr>
              <a:t>мудрые слов </a:t>
            </a:r>
            <a:r>
              <a:rPr lang="ru-RU" sz="4000" b="1" i="1" dirty="0" smtClean="0"/>
              <a:t>мы извлечём из этой сказки</a:t>
            </a:r>
          </a:p>
          <a:p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</TotalTime>
  <Words>1581</Words>
  <Application>Microsoft Office PowerPoint</Application>
  <PresentationFormat>Экран (4:3)</PresentationFormat>
  <Paragraphs>250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Здравствуйте! Добрый день!</vt:lpstr>
      <vt:lpstr>Урок проведён в 5 б классе. ( 1 подгруппа-14 учащихся)</vt:lpstr>
      <vt:lpstr>Сказки!     Сказки!</vt:lpstr>
      <vt:lpstr>Методы и приёмы</vt:lpstr>
      <vt:lpstr>Приёмы, использованные для развития УУД:</vt:lpstr>
      <vt:lpstr>Слайд 6</vt:lpstr>
      <vt:lpstr>Слайд 7</vt:lpstr>
      <vt:lpstr>Эвристическая беседа</vt:lpstr>
      <vt:lpstr>Основная часть урока</vt:lpstr>
      <vt:lpstr>Исследовательская работа: Доказать, что это бытовая сказка.</vt:lpstr>
      <vt:lpstr> Анализ содержания сказки в форме беседы по вопросам: </vt:lpstr>
      <vt:lpstr>Слайд 12</vt:lpstr>
      <vt:lpstr>Слайд 13</vt:lpstr>
      <vt:lpstr>Самоконтроль: Тестовые задания по сказке</vt:lpstr>
      <vt:lpstr>Самооценка: Проверьте свои работы и поставьте оценки</vt:lpstr>
      <vt:lpstr>Домашнее задание превратилось в родительское собрание</vt:lpstr>
      <vt:lpstr>Ценность сказок</vt:lpstr>
      <vt:lpstr>Спасибо</vt:lpstr>
    </vt:vector>
  </TitlesOfParts>
  <Company>МОУ СОШ №1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Ученики</dc:creator>
  <cp:lastModifiedBy>Учитель</cp:lastModifiedBy>
  <cp:revision>30</cp:revision>
  <dcterms:created xsi:type="dcterms:W3CDTF">2014-11-02T09:38:58Z</dcterms:created>
  <dcterms:modified xsi:type="dcterms:W3CDTF">2015-11-05T07:50:50Z</dcterms:modified>
</cp:coreProperties>
</file>