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48;&#1050;&#1054;&#1051;&#1040;&#1049;\Desktop\&#1044;&#1054;&#1050;&#1051;&#1040;&#1044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Лист1!$A$5:$A$9</c:f>
              <c:strCache>
                <c:ptCount val="5"/>
                <c:pt idx="0">
                  <c:v>1 - 2 классы</c:v>
                </c:pt>
                <c:pt idx="1">
                  <c:v>3-4 классы</c:v>
                </c:pt>
                <c:pt idx="2">
                  <c:v>5-6 классы</c:v>
                </c:pt>
                <c:pt idx="3">
                  <c:v>7- 8 классы</c:v>
                </c:pt>
                <c:pt idx="4">
                  <c:v>9 класс</c:v>
                </c:pt>
              </c:strCache>
            </c:strRef>
          </c:cat>
          <c:val>
            <c:numRef>
              <c:f>Лист1!$B$5:$B$9</c:f>
              <c:numCache>
                <c:formatCode>0%</c:formatCode>
                <c:ptCount val="5"/>
                <c:pt idx="0">
                  <c:v>0.05</c:v>
                </c:pt>
                <c:pt idx="1">
                  <c:v>0.12</c:v>
                </c:pt>
                <c:pt idx="2">
                  <c:v>0.4</c:v>
                </c:pt>
                <c:pt idx="3">
                  <c:v>0.3</c:v>
                </c:pt>
                <c:pt idx="4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1632"/>
        <c:axId val="20910064"/>
      </c:barChart>
      <c:catAx>
        <c:axId val="2091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910064"/>
        <c:crosses val="autoZero"/>
        <c:auto val="1"/>
        <c:lblAlgn val="ctr"/>
        <c:lblOffset val="100"/>
        <c:noMultiLvlLbl val="0"/>
      </c:catAx>
      <c:valAx>
        <c:axId val="20910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91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820472" cy="51571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</a:t>
            </a:r>
            <a:br>
              <a:rPr lang="ru-RU" sz="2400" b="1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изобразительной деятельности детей </a:t>
            </a:r>
            <a:br>
              <a:rPr lang="ru-RU" sz="2400" b="1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  <a:br>
              <a:rPr lang="ru-RU" sz="2400" b="1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реализации школьного проекта «Одаренные дети»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097288"/>
            <a:ext cx="7092280" cy="276071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«Каширская коррекционная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школа-интернат»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Жилина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Юлия Сергеевна</a:t>
            </a: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2015г.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Соревнование </a:t>
            </a:r>
            <a:r>
              <a:rPr lang="ru-RU" sz="2800" i="1" dirty="0" smtClean="0"/>
              <a:t>(например, мальчики против девочек);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F:\ДОКЛАД\071120121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071120122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ru-RU" sz="2400" i="1" dirty="0" smtClean="0"/>
              <a:t>(например, «Строители» и «Архитекторы»: сосед по парте строит, другой рисует, потом меняются).</a:t>
            </a:r>
            <a:endParaRPr lang="ru-RU" sz="2400" i="1" dirty="0"/>
          </a:p>
        </p:txBody>
      </p:sp>
      <p:pic>
        <p:nvPicPr>
          <p:cNvPr id="4" name="Рисунок 3" descr="F:\ДОКЛАД\IMG_40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3240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Средства выразительности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Краски;</a:t>
            </a:r>
          </a:p>
          <a:p>
            <a:r>
              <a:rPr lang="ru-RU" dirty="0" smtClean="0"/>
              <a:t>Природный материал;</a:t>
            </a:r>
            <a:endParaRPr lang="ru-RU" dirty="0"/>
          </a:p>
        </p:txBody>
      </p:sp>
      <p:pic>
        <p:nvPicPr>
          <p:cNvPr id="4" name="Рисунок 3" descr="F:\ДОКЛАД\IMG_4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3024336" cy="397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Пластилин;</a:t>
            </a:r>
          </a:p>
          <a:p>
            <a:endParaRPr lang="ru-RU" dirty="0"/>
          </a:p>
        </p:txBody>
      </p:sp>
      <p:pic>
        <p:nvPicPr>
          <p:cNvPr id="4" name="Рисунок 3" descr="F:\ДОКЛАД\IMG_4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096344" cy="240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IMG_33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КЛАД\IMG_33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6791"/>
            <a:ext cx="2461003" cy="32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Цветная бумага;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 прочие материалы для творчества. </a:t>
            </a:r>
            <a:endParaRPr lang="ru-RU" dirty="0"/>
          </a:p>
        </p:txBody>
      </p:sp>
      <p:pic>
        <p:nvPicPr>
          <p:cNvPr id="4" name="Рисунок 3" descr="F:\ДОКЛАД\IMG_40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4179623"/>
            <a:ext cx="1872208" cy="267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IMG_3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лия\Desktop\Документы\фото школьные\IMG_35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060848"/>
            <a:ext cx="2304256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ОКЛАД\To_Question_by_todo_el_mundo.jpg-1308×1499-pixel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3" y="0"/>
            <a:ext cx="9217023" cy="6893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8139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3399"/>
                </a:solidFill>
              </a:rPr>
              <a:t>Особенности выполнения конкурсных заданий детьми с ограниченными возможностями здоровья</a:t>
            </a:r>
            <a:r>
              <a:rPr lang="ru-RU" sz="2800" dirty="0" smtClean="0">
                <a:solidFill>
                  <a:srgbClr val="FF3399"/>
                </a:solidFill>
              </a:rPr>
              <a:t/>
            </a:r>
            <a:br>
              <a:rPr lang="ru-RU" sz="2800" dirty="0" smtClean="0">
                <a:solidFill>
                  <a:srgbClr val="FF3399"/>
                </a:solidFill>
              </a:rPr>
            </a:br>
            <a:endParaRPr lang="ru-RU" sz="28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Анализ работы с одаренными детьми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за 2013-2015 </a:t>
            </a:r>
            <a:r>
              <a:rPr lang="ru-RU" sz="3200" b="1" dirty="0" err="1" smtClean="0">
                <a:solidFill>
                  <a:srgbClr val="FF0000"/>
                </a:solidFill>
              </a:rPr>
              <a:t>уч</a:t>
            </a:r>
            <a:r>
              <a:rPr lang="ru-RU" sz="3200" b="1" dirty="0" smtClean="0">
                <a:solidFill>
                  <a:srgbClr val="FF0000"/>
                </a:solidFill>
              </a:rPr>
              <a:t>. год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 направлению: «изобразительное искусство»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2013-2014 учебный год:</a:t>
            </a:r>
          </a:p>
          <a:p>
            <a:r>
              <a:rPr lang="ru-RU" sz="2400" b="1" dirty="0" smtClean="0"/>
              <a:t>Первые места </a:t>
            </a:r>
            <a:r>
              <a:rPr lang="ru-RU" sz="2400" dirty="0" smtClean="0"/>
              <a:t>во Всероссийском конкурсе детского рисунка и прикладного творчества “Мир растений” </a:t>
            </a:r>
            <a:r>
              <a:rPr lang="ru-RU" sz="1600" i="1" dirty="0" smtClean="0"/>
              <a:t>организатор: Система добровольной сертификации информационных технологий «ССИТ»</a:t>
            </a:r>
            <a:endParaRPr lang="ru-RU" sz="1600" i="1" dirty="0"/>
          </a:p>
        </p:txBody>
      </p:sp>
      <p:pic>
        <p:nvPicPr>
          <p:cNvPr id="4" name="Рисунок 3" descr="F:\ДОКЛАД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2664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716016" y="3573016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dirty="0" smtClean="0"/>
              <a:t>Победитель </a:t>
            </a:r>
            <a:r>
              <a:rPr lang="ru-RU" sz="2400" dirty="0" smtClean="0"/>
              <a:t>Московского областного конкурса рисунка «1025 лет Крещения Руси», </a:t>
            </a:r>
            <a:r>
              <a:rPr lang="ru-RU" sz="1800" i="1" dirty="0" smtClean="0"/>
              <a:t>организатор: Благотворительный Фонд «Абсолют – Помощь»</a:t>
            </a:r>
          </a:p>
          <a:p>
            <a:r>
              <a:rPr lang="en-US" sz="2400" b="1" dirty="0" smtClean="0"/>
              <a:t>I</a:t>
            </a:r>
            <a:r>
              <a:rPr lang="ru-RU" sz="2400" b="1" dirty="0" smtClean="0"/>
              <a:t> место в Общероссийском конкурсе </a:t>
            </a:r>
            <a:r>
              <a:rPr lang="ru-RU" sz="2400" dirty="0" smtClean="0"/>
              <a:t>“Иллюстрируй любимую сказку” </a:t>
            </a:r>
            <a:r>
              <a:rPr lang="ru-RU" sz="1800" i="1" dirty="0" smtClean="0"/>
              <a:t>организатор: Независимая ассоциация педагогов гуманитарного, естественного и математического цикла «Форум»</a:t>
            </a:r>
          </a:p>
          <a:p>
            <a:endParaRPr lang="ru-RU" sz="2400" dirty="0" smtClean="0"/>
          </a:p>
          <a:p>
            <a:endParaRPr lang="ru-RU" sz="1800" i="1" dirty="0"/>
          </a:p>
        </p:txBody>
      </p:sp>
      <p:pic>
        <p:nvPicPr>
          <p:cNvPr id="4" name="Рисунок 3" descr="F:\ДОКЛАД\IMG_40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0899"/>
            <a:ext cx="2880320" cy="25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IMG_4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4265712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КЛАД\IMG_4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1048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539208"/>
          </a:xfrm>
        </p:spPr>
        <p:txBody>
          <a:bodyPr/>
          <a:lstStyle/>
          <a:p>
            <a:r>
              <a:rPr lang="ru-RU" sz="2400" b="1" dirty="0" smtClean="0"/>
              <a:t>Участники</a:t>
            </a:r>
            <a:r>
              <a:rPr lang="ru-RU" sz="2400" dirty="0" smtClean="0"/>
              <a:t> Московского конкурса детского рисунка «Незнайка и его друзья»,</a:t>
            </a:r>
            <a:r>
              <a:rPr lang="ru-RU" dirty="0" smtClean="0"/>
              <a:t> </a:t>
            </a:r>
            <a:r>
              <a:rPr lang="ru-RU" sz="1800" i="1" dirty="0" smtClean="0"/>
              <a:t>организатор: Продюсерский центр «Седьмая Радуга» совместно с Правительством Москвы и Правительством Московской области</a:t>
            </a:r>
            <a:endParaRPr lang="ru-RU" sz="1800" i="1" dirty="0"/>
          </a:p>
        </p:txBody>
      </p:sp>
      <p:pic>
        <p:nvPicPr>
          <p:cNvPr id="4" name="Рисунок 3" descr="F:\ДОКЛАД\IMG_0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5"/>
            <a:ext cx="489654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chemeClr val="tx1"/>
                </a:solidFill>
              </a:rPr>
              <a:t>2014-2015 учебный год: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dirty="0" smtClean="0"/>
              <a:t>Диплом </a:t>
            </a:r>
            <a:r>
              <a:rPr lang="en-US" sz="2400" b="1" dirty="0" smtClean="0"/>
              <a:t>II</a:t>
            </a:r>
            <a:r>
              <a:rPr lang="ru-RU" sz="2400" b="1" dirty="0" smtClean="0"/>
              <a:t> степени </a:t>
            </a:r>
            <a:r>
              <a:rPr lang="ru-RU" sz="2400" dirty="0" smtClean="0"/>
              <a:t>в Открытом виртуальном творческом конкурсе поделок и рисунков детей с ограниченными возможностями здоровья «Осень, в гости просим!», </a:t>
            </a:r>
            <a:r>
              <a:rPr lang="ru-RU" sz="1800" i="1" dirty="0" smtClean="0"/>
              <a:t>организатор: Факультет коррекционной педагогики</a:t>
            </a:r>
            <a:endParaRPr lang="ru-RU" sz="1800" i="1" dirty="0"/>
          </a:p>
        </p:txBody>
      </p:sp>
      <p:pic>
        <p:nvPicPr>
          <p:cNvPr id="4" name="Рисунок 3" descr="F:\ДОКЛАД\2014-10-18 08-13-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288032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Школьный проект «Одаренные дети»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33056"/>
          </a:xfrm>
        </p:spPr>
        <p:txBody>
          <a:bodyPr>
            <a:noAutofit/>
          </a:bodyPr>
          <a:lstStyle/>
          <a:p>
            <a:r>
              <a:rPr lang="ru-RU" sz="4000" dirty="0" smtClean="0"/>
              <a:t>Музыкальная деятельность ребенка;</a:t>
            </a:r>
          </a:p>
          <a:p>
            <a:r>
              <a:rPr lang="ru-RU" sz="4000" dirty="0" smtClean="0"/>
              <a:t>Музыкально – ритмическая деятельность ребенка;</a:t>
            </a:r>
          </a:p>
          <a:p>
            <a:r>
              <a:rPr lang="ru-RU" sz="4000" dirty="0" smtClean="0"/>
              <a:t>Изобразительная деятельность ребенка.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/>
              <a:t>Участник</a:t>
            </a:r>
            <a:r>
              <a:rPr lang="ru-RU" sz="2800" dirty="0" smtClean="0"/>
              <a:t> Всероссийского конкурса рисунков «Мой учитель», </a:t>
            </a:r>
            <a:r>
              <a:rPr lang="ru-RU" sz="1800" i="1" dirty="0" smtClean="0"/>
              <a:t>организатор: ООО «МИНОБР.ОРГ»</a:t>
            </a:r>
            <a:endParaRPr lang="ru-RU" sz="1800" i="1" dirty="0"/>
          </a:p>
        </p:txBody>
      </p:sp>
      <p:pic>
        <p:nvPicPr>
          <p:cNvPr id="4" name="Рисунок 3" descr="F:\ДОКЛАД\IMG_41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816424" cy="31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IMG_40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528392" cy="38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/>
              <a:t>2 Победителя (</a:t>
            </a:r>
            <a:r>
              <a:rPr lang="en-US" sz="2800" b="1" dirty="0" smtClean="0"/>
              <a:t>III</a:t>
            </a:r>
            <a:r>
              <a:rPr lang="ru-RU" sz="2800" b="1" dirty="0" smtClean="0"/>
              <a:t> места) в Международном конкурсе по изобразительному искусству </a:t>
            </a:r>
            <a:r>
              <a:rPr lang="ru-RU" sz="2800" dirty="0" smtClean="0"/>
              <a:t>«Я не художник, я только учусь»,</a:t>
            </a:r>
            <a:r>
              <a:rPr lang="ru-RU" dirty="0" smtClean="0"/>
              <a:t> </a:t>
            </a:r>
            <a:r>
              <a:rPr lang="ru-RU" sz="1800" i="1" dirty="0" smtClean="0"/>
              <a:t>организатор: Международный проект </a:t>
            </a:r>
            <a:r>
              <a:rPr lang="en-US" sz="1800" i="1" dirty="0" err="1" smtClean="0"/>
              <a:t>Videouroki</a:t>
            </a:r>
            <a:r>
              <a:rPr lang="ru-RU" sz="1800" i="1" dirty="0" smtClean="0"/>
              <a:t>.</a:t>
            </a:r>
            <a:r>
              <a:rPr lang="en-US" sz="1800" i="1" dirty="0" smtClean="0"/>
              <a:t>net</a:t>
            </a:r>
            <a:r>
              <a:rPr lang="ru-RU" sz="1800" i="1" dirty="0" smtClean="0"/>
              <a:t>. ООО «</a:t>
            </a:r>
            <a:r>
              <a:rPr lang="ru-RU" sz="1800" i="1" dirty="0" err="1" smtClean="0"/>
              <a:t>Интолимп</a:t>
            </a:r>
            <a:r>
              <a:rPr lang="ru-RU" sz="1800" i="1" dirty="0" smtClean="0"/>
              <a:t>»</a:t>
            </a:r>
          </a:p>
          <a:p>
            <a:endParaRPr lang="ru-RU" dirty="0"/>
          </a:p>
        </p:txBody>
      </p:sp>
      <p:pic>
        <p:nvPicPr>
          <p:cNvPr id="4" name="Рисунок 3" descr="F:\ДОКЛАД\IMG_4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691276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Муниципальный конкурс детского рисунка и плаката «Ваш подвиг помним!» </a:t>
            </a:r>
            <a:r>
              <a:rPr lang="ru-RU" sz="1800" i="1" dirty="0" smtClean="0"/>
              <a:t>организатор: Управление образования администрации Каширского муниципального района </a:t>
            </a:r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 descr="F:\ДОКЛАД\IMG_38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1845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Мониторинг участия детей конкурсах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в зависимости от возраста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484784"/>
          <a:ext cx="84414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534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Результаты реализации школьного проекта «Одаренные дети. Шаги к успеху»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Стипендиаты Главы Каширского муниципального района;</a:t>
            </a:r>
          </a:p>
          <a:p>
            <a:r>
              <a:rPr lang="ru-RU" sz="2400" dirty="0" smtClean="0"/>
              <a:t>Стипендиаты Губернатора </a:t>
            </a:r>
          </a:p>
          <a:p>
            <a:pPr>
              <a:buNone/>
            </a:pPr>
            <a:r>
              <a:rPr lang="ru-RU" sz="2400" dirty="0" smtClean="0"/>
              <a:t>      Московской области.</a:t>
            </a:r>
            <a:endParaRPr lang="ru-RU" sz="2400" dirty="0"/>
          </a:p>
        </p:txBody>
      </p:sp>
      <p:pic>
        <p:nvPicPr>
          <p:cNvPr id="4" name="Рисунок 3" descr="F:\ДОКЛАД\IMG_40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7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IMG_40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26997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КЛАД\IMG_40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10148"/>
            <a:ext cx="3672408" cy="254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Формы выявления одаренных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153400" cy="449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Наблюдение;</a:t>
            </a:r>
          </a:p>
          <a:p>
            <a:r>
              <a:rPr lang="ru-RU" sz="3600" dirty="0" smtClean="0"/>
              <a:t>Общение с родителями;</a:t>
            </a:r>
          </a:p>
          <a:p>
            <a:r>
              <a:rPr lang="ru-RU" sz="3600" dirty="0" smtClean="0"/>
              <a:t>Работа педагога-психолога, педагога: тестирование, анкетирование, беседа;</a:t>
            </a:r>
          </a:p>
          <a:p>
            <a:r>
              <a:rPr lang="ru-RU" sz="3600" dirty="0" smtClean="0"/>
              <a:t>Выставки рисунков школьного уровня олимпиады, конкурсы.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55679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Условия, созданные в МКОУ «Каширская коррекционная общеобразовательная школа-интернат» для развития творчества и творческой активности учащихся: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276872"/>
            <a:ext cx="8153400" cy="3819128"/>
          </a:xfrm>
        </p:spPr>
        <p:txBody>
          <a:bodyPr/>
          <a:lstStyle/>
          <a:p>
            <a:r>
              <a:rPr lang="ru-RU" dirty="0" smtClean="0"/>
              <a:t>Организация целенаправленной урочной и внеклассной деятельности в образовательном учреждении и семье;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34676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КЛАД\IMG_3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лия\Desktop\Документы\фото школьные\IMG_39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183569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 lvl="0"/>
            <a:r>
              <a:rPr lang="ru-RU" dirty="0" smtClean="0"/>
              <a:t>Учёт индивидуальных особенностей каждого ребенка;</a:t>
            </a:r>
          </a:p>
          <a:p>
            <a:endParaRPr lang="ru-RU" dirty="0"/>
          </a:p>
        </p:txBody>
      </p:sp>
      <p:pic>
        <p:nvPicPr>
          <p:cNvPr id="4" name="Рисунок 3" descr="F:\ДОКЛАД\IMG_4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91581" y="3104963"/>
            <a:ext cx="37444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IMG_4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3066068" cy="377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Еженедельные конкурсы детских рисунков, поделок на школьной выставке, тематических праздниках, родительских собраниях;</a:t>
            </a:r>
          </a:p>
          <a:p>
            <a:endParaRPr lang="ru-RU" dirty="0"/>
          </a:p>
        </p:txBody>
      </p:sp>
      <p:pic>
        <p:nvPicPr>
          <p:cNvPr id="4" name="Рисунок 3" descr="F:\ДОКЛАД\IMG_4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93704"/>
            <a:ext cx="1872208" cy="26642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sam_09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12976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КЛАД\sam_06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37112"/>
            <a:ext cx="27718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Поощрение</a:t>
            </a:r>
            <a:r>
              <a:rPr lang="ru-RU" dirty="0" smtClean="0"/>
              <a:t> учащихся </a:t>
            </a:r>
            <a:r>
              <a:rPr lang="ru-RU" i="1" dirty="0" smtClean="0"/>
              <a:t>(одобрение, похвала, предоставление почетных или дополнительных прав, присвоение почетного места в конкурсе); награждение благодарственными письмами, грамотами на общешкольных линейках, родительских собраниях;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Стимулирование</a:t>
            </a:r>
            <a:r>
              <a:rPr lang="ru-RU" dirty="0" smtClean="0"/>
              <a:t> на дальнейшее развитие, через участие в конкурсах разных уровней.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Методы и приёмы</a:t>
            </a:r>
            <a:r>
              <a:rPr lang="ru-RU" sz="2800" dirty="0" smtClean="0">
                <a:solidFill>
                  <a:srgbClr val="FF0000"/>
                </a:solidFill>
              </a:rPr>
              <a:t> работы на занятиях по развитию творческих способностей учащихся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школы-интерната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Беседа, рассказ </a:t>
            </a:r>
            <a:r>
              <a:rPr lang="ru-RU" sz="2000" dirty="0" smtClean="0"/>
              <a:t>(с использованием ИКТ, </a:t>
            </a:r>
          </a:p>
          <a:p>
            <a:pPr>
              <a:buNone/>
            </a:pPr>
            <a:r>
              <a:rPr lang="ru-RU" sz="2000" dirty="0" smtClean="0"/>
              <a:t>презентаций, электронных музеев);</a:t>
            </a:r>
          </a:p>
          <a:p>
            <a:r>
              <a:rPr lang="ru-RU" sz="2400" b="1" dirty="0" smtClean="0"/>
              <a:t>Наглядный метод </a:t>
            </a:r>
            <a:r>
              <a:rPr lang="ru-RU" sz="2000" dirty="0" smtClean="0"/>
              <a:t>(наглядные пособия </a:t>
            </a:r>
          </a:p>
          <a:p>
            <a:pPr>
              <a:buNone/>
            </a:pPr>
            <a:r>
              <a:rPr lang="ru-RU" sz="2000" dirty="0" smtClean="0"/>
              <a:t>демонстрационного характера, картины, таблицы, схемы,</a:t>
            </a:r>
          </a:p>
          <a:p>
            <a:pPr>
              <a:buNone/>
            </a:pPr>
            <a:r>
              <a:rPr lang="ru-RU" sz="2000" dirty="0" smtClean="0"/>
              <a:t> карты, кинофильмы, модели, макеты, диаграммы,</a:t>
            </a:r>
          </a:p>
          <a:p>
            <a:pPr>
              <a:buNone/>
            </a:pPr>
            <a:r>
              <a:rPr lang="ru-RU" sz="2000" dirty="0" smtClean="0"/>
              <a:t> крупные натуральные объекты и др.);</a:t>
            </a:r>
            <a:endParaRPr lang="ru-RU" sz="2000" dirty="0"/>
          </a:p>
        </p:txBody>
      </p:sp>
      <p:pic>
        <p:nvPicPr>
          <p:cNvPr id="4" name="Рисунок 3" descr="F:\ДОКЛАД\IMG_4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1556792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КЛАД\IMG_4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1088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ДОКЛАД\IMG_40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952328" cy="229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Самостоятельная работа;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r>
              <a:rPr lang="ru-RU" sz="2400" dirty="0" smtClean="0"/>
              <a:t>Коллективная работа;</a:t>
            </a:r>
            <a:endParaRPr lang="ru-RU" sz="2400" dirty="0"/>
          </a:p>
        </p:txBody>
      </p:sp>
      <p:pic>
        <p:nvPicPr>
          <p:cNvPr id="4" name="Рисунок 3" descr="F:\ДОКЛАД\IMG_4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ЛАД\IMG_4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КЛАД\IMG_40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81128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ДОКЛАД\IMG_33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509120"/>
            <a:ext cx="1728192" cy="20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ДОКЛАД\IMG_02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149080"/>
            <a:ext cx="2664296" cy="24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166</TotalTime>
  <Words>503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Times New Roman</vt:lpstr>
      <vt:lpstr>Tw Cen MT</vt:lpstr>
      <vt:lpstr>Wingdings</vt:lpstr>
      <vt:lpstr>Wingdings 2</vt:lpstr>
      <vt:lpstr>Обычная</vt:lpstr>
      <vt:lpstr>                                            ДОКЛАД  на тему:  «Развитие творческих способностей  в изобразительной деятельности детей  с ограниченными возможностями здоровья  в рамках реализации школьного проекта «Одаренные дети»   </vt:lpstr>
      <vt:lpstr>Школьный проект «Одаренные дети» </vt:lpstr>
      <vt:lpstr>Формы выявления одаренных детей</vt:lpstr>
      <vt:lpstr>Условия, созданные в МКОУ «Каширская коррекционная общеобразовательная школа-интернат» для развития творчества и творческой активности учащихся: </vt:lpstr>
      <vt:lpstr>Презентация PowerPoint</vt:lpstr>
      <vt:lpstr>Презентация PowerPoint</vt:lpstr>
      <vt:lpstr>Презентация PowerPoint</vt:lpstr>
      <vt:lpstr>Методы и приёмы работы на занятиях по развитию творческих способностей учащихся  школы-интерната</vt:lpstr>
      <vt:lpstr>Презентация PowerPoint</vt:lpstr>
      <vt:lpstr>Презентация PowerPoint</vt:lpstr>
      <vt:lpstr>Презентация PowerPoint</vt:lpstr>
      <vt:lpstr>Средства выразительности</vt:lpstr>
      <vt:lpstr>Презентация PowerPoint</vt:lpstr>
      <vt:lpstr>Презентация PowerPoint</vt:lpstr>
      <vt:lpstr>  Особенности выполнения конкурсных заданий детьми с ограниченными возможностями здоровья </vt:lpstr>
      <vt:lpstr>Анализ работы с одаренными детьми  за 2013-2015 уч. год  по направлению: «изобразительное искусство» </vt:lpstr>
      <vt:lpstr>Презентация PowerPoint</vt:lpstr>
      <vt:lpstr>Презентация PowerPoint</vt:lpstr>
      <vt:lpstr>2014-2015 учебный год:</vt:lpstr>
      <vt:lpstr>Презентация PowerPoint</vt:lpstr>
      <vt:lpstr>Презентация PowerPoint</vt:lpstr>
      <vt:lpstr>Презентация PowerPoint</vt:lpstr>
      <vt:lpstr>Мониторинг участия детей конкурсах  в зависимости от возраста</vt:lpstr>
      <vt:lpstr>Результаты реализации школьного проекта «Одаренные дети. Шаги к успеху»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на тему: «Развитие творческих способностей  в изобразительной деятельности детей с ограниченными возможностями здоровья  в рамках реализации школьного проекта «Одаренные дети»   </dc:title>
  <dc:creator>Юлия</dc:creator>
  <cp:lastModifiedBy>Жилина</cp:lastModifiedBy>
  <cp:revision>19</cp:revision>
  <dcterms:created xsi:type="dcterms:W3CDTF">2015-04-18T08:20:41Z</dcterms:created>
  <dcterms:modified xsi:type="dcterms:W3CDTF">2015-04-20T05:15:47Z</dcterms:modified>
</cp:coreProperties>
</file>